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378" r:id="rId2"/>
    <p:sldId id="379" r:id="rId3"/>
    <p:sldId id="287" r:id="rId4"/>
    <p:sldId id="289" r:id="rId5"/>
    <p:sldId id="381" r:id="rId6"/>
    <p:sldId id="275" r:id="rId7"/>
    <p:sldId id="293" r:id="rId8"/>
    <p:sldId id="280" r:id="rId9"/>
    <p:sldId id="375" r:id="rId10"/>
    <p:sldId id="294" r:id="rId11"/>
    <p:sldId id="295" r:id="rId12"/>
    <p:sldId id="282" r:id="rId13"/>
    <p:sldId id="377" r:id="rId14"/>
    <p:sldId id="285" r:id="rId15"/>
    <p:sldId id="376" r:id="rId16"/>
    <p:sldId id="281" r:id="rId17"/>
    <p:sldId id="288" r:id="rId18"/>
    <p:sldId id="296" r:id="rId19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D79C4A-B878-44A0-8A5E-1BB4BCCD5D18}" v="180" dt="2020-05-28T08:12:32.1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2" autoAdjust="0"/>
    <p:restoredTop sz="94660"/>
  </p:normalViewPr>
  <p:slideViewPr>
    <p:cSldViewPr snapToGrid="0">
      <p:cViewPr>
        <p:scale>
          <a:sx n="76" d="100"/>
          <a:sy n="76" d="100"/>
        </p:scale>
        <p:origin x="-1194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eline Ang" userId="fc7d875c684c6083" providerId="LiveId" clId="{CBD79C4A-B878-44A0-8A5E-1BB4BCCD5D18}"/>
    <pc:docChg chg="undo custSel mod addSld delSld modSld sldOrd modShowInfo">
      <pc:chgData name="Angeline Ang" userId="fc7d875c684c6083" providerId="LiveId" clId="{CBD79C4A-B878-44A0-8A5E-1BB4BCCD5D18}" dt="2020-05-28T08:14:38.178" v="1281" actId="47"/>
      <pc:docMkLst>
        <pc:docMk/>
      </pc:docMkLst>
      <pc:sldChg chg="delSp modSp mod ord modTransition">
        <pc:chgData name="Angeline Ang" userId="fc7d875c684c6083" providerId="LiveId" clId="{CBD79C4A-B878-44A0-8A5E-1BB4BCCD5D18}" dt="2020-05-25T09:14:59.845" v="1178"/>
        <pc:sldMkLst>
          <pc:docMk/>
          <pc:sldMk cId="840730690" sldId="275"/>
        </pc:sldMkLst>
        <pc:spChg chg="del mod">
          <ac:chgData name="Angeline Ang" userId="fc7d875c684c6083" providerId="LiveId" clId="{CBD79C4A-B878-44A0-8A5E-1BB4BCCD5D18}" dt="2020-05-25T06:39:12.778" v="15" actId="478"/>
          <ac:spMkLst>
            <pc:docMk/>
            <pc:sldMk cId="840730690" sldId="275"/>
            <ac:spMk id="2" creationId="{EDD80490-08A3-49A1-9908-834DFD459307}"/>
          </ac:spMkLst>
        </pc:spChg>
        <pc:spChg chg="mod">
          <ac:chgData name="Angeline Ang" userId="fc7d875c684c6083" providerId="LiveId" clId="{CBD79C4A-B878-44A0-8A5E-1BB4BCCD5D18}" dt="2020-05-25T06:40:32.810" v="45" actId="1076"/>
          <ac:spMkLst>
            <pc:docMk/>
            <pc:sldMk cId="840730690" sldId="275"/>
            <ac:spMk id="6" creationId="{FAFE4502-82FE-4004-B77E-27FC28B995BD}"/>
          </ac:spMkLst>
        </pc:spChg>
        <pc:spChg chg="mod">
          <ac:chgData name="Angeline Ang" userId="fc7d875c684c6083" providerId="LiveId" clId="{CBD79C4A-B878-44A0-8A5E-1BB4BCCD5D18}" dt="2020-05-25T07:20:11.259" v="798" actId="20577"/>
          <ac:spMkLst>
            <pc:docMk/>
            <pc:sldMk cId="840730690" sldId="275"/>
            <ac:spMk id="7" creationId="{F0E0B3FF-4786-4EC0-B603-6FCB7EDB2AD1}"/>
          </ac:spMkLst>
        </pc:spChg>
        <pc:picChg chg="mod">
          <ac:chgData name="Angeline Ang" userId="fc7d875c684c6083" providerId="LiveId" clId="{CBD79C4A-B878-44A0-8A5E-1BB4BCCD5D18}" dt="2020-05-25T06:40:24.634" v="44" actId="1076"/>
          <ac:picMkLst>
            <pc:docMk/>
            <pc:sldMk cId="840730690" sldId="275"/>
            <ac:picMk id="4" creationId="{4F2972EA-8AC2-43B3-92BD-22562010D4AD}"/>
          </ac:picMkLst>
        </pc:picChg>
      </pc:sldChg>
      <pc:sldChg chg="modTransition">
        <pc:chgData name="Angeline Ang" userId="fc7d875c684c6083" providerId="LiveId" clId="{CBD79C4A-B878-44A0-8A5E-1BB4BCCD5D18}" dt="2020-05-25T09:14:59.845" v="1178"/>
        <pc:sldMkLst>
          <pc:docMk/>
          <pc:sldMk cId="118011155" sldId="280"/>
        </pc:sldMkLst>
      </pc:sldChg>
      <pc:sldChg chg="modTransition">
        <pc:chgData name="Angeline Ang" userId="fc7d875c684c6083" providerId="LiveId" clId="{CBD79C4A-B878-44A0-8A5E-1BB4BCCD5D18}" dt="2020-05-25T09:14:59.845" v="1178"/>
        <pc:sldMkLst>
          <pc:docMk/>
          <pc:sldMk cId="1594495017" sldId="281"/>
        </pc:sldMkLst>
      </pc:sldChg>
      <pc:sldChg chg="modTransition">
        <pc:chgData name="Angeline Ang" userId="fc7d875c684c6083" providerId="LiveId" clId="{CBD79C4A-B878-44A0-8A5E-1BB4BCCD5D18}" dt="2020-05-25T09:14:59.845" v="1178"/>
        <pc:sldMkLst>
          <pc:docMk/>
          <pc:sldMk cId="2839744702" sldId="282"/>
        </pc:sldMkLst>
      </pc:sldChg>
      <pc:sldChg chg="modTransition">
        <pc:chgData name="Angeline Ang" userId="fc7d875c684c6083" providerId="LiveId" clId="{CBD79C4A-B878-44A0-8A5E-1BB4BCCD5D18}" dt="2020-05-25T09:14:59.845" v="1178"/>
        <pc:sldMkLst>
          <pc:docMk/>
          <pc:sldMk cId="3092185096" sldId="285"/>
        </pc:sldMkLst>
      </pc:sldChg>
      <pc:sldChg chg="ord modTransition">
        <pc:chgData name="Angeline Ang" userId="fc7d875c684c6083" providerId="LiveId" clId="{CBD79C4A-B878-44A0-8A5E-1BB4BCCD5D18}" dt="2020-05-25T09:14:59.845" v="1178"/>
        <pc:sldMkLst>
          <pc:docMk/>
          <pc:sldMk cId="4187409603" sldId="287"/>
        </pc:sldMkLst>
      </pc:sldChg>
      <pc:sldChg chg="modTransition">
        <pc:chgData name="Angeline Ang" userId="fc7d875c684c6083" providerId="LiveId" clId="{CBD79C4A-B878-44A0-8A5E-1BB4BCCD5D18}" dt="2020-05-25T09:14:59.845" v="1178"/>
        <pc:sldMkLst>
          <pc:docMk/>
          <pc:sldMk cId="3262303189" sldId="288"/>
        </pc:sldMkLst>
      </pc:sldChg>
      <pc:sldChg chg="modSp mod ord modTransition">
        <pc:chgData name="Angeline Ang" userId="fc7d875c684c6083" providerId="LiveId" clId="{CBD79C4A-B878-44A0-8A5E-1BB4BCCD5D18}" dt="2020-05-25T10:20:58.564" v="1201" actId="20577"/>
        <pc:sldMkLst>
          <pc:docMk/>
          <pc:sldMk cId="2762239461" sldId="289"/>
        </pc:sldMkLst>
        <pc:spChg chg="mod">
          <ac:chgData name="Angeline Ang" userId="fc7d875c684c6083" providerId="LiveId" clId="{CBD79C4A-B878-44A0-8A5E-1BB4BCCD5D18}" dt="2020-05-25T07:36:18.780" v="880" actId="1076"/>
          <ac:spMkLst>
            <pc:docMk/>
            <pc:sldMk cId="2762239461" sldId="289"/>
            <ac:spMk id="2" creationId="{1F84FD6B-306C-4801-B130-B00089503999}"/>
          </ac:spMkLst>
        </pc:spChg>
        <pc:spChg chg="mod">
          <ac:chgData name="Angeline Ang" userId="fc7d875c684c6083" providerId="LiveId" clId="{CBD79C4A-B878-44A0-8A5E-1BB4BCCD5D18}" dt="2020-05-25T10:20:58.564" v="1201" actId="20577"/>
          <ac:spMkLst>
            <pc:docMk/>
            <pc:sldMk cId="2762239461" sldId="289"/>
            <ac:spMk id="3" creationId="{9BBB55CD-970F-4909-8A0D-45A42019B54C}"/>
          </ac:spMkLst>
        </pc:spChg>
        <pc:picChg chg="mod">
          <ac:chgData name="Angeline Ang" userId="fc7d875c684c6083" providerId="LiveId" clId="{CBD79C4A-B878-44A0-8A5E-1BB4BCCD5D18}" dt="2020-05-25T07:38:31.902" v="907" actId="1076"/>
          <ac:picMkLst>
            <pc:docMk/>
            <pc:sldMk cId="2762239461" sldId="289"/>
            <ac:picMk id="12" creationId="{9F1D18AC-4105-48AA-BE20-F0B2E5737811}"/>
          </ac:picMkLst>
        </pc:picChg>
        <pc:picChg chg="mod">
          <ac:chgData name="Angeline Ang" userId="fc7d875c684c6083" providerId="LiveId" clId="{CBD79C4A-B878-44A0-8A5E-1BB4BCCD5D18}" dt="2020-05-25T07:38:28.308" v="906" actId="1076"/>
          <ac:picMkLst>
            <pc:docMk/>
            <pc:sldMk cId="2762239461" sldId="289"/>
            <ac:picMk id="13" creationId="{FE744157-46BD-4682-9136-CD0939E31E02}"/>
          </ac:picMkLst>
        </pc:picChg>
        <pc:picChg chg="mod">
          <ac:chgData name="Angeline Ang" userId="fc7d875c684c6083" providerId="LiveId" clId="{CBD79C4A-B878-44A0-8A5E-1BB4BCCD5D18}" dt="2020-05-25T07:38:23.796" v="905" actId="1076"/>
          <ac:picMkLst>
            <pc:docMk/>
            <pc:sldMk cId="2762239461" sldId="289"/>
            <ac:picMk id="14" creationId="{0C37533D-3ACE-4A2B-8EBD-232D0E46BCAE}"/>
          </ac:picMkLst>
        </pc:picChg>
        <pc:picChg chg="mod">
          <ac:chgData name="Angeline Ang" userId="fc7d875c684c6083" providerId="LiveId" clId="{CBD79C4A-B878-44A0-8A5E-1BB4BCCD5D18}" dt="2020-05-25T07:38:18.620" v="904" actId="1076"/>
          <ac:picMkLst>
            <pc:docMk/>
            <pc:sldMk cId="2762239461" sldId="289"/>
            <ac:picMk id="15" creationId="{839D8D64-6B17-43D8-A25D-D8120F2D327F}"/>
          </ac:picMkLst>
        </pc:picChg>
      </pc:sldChg>
      <pc:sldChg chg="addSp delSp modSp del mod">
        <pc:chgData name="Angeline Ang" userId="fc7d875c684c6083" providerId="LiveId" clId="{CBD79C4A-B878-44A0-8A5E-1BB4BCCD5D18}" dt="2020-05-25T07:15:09.835" v="764" actId="47"/>
        <pc:sldMkLst>
          <pc:docMk/>
          <pc:sldMk cId="1498613199" sldId="291"/>
        </pc:sldMkLst>
        <pc:spChg chg="del mod">
          <ac:chgData name="Angeline Ang" userId="fc7d875c684c6083" providerId="LiveId" clId="{CBD79C4A-B878-44A0-8A5E-1BB4BCCD5D18}" dt="2020-05-25T07:15:02.963" v="763" actId="478"/>
          <ac:spMkLst>
            <pc:docMk/>
            <pc:sldMk cId="1498613199" sldId="291"/>
            <ac:spMk id="2" creationId="{4D993766-05DE-4BDF-94A9-093BEB398C91}"/>
          </ac:spMkLst>
        </pc:spChg>
        <pc:spChg chg="mod">
          <ac:chgData name="Angeline Ang" userId="fc7d875c684c6083" providerId="LiveId" clId="{CBD79C4A-B878-44A0-8A5E-1BB4BCCD5D18}" dt="2020-05-25T07:07:41.234" v="725" actId="1076"/>
          <ac:spMkLst>
            <pc:docMk/>
            <pc:sldMk cId="1498613199" sldId="291"/>
            <ac:spMk id="18" creationId="{FFE20175-0684-46CE-8C9F-192534C88C91}"/>
          </ac:spMkLst>
        </pc:spChg>
        <pc:spChg chg="mod">
          <ac:chgData name="Angeline Ang" userId="fc7d875c684c6083" providerId="LiveId" clId="{CBD79C4A-B878-44A0-8A5E-1BB4BCCD5D18}" dt="2020-05-25T07:08:04.442" v="726" actId="1076"/>
          <ac:spMkLst>
            <pc:docMk/>
            <pc:sldMk cId="1498613199" sldId="291"/>
            <ac:spMk id="24" creationId="{A05F6F97-ED93-4F62-A051-9551B73B4CC3}"/>
          </ac:spMkLst>
        </pc:spChg>
        <pc:spChg chg="mod">
          <ac:chgData name="Angeline Ang" userId="fc7d875c684c6083" providerId="LiveId" clId="{CBD79C4A-B878-44A0-8A5E-1BB4BCCD5D18}" dt="2020-05-25T07:08:12.772" v="727" actId="1076"/>
          <ac:spMkLst>
            <pc:docMk/>
            <pc:sldMk cId="1498613199" sldId="291"/>
            <ac:spMk id="25" creationId="{44A01FB6-D169-48C8-A775-60740B14B8D9}"/>
          </ac:spMkLst>
        </pc:spChg>
        <pc:picChg chg="add del mod">
          <ac:chgData name="Angeline Ang" userId="fc7d875c684c6083" providerId="LiveId" clId="{CBD79C4A-B878-44A0-8A5E-1BB4BCCD5D18}" dt="2020-05-25T07:13:43.080" v="750" actId="478"/>
          <ac:picMkLst>
            <pc:docMk/>
            <pc:sldMk cId="1498613199" sldId="291"/>
            <ac:picMk id="2050" creationId="{93E78882-FB6E-4F37-8954-364F88D898C5}"/>
          </ac:picMkLst>
        </pc:picChg>
      </pc:sldChg>
      <pc:sldChg chg="addSp modSp mod modTransition">
        <pc:chgData name="Angeline Ang" userId="fc7d875c684c6083" providerId="LiveId" clId="{CBD79C4A-B878-44A0-8A5E-1BB4BCCD5D18}" dt="2020-05-25T09:14:59.845" v="1178"/>
        <pc:sldMkLst>
          <pc:docMk/>
          <pc:sldMk cId="3853329854" sldId="293"/>
        </pc:sldMkLst>
        <pc:spChg chg="mod">
          <ac:chgData name="Angeline Ang" userId="fc7d875c684c6083" providerId="LiveId" clId="{CBD79C4A-B878-44A0-8A5E-1BB4BCCD5D18}" dt="2020-05-25T07:34:58.205" v="878" actId="1076"/>
          <ac:spMkLst>
            <pc:docMk/>
            <pc:sldMk cId="3853329854" sldId="293"/>
            <ac:spMk id="2" creationId="{EDD80490-08A3-49A1-9908-834DFD459307}"/>
          </ac:spMkLst>
        </pc:spChg>
        <pc:spChg chg="add mod">
          <ac:chgData name="Angeline Ang" userId="fc7d875c684c6083" providerId="LiveId" clId="{CBD79C4A-B878-44A0-8A5E-1BB4BCCD5D18}" dt="2020-05-25T07:34:48.155" v="876" actId="20577"/>
          <ac:spMkLst>
            <pc:docMk/>
            <pc:sldMk cId="3853329854" sldId="293"/>
            <ac:spMk id="3" creationId="{6EFF94D8-53F5-4E38-A4D1-1981705E5B71}"/>
          </ac:spMkLst>
        </pc:spChg>
      </pc:sldChg>
      <pc:sldChg chg="modTransition">
        <pc:chgData name="Angeline Ang" userId="fc7d875c684c6083" providerId="LiveId" clId="{CBD79C4A-B878-44A0-8A5E-1BB4BCCD5D18}" dt="2020-05-25T09:14:59.845" v="1178"/>
        <pc:sldMkLst>
          <pc:docMk/>
          <pc:sldMk cId="2891968338" sldId="294"/>
        </pc:sldMkLst>
      </pc:sldChg>
      <pc:sldChg chg="modTransition">
        <pc:chgData name="Angeline Ang" userId="fc7d875c684c6083" providerId="LiveId" clId="{CBD79C4A-B878-44A0-8A5E-1BB4BCCD5D18}" dt="2020-05-25T09:14:59.845" v="1178"/>
        <pc:sldMkLst>
          <pc:docMk/>
          <pc:sldMk cId="2540455588" sldId="295"/>
        </pc:sldMkLst>
      </pc:sldChg>
      <pc:sldChg chg="addSp delSp modSp mod ord modTransition">
        <pc:chgData name="Angeline Ang" userId="fc7d875c684c6083" providerId="LiveId" clId="{CBD79C4A-B878-44A0-8A5E-1BB4BCCD5D18}" dt="2020-05-25T09:14:59.845" v="1178"/>
        <pc:sldMkLst>
          <pc:docMk/>
          <pc:sldMk cId="3737364225" sldId="296"/>
        </pc:sldMkLst>
        <pc:spChg chg="add del mod">
          <ac:chgData name="Angeline Ang" userId="fc7d875c684c6083" providerId="LiveId" clId="{CBD79C4A-B878-44A0-8A5E-1BB4BCCD5D18}" dt="2020-05-25T06:59:16.227" v="508" actId="478"/>
          <ac:spMkLst>
            <pc:docMk/>
            <pc:sldMk cId="3737364225" sldId="296"/>
            <ac:spMk id="2" creationId="{A54FB6FC-92DB-4D20-84E5-EA50EBE6F746}"/>
          </ac:spMkLst>
        </pc:spChg>
        <pc:spChg chg="add mod">
          <ac:chgData name="Angeline Ang" userId="fc7d875c684c6083" providerId="LiveId" clId="{CBD79C4A-B878-44A0-8A5E-1BB4BCCD5D18}" dt="2020-05-25T07:02:12.076" v="558" actId="14838"/>
          <ac:spMkLst>
            <pc:docMk/>
            <pc:sldMk cId="3737364225" sldId="296"/>
            <ac:spMk id="3" creationId="{33D54D0B-FBE8-41E6-A07E-FDD2A1B6332F}"/>
          </ac:spMkLst>
        </pc:spChg>
        <pc:spChg chg="mod">
          <ac:chgData name="Angeline Ang" userId="fc7d875c684c6083" providerId="LiveId" clId="{CBD79C4A-B878-44A0-8A5E-1BB4BCCD5D18}" dt="2020-05-25T06:59:57.919" v="550" actId="1076"/>
          <ac:spMkLst>
            <pc:docMk/>
            <pc:sldMk cId="3737364225" sldId="296"/>
            <ac:spMk id="16" creationId="{E930E3D1-409F-440F-9533-2690E2DCF442}"/>
          </ac:spMkLst>
        </pc:spChg>
        <pc:spChg chg="del">
          <ac:chgData name="Angeline Ang" userId="fc7d875c684c6083" providerId="LiveId" clId="{CBD79C4A-B878-44A0-8A5E-1BB4BCCD5D18}" dt="2020-05-25T06:41:00.573" v="48" actId="478"/>
          <ac:spMkLst>
            <pc:docMk/>
            <pc:sldMk cId="3737364225" sldId="296"/>
            <ac:spMk id="17" creationId="{4DC4F9E2-0BD4-4796-9FA5-1C4D37CA5665}"/>
          </ac:spMkLst>
        </pc:spChg>
        <pc:picChg chg="add del mod modCrop">
          <ac:chgData name="Angeline Ang" userId="fc7d875c684c6083" providerId="LiveId" clId="{CBD79C4A-B878-44A0-8A5E-1BB4BCCD5D18}" dt="2020-05-25T06:57:44.728" v="490" actId="478"/>
          <ac:picMkLst>
            <pc:docMk/>
            <pc:sldMk cId="3737364225" sldId="296"/>
            <ac:picMk id="5" creationId="{FBCCD879-20C5-4F2F-8290-437257F82DB4}"/>
          </ac:picMkLst>
        </pc:picChg>
        <pc:picChg chg="add del">
          <ac:chgData name="Angeline Ang" userId="fc7d875c684c6083" providerId="LiveId" clId="{CBD79C4A-B878-44A0-8A5E-1BB4BCCD5D18}" dt="2020-05-25T06:40:56.266" v="47" actId="478"/>
          <ac:picMkLst>
            <pc:docMk/>
            <pc:sldMk cId="3737364225" sldId="296"/>
            <ac:picMk id="13" creationId="{68184268-1F9C-41AD-8FFE-0253F65B93B2}"/>
          </ac:picMkLst>
        </pc:picChg>
      </pc:sldChg>
      <pc:sldChg chg="modTransition">
        <pc:chgData name="Angeline Ang" userId="fc7d875c684c6083" providerId="LiveId" clId="{CBD79C4A-B878-44A0-8A5E-1BB4BCCD5D18}" dt="2020-05-25T09:14:59.845" v="1178"/>
        <pc:sldMkLst>
          <pc:docMk/>
          <pc:sldMk cId="0" sldId="375"/>
        </pc:sldMkLst>
      </pc:sldChg>
      <pc:sldChg chg="modTransition">
        <pc:chgData name="Angeline Ang" userId="fc7d875c684c6083" providerId="LiveId" clId="{CBD79C4A-B878-44A0-8A5E-1BB4BCCD5D18}" dt="2020-05-25T09:14:59.845" v="1178"/>
        <pc:sldMkLst>
          <pc:docMk/>
          <pc:sldMk cId="1194975433" sldId="376"/>
        </pc:sldMkLst>
      </pc:sldChg>
      <pc:sldChg chg="modSp mod modTransition">
        <pc:chgData name="Angeline Ang" userId="fc7d875c684c6083" providerId="LiveId" clId="{CBD79C4A-B878-44A0-8A5E-1BB4BCCD5D18}" dt="2020-05-25T09:14:59.845" v="1178"/>
        <pc:sldMkLst>
          <pc:docMk/>
          <pc:sldMk cId="665528760" sldId="377"/>
        </pc:sldMkLst>
        <pc:spChg chg="mod">
          <ac:chgData name="Angeline Ang" userId="fc7d875c684c6083" providerId="LiveId" clId="{CBD79C4A-B878-44A0-8A5E-1BB4BCCD5D18}" dt="2020-05-25T07:40:19.653" v="911" actId="20577"/>
          <ac:spMkLst>
            <pc:docMk/>
            <pc:sldMk cId="665528760" sldId="377"/>
            <ac:spMk id="2" creationId="{E447C60F-BC7A-4E6A-962B-862CD202B3EC}"/>
          </ac:spMkLst>
        </pc:spChg>
      </pc:sldChg>
      <pc:sldChg chg="addSp delSp modSp new mod ord modTransition setBg">
        <pc:chgData name="Angeline Ang" userId="fc7d875c684c6083" providerId="LiveId" clId="{CBD79C4A-B878-44A0-8A5E-1BB4BCCD5D18}" dt="2020-05-25T10:20:09.457" v="1179" actId="478"/>
        <pc:sldMkLst>
          <pc:docMk/>
          <pc:sldMk cId="2926497084" sldId="378"/>
        </pc:sldMkLst>
        <pc:spChg chg="add mod ord">
          <ac:chgData name="Angeline Ang" userId="fc7d875c684c6083" providerId="LiveId" clId="{CBD79C4A-B878-44A0-8A5E-1BB4BCCD5D18}" dt="2020-05-25T09:02:33.260" v="947" actId="1076"/>
          <ac:spMkLst>
            <pc:docMk/>
            <pc:sldMk cId="2926497084" sldId="378"/>
            <ac:spMk id="4" creationId="{69AF1BFF-3637-4781-A346-02331CD43772}"/>
          </ac:spMkLst>
        </pc:spChg>
        <pc:spChg chg="add mod ord">
          <ac:chgData name="Angeline Ang" userId="fc7d875c684c6083" providerId="LiveId" clId="{CBD79C4A-B878-44A0-8A5E-1BB4BCCD5D18}" dt="2020-05-25T09:04:05.057" v="965" actId="1076"/>
          <ac:spMkLst>
            <pc:docMk/>
            <pc:sldMk cId="2926497084" sldId="378"/>
            <ac:spMk id="5" creationId="{E8D9BA0B-31A5-4AAE-8008-66B18CE316FB}"/>
          </ac:spMkLst>
        </pc:spChg>
        <pc:spChg chg="add mod">
          <ac:chgData name="Angeline Ang" userId="fc7d875c684c6083" providerId="LiveId" clId="{CBD79C4A-B878-44A0-8A5E-1BB4BCCD5D18}" dt="2020-05-25T09:11:57.715" v="1166" actId="207"/>
          <ac:spMkLst>
            <pc:docMk/>
            <pc:sldMk cId="2926497084" sldId="378"/>
            <ac:spMk id="8" creationId="{BD3D0669-6809-4814-90D2-6265636832BB}"/>
          </ac:spMkLst>
        </pc:spChg>
        <pc:spChg chg="add mod ord">
          <ac:chgData name="Angeline Ang" userId="fc7d875c684c6083" providerId="LiveId" clId="{CBD79C4A-B878-44A0-8A5E-1BB4BCCD5D18}" dt="2020-05-25T09:12:08.778" v="1167" actId="207"/>
          <ac:spMkLst>
            <pc:docMk/>
            <pc:sldMk cId="2926497084" sldId="378"/>
            <ac:spMk id="10" creationId="{F5FF5B3A-C58E-427A-BC48-60A4BDA8E072}"/>
          </ac:spMkLst>
        </pc:spChg>
        <pc:picChg chg="add mod">
          <ac:chgData name="Angeline Ang" userId="fc7d875c684c6083" providerId="LiveId" clId="{CBD79C4A-B878-44A0-8A5E-1BB4BCCD5D18}" dt="2020-05-25T09:04:55.964" v="1045" actId="1076"/>
          <ac:picMkLst>
            <pc:docMk/>
            <pc:sldMk cId="2926497084" sldId="378"/>
            <ac:picMk id="3" creationId="{2899F05C-91DA-4A57-9DCB-E03BC558E42C}"/>
          </ac:picMkLst>
        </pc:picChg>
        <pc:picChg chg="add mod">
          <ac:chgData name="Angeline Ang" userId="fc7d875c684c6083" providerId="LiveId" clId="{CBD79C4A-B878-44A0-8A5E-1BB4BCCD5D18}" dt="2020-05-25T09:04:53.918" v="1044" actId="1076"/>
          <ac:picMkLst>
            <pc:docMk/>
            <pc:sldMk cId="2926497084" sldId="378"/>
            <ac:picMk id="6" creationId="{72540713-2807-4FDD-92B0-F56534F72C29}"/>
          </ac:picMkLst>
        </pc:picChg>
        <pc:picChg chg="add del mod ord modCrop">
          <ac:chgData name="Angeline Ang" userId="fc7d875c684c6083" providerId="LiveId" clId="{CBD79C4A-B878-44A0-8A5E-1BB4BCCD5D18}" dt="2020-05-25T10:20:09.457" v="1179" actId="478"/>
          <ac:picMkLst>
            <pc:docMk/>
            <pc:sldMk cId="2926497084" sldId="378"/>
            <ac:picMk id="7" creationId="{904CB281-DBA0-4E95-83CC-F3928D817F1A}"/>
          </ac:picMkLst>
        </pc:picChg>
        <pc:picChg chg="add del mod">
          <ac:chgData name="Angeline Ang" userId="fc7d875c684c6083" providerId="LiveId" clId="{CBD79C4A-B878-44A0-8A5E-1BB4BCCD5D18}" dt="2020-05-25T06:54:16.081" v="391" actId="478"/>
          <ac:picMkLst>
            <pc:docMk/>
            <pc:sldMk cId="2926497084" sldId="378"/>
            <ac:picMk id="8" creationId="{B7508D36-6687-4409-9530-943DC751CDE5}"/>
          </ac:picMkLst>
        </pc:picChg>
        <pc:picChg chg="add mod">
          <ac:chgData name="Angeline Ang" userId="fc7d875c684c6083" providerId="LiveId" clId="{CBD79C4A-B878-44A0-8A5E-1BB4BCCD5D18}" dt="2020-05-25T09:09:09.966" v="1163" actId="14100"/>
          <ac:picMkLst>
            <pc:docMk/>
            <pc:sldMk cId="2926497084" sldId="378"/>
            <ac:picMk id="9" creationId="{818B73EB-186F-4044-BBCF-08AB734893A7}"/>
          </ac:picMkLst>
        </pc:picChg>
        <pc:picChg chg="add del mod">
          <ac:chgData name="Angeline Ang" userId="fc7d875c684c6083" providerId="LiveId" clId="{CBD79C4A-B878-44A0-8A5E-1BB4BCCD5D18}" dt="2020-05-25T09:08:27.850" v="1161" actId="478"/>
          <ac:picMkLst>
            <pc:docMk/>
            <pc:sldMk cId="2926497084" sldId="378"/>
            <ac:picMk id="2050" creationId="{1109AF41-A928-4393-A8C2-DB841B587E29}"/>
          </ac:picMkLst>
        </pc:picChg>
      </pc:sldChg>
      <pc:sldChg chg="addSp delSp modSp add mod modTransition setBg">
        <pc:chgData name="Angeline Ang" userId="fc7d875c684c6083" providerId="LiveId" clId="{CBD79C4A-B878-44A0-8A5E-1BB4BCCD5D18}" dt="2020-05-25T09:14:59.845" v="1178"/>
        <pc:sldMkLst>
          <pc:docMk/>
          <pc:sldMk cId="2440273126" sldId="379"/>
        </pc:sldMkLst>
        <pc:spChg chg="mod">
          <ac:chgData name="Angeline Ang" userId="fc7d875c684c6083" providerId="LiveId" clId="{CBD79C4A-B878-44A0-8A5E-1BB4BCCD5D18}" dt="2020-05-25T07:13:19.490" v="748" actId="207"/>
          <ac:spMkLst>
            <pc:docMk/>
            <pc:sldMk cId="2440273126" sldId="379"/>
            <ac:spMk id="2" creationId="{4D993766-05DE-4BDF-94A9-093BEB398C91}"/>
          </ac:spMkLst>
        </pc:spChg>
        <pc:spChg chg="add mod">
          <ac:chgData name="Angeline Ang" userId="fc7d875c684c6083" providerId="LiveId" clId="{CBD79C4A-B878-44A0-8A5E-1BB4BCCD5D18}" dt="2020-05-25T07:14:49.983" v="762" actId="20577"/>
          <ac:spMkLst>
            <pc:docMk/>
            <pc:sldMk cId="2440273126" sldId="379"/>
            <ac:spMk id="10" creationId="{21FADC96-C3E3-44D7-B0C5-D5D0ED0D2B72}"/>
          </ac:spMkLst>
        </pc:spChg>
        <pc:spChg chg="del mod">
          <ac:chgData name="Angeline Ang" userId="fc7d875c684c6083" providerId="LiveId" clId="{CBD79C4A-B878-44A0-8A5E-1BB4BCCD5D18}" dt="2020-05-25T07:10:21.645" v="738" actId="478"/>
          <ac:spMkLst>
            <pc:docMk/>
            <pc:sldMk cId="2440273126" sldId="379"/>
            <ac:spMk id="18" creationId="{FFE20175-0684-46CE-8C9F-192534C88C91}"/>
          </ac:spMkLst>
        </pc:spChg>
        <pc:spChg chg="mod">
          <ac:chgData name="Angeline Ang" userId="fc7d875c684c6083" providerId="LiveId" clId="{CBD79C4A-B878-44A0-8A5E-1BB4BCCD5D18}" dt="2020-05-25T07:14:43.703" v="760" actId="1076"/>
          <ac:spMkLst>
            <pc:docMk/>
            <pc:sldMk cId="2440273126" sldId="379"/>
            <ac:spMk id="24" creationId="{A05F6F97-ED93-4F62-A051-9551B73B4CC3}"/>
          </ac:spMkLst>
        </pc:spChg>
        <pc:spChg chg="mod">
          <ac:chgData name="Angeline Ang" userId="fc7d875c684c6083" providerId="LiveId" clId="{CBD79C4A-B878-44A0-8A5E-1BB4BCCD5D18}" dt="2020-05-25T07:14:46.278" v="761" actId="1076"/>
          <ac:spMkLst>
            <pc:docMk/>
            <pc:sldMk cId="2440273126" sldId="379"/>
            <ac:spMk id="25" creationId="{44A01FB6-D169-48C8-A775-60740B14B8D9}"/>
          </ac:spMkLst>
        </pc:spChg>
        <pc:spChg chg="del">
          <ac:chgData name="Angeline Ang" userId="fc7d875c684c6083" providerId="LiveId" clId="{CBD79C4A-B878-44A0-8A5E-1BB4BCCD5D18}" dt="2020-05-25T07:12:06.960" v="739" actId="478"/>
          <ac:spMkLst>
            <pc:docMk/>
            <pc:sldMk cId="2440273126" sldId="379"/>
            <ac:spMk id="34" creationId="{681D56B0-018F-41D7-B295-25CFEA54F6C4}"/>
          </ac:spMkLst>
        </pc:spChg>
        <pc:picChg chg="del">
          <ac:chgData name="Angeline Ang" userId="fc7d875c684c6083" providerId="LiveId" clId="{CBD79C4A-B878-44A0-8A5E-1BB4BCCD5D18}" dt="2020-05-25T07:10:03.344" v="733" actId="478"/>
          <ac:picMkLst>
            <pc:docMk/>
            <pc:sldMk cId="2440273126" sldId="379"/>
            <ac:picMk id="3" creationId="{352C1747-152B-4D47-A88D-63FF5FB5D42E}"/>
          </ac:picMkLst>
        </pc:picChg>
        <pc:picChg chg="mod">
          <ac:chgData name="Angeline Ang" userId="fc7d875c684c6083" providerId="LiveId" clId="{CBD79C4A-B878-44A0-8A5E-1BB4BCCD5D18}" dt="2020-05-25T07:13:00.885" v="745" actId="1076"/>
          <ac:picMkLst>
            <pc:docMk/>
            <pc:sldMk cId="2440273126" sldId="379"/>
            <ac:picMk id="2050" creationId="{93E78882-FB6E-4F37-8954-364F88D898C5}"/>
          </ac:picMkLst>
        </pc:picChg>
      </pc:sldChg>
      <pc:sldChg chg="addSp modSp new del mod ord setBg">
        <pc:chgData name="Angeline Ang" userId="fc7d875c684c6083" providerId="LiveId" clId="{CBD79C4A-B878-44A0-8A5E-1BB4BCCD5D18}" dt="2020-05-28T08:14:38.178" v="1281" actId="47"/>
        <pc:sldMkLst>
          <pc:docMk/>
          <pc:sldMk cId="3940345909" sldId="380"/>
        </pc:sldMkLst>
        <pc:picChg chg="add mod ord modCrop">
          <ac:chgData name="Angeline Ang" userId="fc7d875c684c6083" providerId="LiveId" clId="{CBD79C4A-B878-44A0-8A5E-1BB4BCCD5D18}" dt="2020-05-28T08:10:03.476" v="1254" actId="14100"/>
          <ac:picMkLst>
            <pc:docMk/>
            <pc:sldMk cId="3940345909" sldId="380"/>
            <ac:picMk id="2" creationId="{9721D686-63FB-4966-9C34-27032195FFC5}"/>
          </ac:picMkLst>
        </pc:picChg>
        <pc:picChg chg="add mod modCrop">
          <ac:chgData name="Angeline Ang" userId="fc7d875c684c6083" providerId="LiveId" clId="{CBD79C4A-B878-44A0-8A5E-1BB4BCCD5D18}" dt="2020-05-28T08:09:58.666" v="1253" actId="14100"/>
          <ac:picMkLst>
            <pc:docMk/>
            <pc:sldMk cId="3940345909" sldId="380"/>
            <ac:picMk id="3" creationId="{E2477F9A-E90A-4AC4-B180-EC9CC2BC4A8D}"/>
          </ac:picMkLst>
        </pc:picChg>
        <pc:picChg chg="add mod modCrop">
          <ac:chgData name="Angeline Ang" userId="fc7d875c684c6083" providerId="LiveId" clId="{CBD79C4A-B878-44A0-8A5E-1BB4BCCD5D18}" dt="2020-05-28T08:10:11.706" v="1256" actId="1076"/>
          <ac:picMkLst>
            <pc:docMk/>
            <pc:sldMk cId="3940345909" sldId="380"/>
            <ac:picMk id="4" creationId="{93CCBF9B-937B-4D94-9826-9F248B8544E3}"/>
          </ac:picMkLst>
        </pc:picChg>
        <pc:picChg chg="add mod">
          <ac:chgData name="Angeline Ang" userId="fc7d875c684c6083" providerId="LiveId" clId="{CBD79C4A-B878-44A0-8A5E-1BB4BCCD5D18}" dt="2020-05-28T08:11:16.156" v="1264" actId="1076"/>
          <ac:picMkLst>
            <pc:docMk/>
            <pc:sldMk cId="3940345909" sldId="380"/>
            <ac:picMk id="2050" creationId="{4D829FDD-2027-4D9A-81E6-C25F5E58F1FA}"/>
          </ac:picMkLst>
        </pc:picChg>
        <pc:picChg chg="add mod">
          <ac:chgData name="Angeline Ang" userId="fc7d875c684c6083" providerId="LiveId" clId="{CBD79C4A-B878-44A0-8A5E-1BB4BCCD5D18}" dt="2020-05-28T08:11:11.420" v="1263" actId="1076"/>
          <ac:picMkLst>
            <pc:docMk/>
            <pc:sldMk cId="3940345909" sldId="380"/>
            <ac:picMk id="2052" creationId="{CF4DC8FC-DEC2-4405-8AD6-4FE3A2957EBF}"/>
          </ac:picMkLst>
        </pc:picChg>
        <pc:picChg chg="add mod">
          <ac:chgData name="Angeline Ang" userId="fc7d875c684c6083" providerId="LiveId" clId="{CBD79C4A-B878-44A0-8A5E-1BB4BCCD5D18}" dt="2020-05-28T08:11:57.609" v="1267" actId="1076"/>
          <ac:picMkLst>
            <pc:docMk/>
            <pc:sldMk cId="3940345909" sldId="380"/>
            <ac:picMk id="2054" creationId="{16CDBF41-6DD5-4596-A2AC-6EDDE51E3BD2}"/>
          </ac:picMkLst>
        </pc:picChg>
        <pc:cxnChg chg="add">
          <ac:chgData name="Angeline Ang" userId="fc7d875c684c6083" providerId="LiveId" clId="{CBD79C4A-B878-44A0-8A5E-1BB4BCCD5D18}" dt="2020-05-28T08:09:41.489" v="1243" actId="26606"/>
          <ac:cxnSpMkLst>
            <pc:docMk/>
            <pc:sldMk cId="3940345909" sldId="380"/>
            <ac:cxnSpMk id="71" creationId="{91B6081D-D3E8-4209-B85B-EB1C655A6272}"/>
          </ac:cxnSpMkLst>
        </pc:cxnChg>
        <pc:cxnChg chg="add">
          <ac:chgData name="Angeline Ang" userId="fc7d875c684c6083" providerId="LiveId" clId="{CBD79C4A-B878-44A0-8A5E-1BB4BCCD5D18}" dt="2020-05-28T08:09:41.489" v="1243" actId="26606"/>
          <ac:cxnSpMkLst>
            <pc:docMk/>
            <pc:sldMk cId="3940345909" sldId="380"/>
            <ac:cxnSpMk id="73" creationId="{28CA55E4-1295-45C8-BA05-5A9E705B749A}"/>
          </ac:cxnSpMkLst>
        </pc:cxnChg>
        <pc:cxnChg chg="add">
          <ac:chgData name="Angeline Ang" userId="fc7d875c684c6083" providerId="LiveId" clId="{CBD79C4A-B878-44A0-8A5E-1BB4BCCD5D18}" dt="2020-05-28T08:09:41.489" v="1243" actId="26606"/>
          <ac:cxnSpMkLst>
            <pc:docMk/>
            <pc:sldMk cId="3940345909" sldId="380"/>
            <ac:cxnSpMk id="75" creationId="{08C5794E-A9A1-4A23-AF68-C79A7822334C}"/>
          </ac:cxnSpMkLst>
        </pc:cxnChg>
      </pc:sldChg>
      <pc:sldChg chg="delSp modSp add mod setBg delDesignElem">
        <pc:chgData name="Angeline Ang" userId="fc7d875c684c6083" providerId="LiveId" clId="{CBD79C4A-B878-44A0-8A5E-1BB4BCCD5D18}" dt="2020-05-28T08:12:37.592" v="1280" actId="1076"/>
        <pc:sldMkLst>
          <pc:docMk/>
          <pc:sldMk cId="364217146" sldId="381"/>
        </pc:sldMkLst>
        <pc:picChg chg="mod">
          <ac:chgData name="Angeline Ang" userId="fc7d875c684c6083" providerId="LiveId" clId="{CBD79C4A-B878-44A0-8A5E-1BB4BCCD5D18}" dt="2020-05-28T08:12:15.080" v="1273" actId="1076"/>
          <ac:picMkLst>
            <pc:docMk/>
            <pc:sldMk cId="364217146" sldId="381"/>
            <ac:picMk id="2" creationId="{9721D686-63FB-4966-9C34-27032195FFC5}"/>
          </ac:picMkLst>
        </pc:picChg>
        <pc:picChg chg="mod">
          <ac:chgData name="Angeline Ang" userId="fc7d875c684c6083" providerId="LiveId" clId="{CBD79C4A-B878-44A0-8A5E-1BB4BCCD5D18}" dt="2020-05-28T08:12:34.512" v="1279" actId="1076"/>
          <ac:picMkLst>
            <pc:docMk/>
            <pc:sldMk cId="364217146" sldId="381"/>
            <ac:picMk id="3" creationId="{E2477F9A-E90A-4AC4-B180-EC9CC2BC4A8D}"/>
          </ac:picMkLst>
        </pc:picChg>
        <pc:picChg chg="mod">
          <ac:chgData name="Angeline Ang" userId="fc7d875c684c6083" providerId="LiveId" clId="{CBD79C4A-B878-44A0-8A5E-1BB4BCCD5D18}" dt="2020-05-28T08:12:37.592" v="1280" actId="1076"/>
          <ac:picMkLst>
            <pc:docMk/>
            <pc:sldMk cId="364217146" sldId="381"/>
            <ac:picMk id="4" creationId="{93CCBF9B-937B-4D94-9826-9F248B8544E3}"/>
          </ac:picMkLst>
        </pc:picChg>
        <pc:picChg chg="mod">
          <ac:chgData name="Angeline Ang" userId="fc7d875c684c6083" providerId="LiveId" clId="{CBD79C4A-B878-44A0-8A5E-1BB4BCCD5D18}" dt="2020-05-28T08:12:12.691" v="1272" actId="1076"/>
          <ac:picMkLst>
            <pc:docMk/>
            <pc:sldMk cId="364217146" sldId="381"/>
            <ac:picMk id="2050" creationId="{4D829FDD-2027-4D9A-81E6-C25F5E58F1FA}"/>
          </ac:picMkLst>
        </pc:picChg>
        <pc:picChg chg="mod">
          <ac:chgData name="Angeline Ang" userId="fc7d875c684c6083" providerId="LiveId" clId="{CBD79C4A-B878-44A0-8A5E-1BB4BCCD5D18}" dt="2020-05-28T08:12:25.355" v="1275" actId="1076"/>
          <ac:picMkLst>
            <pc:docMk/>
            <pc:sldMk cId="364217146" sldId="381"/>
            <ac:picMk id="2052" creationId="{CF4DC8FC-DEC2-4405-8AD6-4FE3A2957EBF}"/>
          </ac:picMkLst>
        </pc:picChg>
        <pc:picChg chg="mod">
          <ac:chgData name="Angeline Ang" userId="fc7d875c684c6083" providerId="LiveId" clId="{CBD79C4A-B878-44A0-8A5E-1BB4BCCD5D18}" dt="2020-05-28T08:12:32.104" v="1278" actId="1076"/>
          <ac:picMkLst>
            <pc:docMk/>
            <pc:sldMk cId="364217146" sldId="381"/>
            <ac:picMk id="2054" creationId="{16CDBF41-6DD5-4596-A2AC-6EDDE51E3BD2}"/>
          </ac:picMkLst>
        </pc:picChg>
        <pc:cxnChg chg="del">
          <ac:chgData name="Angeline Ang" userId="fc7d875c684c6083" providerId="LiveId" clId="{CBD79C4A-B878-44A0-8A5E-1BB4BCCD5D18}" dt="2020-05-28T08:12:02.225" v="1269"/>
          <ac:cxnSpMkLst>
            <pc:docMk/>
            <pc:sldMk cId="364217146" sldId="381"/>
            <ac:cxnSpMk id="71" creationId="{91B6081D-D3E8-4209-B85B-EB1C655A6272}"/>
          </ac:cxnSpMkLst>
        </pc:cxnChg>
        <pc:cxnChg chg="del">
          <ac:chgData name="Angeline Ang" userId="fc7d875c684c6083" providerId="LiveId" clId="{CBD79C4A-B878-44A0-8A5E-1BB4BCCD5D18}" dt="2020-05-28T08:12:02.225" v="1269"/>
          <ac:cxnSpMkLst>
            <pc:docMk/>
            <pc:sldMk cId="364217146" sldId="381"/>
            <ac:cxnSpMk id="73" creationId="{28CA55E4-1295-45C8-BA05-5A9E705B749A}"/>
          </ac:cxnSpMkLst>
        </pc:cxnChg>
        <pc:cxnChg chg="del">
          <ac:chgData name="Angeline Ang" userId="fc7d875c684c6083" providerId="LiveId" clId="{CBD79C4A-B878-44A0-8A5E-1BB4BCCD5D18}" dt="2020-05-28T08:12:02.225" v="1269"/>
          <ac:cxnSpMkLst>
            <pc:docMk/>
            <pc:sldMk cId="364217146" sldId="381"/>
            <ac:cxnSpMk id="75" creationId="{08C5794E-A9A1-4A23-AF68-C79A7822334C}"/>
          </ac:cxnSpMkLst>
        </pc:cxn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S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0DDA2CD1-37BC-4124-8294-FD0B65BFC3C1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7013" y="1200150"/>
            <a:ext cx="432117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S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7EA4637A-EEEA-4458-AECA-F746D7451A04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836742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4637A-EEEA-4458-AECA-F746D7451A04}" type="slidenum">
              <a:rPr lang="en-SG" smtClean="0"/>
              <a:t>2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5741480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FOLA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4637A-EEEA-4458-AECA-F746D7451A04}" type="slidenum">
              <a:rPr lang="en-SG" smtClean="0"/>
              <a:t>3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850842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FC807-8D41-4909-A2DE-306FD56EAA5B}" type="slidenum">
              <a:rPr lang="en-SG" smtClean="0"/>
              <a:t>8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0160914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Fruits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4637A-EEEA-4458-AECA-F746D7451A04}" type="slidenum">
              <a:rPr lang="en-SG" smtClean="0"/>
              <a:t>10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797215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7013" y="1200150"/>
            <a:ext cx="4321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Fruits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4637A-EEEA-4458-AECA-F746D7451A04}" type="slidenum">
              <a:rPr lang="en-SG" smtClean="0"/>
              <a:t>17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985754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4637A-EEEA-4458-AECA-F746D7451A04}" type="slidenum">
              <a:rPr lang="en-SG" smtClean="0"/>
              <a:t>18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928349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701898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193594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974245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82554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070410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2939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900997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011172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169205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442433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926504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1EF45-3B28-40C8-99CB-B1E5C3FC2A6D}" type="datetimeFigureOut">
              <a:rPr lang="en-SG" smtClean="0"/>
              <a:t>3/6/2020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CB148-C205-4C61-8C15-DE179ADD6571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744352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winsightgrocerybusiness.com/fresh-food/cultivating-strong-produce-brands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aYdrtc44EeY" TargetMode="External"/><Relationship Id="rId3" Type="http://schemas.openxmlformats.org/officeDocument/2006/relationships/hyperlink" Target="https://www.accenture.com/gb-en/service-supply-chain-expert-in-cpg-and-retail" TargetMode="External"/><Relationship Id="rId7" Type="http://schemas.openxmlformats.org/officeDocument/2006/relationships/image" Target="../media/image1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reeimages.com/premium/cargo-containers-labeled-import-and-export-562183" TargetMode="External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bay.com/itm/EXOTIC-FRUITS-MIX-sweet-edible-plant-tree-fragrant-TROPICAL-fruit-seed-15-seeds-/360775967027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Excel_Worksheet1.xlsx"/><Relationship Id="rId3" Type="http://schemas.openxmlformats.org/officeDocument/2006/relationships/image" Target="../media/image30.emf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10" Type="http://schemas.openxmlformats.org/officeDocument/2006/relationships/image" Target="../media/image34.emf"/><Relationship Id="rId4" Type="http://schemas.openxmlformats.org/officeDocument/2006/relationships/image" Target="../media/image31.png"/><Relationship Id="rId9" Type="http://schemas.openxmlformats.org/officeDocument/2006/relationships/image" Target="../media/image2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mediawiki.org/wiki/File:Flag_of_the_United_Arab_Emirates.svg" TargetMode="External"/><Relationship Id="rId5" Type="http://schemas.openxmlformats.org/officeDocument/2006/relationships/image" Target="../media/image50.png"/><Relationship Id="rId4" Type="http://schemas.openxmlformats.org/officeDocument/2006/relationships/hyperlink" Target="https://pixabay.com/en/borders-country-flag-geography-map-2099203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Zhwp_Southeast_Asia_Portal_logo.svg" TargetMode="Externa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mediawiki.org/wiki/File:Flag_of_the_United_Arab_Emirates.svg" TargetMode="External"/><Relationship Id="rId4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heshachaturvedi.com/2014/04/wastage-habits-lessons-and.html" TargetMode="External"/><Relationship Id="rId5" Type="http://schemas.openxmlformats.org/officeDocument/2006/relationships/image" Target="../media/image65.jpg"/><Relationship Id="rId4" Type="http://schemas.openxmlformats.org/officeDocument/2006/relationships/hyperlink" Target="https://www.pexels.com/photo/orange-fruits-693795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2899F05C-91DA-4A57-9DCB-E03BC558E4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275" y="4352260"/>
            <a:ext cx="2128517" cy="1887190"/>
          </a:xfrm>
          <a:prstGeom prst="rect">
            <a:avLst/>
          </a:prstGeom>
          <a:solidFill>
            <a:srgbClr val="000000"/>
          </a:solidFill>
          <a:effectLst>
            <a:outerShdw blurRad="50800" dist="50800" dir="5400000" algn="ctr" rotWithShape="0">
              <a:schemeClr val="bg1"/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540713-2807-4FDD-92B0-F56534F72C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46634" y="4767232"/>
            <a:ext cx="2128517" cy="1352076"/>
          </a:xfrm>
          <a:prstGeom prst="rect">
            <a:avLst/>
          </a:prstGeom>
          <a:solidFill>
            <a:srgbClr val="000000"/>
          </a:solidFill>
          <a:effectLst>
            <a:outerShdw blurRad="50800" dist="50800" dir="5400000" algn="ctr" rotWithShape="0">
              <a:schemeClr val="bg1"/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18B73EB-186F-4044-BBCF-08AB734893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2027" y="4408827"/>
            <a:ext cx="1868706" cy="1868706"/>
          </a:xfrm>
          <a:prstGeom prst="rect">
            <a:avLst/>
          </a:prstGeom>
          <a:solidFill>
            <a:srgbClr val="000000"/>
          </a:solidFill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8" name="Scroll: Horizontal 7">
            <a:extLst>
              <a:ext uri="{FF2B5EF4-FFF2-40B4-BE49-F238E27FC236}">
                <a16:creationId xmlns:a16="http://schemas.microsoft.com/office/drawing/2014/main" xmlns="" id="{BD3D0669-6809-4814-90D2-6265636832BB}"/>
              </a:ext>
            </a:extLst>
          </p:cNvPr>
          <p:cNvSpPr/>
          <p:nvPr/>
        </p:nvSpPr>
        <p:spPr>
          <a:xfrm>
            <a:off x="584205" y="355785"/>
            <a:ext cx="5486400" cy="2178417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AF1BFF-3637-4781-A346-02331CD43772}"/>
              </a:ext>
            </a:extLst>
          </p:cNvPr>
          <p:cNvSpPr txBox="1"/>
          <p:nvPr/>
        </p:nvSpPr>
        <p:spPr>
          <a:xfrm>
            <a:off x="1082502" y="959728"/>
            <a:ext cx="4767209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/>
              <a:t>Pr</a:t>
            </a:r>
            <a:r>
              <a:rPr lang="en-SG" altLang="zh-CN" dirty="0" err="1"/>
              <a:t>oudly</a:t>
            </a:r>
            <a:r>
              <a:rPr lang="en-SG" altLang="zh-CN" dirty="0"/>
              <a:t> Presented By: </a:t>
            </a:r>
          </a:p>
          <a:p>
            <a:r>
              <a:rPr lang="en-SG" altLang="zh-CN" dirty="0"/>
              <a:t>                                        </a:t>
            </a:r>
            <a:r>
              <a:rPr lang="en-SG" altLang="zh-CN" sz="2500" b="1" dirty="0"/>
              <a:t>Ms Florence Chan</a:t>
            </a:r>
            <a:endParaRPr lang="en-SG" sz="2500" b="1" dirty="0"/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xmlns="" id="{F5FF5B3A-C58E-427A-BC48-60A4BDA8E072}"/>
              </a:ext>
            </a:extLst>
          </p:cNvPr>
          <p:cNvSpPr/>
          <p:nvPr/>
        </p:nvSpPr>
        <p:spPr>
          <a:xfrm>
            <a:off x="815375" y="1958498"/>
            <a:ext cx="7853170" cy="2537717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8D9BA0B-31A5-4AAE-8008-66B18CE316FB}"/>
              </a:ext>
            </a:extLst>
          </p:cNvPr>
          <p:cNvSpPr txBox="1"/>
          <p:nvPr/>
        </p:nvSpPr>
        <p:spPr>
          <a:xfrm>
            <a:off x="1216411" y="2579191"/>
            <a:ext cx="771589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altLang="zh-CN" dirty="0"/>
              <a:t>Representing: </a:t>
            </a:r>
          </a:p>
          <a:p>
            <a:r>
              <a:rPr lang="en-SG" dirty="0"/>
              <a:t>                                        </a:t>
            </a:r>
            <a:r>
              <a:rPr lang="en-SG" sz="2000" dirty="0"/>
              <a:t>DALIAN XIN YE YUAN GROUP</a:t>
            </a:r>
          </a:p>
          <a:p>
            <a:r>
              <a:rPr lang="en-SG" sz="2000" dirty="0"/>
              <a:t>                                     DALIAN GLORYTIMES IMPORT &amp; TRADE CO. LTD</a:t>
            </a:r>
          </a:p>
          <a:p>
            <a:r>
              <a:rPr lang="en-SG" altLang="zh-CN" sz="2000" dirty="0"/>
              <a:t>                                     FOLA SUPPLY CHAIN PTE LTD</a:t>
            </a:r>
            <a:endParaRPr lang="en-SG" sz="2000" dirty="0"/>
          </a:p>
        </p:txBody>
      </p:sp>
    </p:spTree>
    <p:extLst>
      <p:ext uri="{BB962C8B-B14F-4D97-AF65-F5344CB8AC3E}">
        <p14:creationId xmlns:p14="http://schemas.microsoft.com/office/powerpoint/2010/main" val="292649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A05F6F97-ED93-4F62-A051-9551B73B4CC3}"/>
              </a:ext>
            </a:extLst>
          </p:cNvPr>
          <p:cNvSpPr/>
          <p:nvPr/>
        </p:nvSpPr>
        <p:spPr>
          <a:xfrm>
            <a:off x="3332743" y="5408671"/>
            <a:ext cx="52930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900"/>
              </a:spcBef>
              <a:defRPr sz="4600">
                <a:solidFill>
                  <a:srgbClr val="171705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zh-CN" altLang="en-US" sz="20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0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Bringing Fresh Fruits Around The World.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44A01FB6-D169-48C8-A775-60740B14B8D9}"/>
              </a:ext>
            </a:extLst>
          </p:cNvPr>
          <p:cNvSpPr/>
          <p:nvPr/>
        </p:nvSpPr>
        <p:spPr>
          <a:xfrm>
            <a:off x="4093030" y="5808781"/>
            <a:ext cx="3945276" cy="392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450"/>
              </a:spcAft>
            </a:pPr>
            <a:r>
              <a:rPr lang="en-SG" sz="1950" b="1" i="1" dirty="0">
                <a:solidFill>
                  <a:srgbClr val="FFFF00"/>
                </a:solidFill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We’ll Take Care Of The Details.”</a:t>
            </a:r>
            <a:endParaRPr lang="en-SG" sz="195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18B288E5-0114-47D2-A4CC-99EAB74F99FB}"/>
              </a:ext>
            </a:extLst>
          </p:cNvPr>
          <p:cNvSpPr/>
          <p:nvPr/>
        </p:nvSpPr>
        <p:spPr>
          <a:xfrm>
            <a:off x="3734654" y="724052"/>
            <a:ext cx="3426433" cy="836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400" b="1" dirty="0">
                <a:latin typeface="Arial Black" panose="020B0A04020102020204" pitchFamily="34" charset="0"/>
                <a:ea typeface="+mj-ea"/>
                <a:cs typeface="+mj-cs"/>
              </a:rPr>
              <a:t>OUR 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400" b="1" dirty="0">
                <a:latin typeface="Arial Black" panose="020B0A04020102020204" pitchFamily="34" charset="0"/>
                <a:ea typeface="+mj-ea"/>
                <a:cs typeface="+mj-cs"/>
              </a:rPr>
              <a:t>PHILOSOPHY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D993766-05DE-4BDF-94A9-093BEB398C91}"/>
              </a:ext>
            </a:extLst>
          </p:cNvPr>
          <p:cNvSpPr/>
          <p:nvPr/>
        </p:nvSpPr>
        <p:spPr>
          <a:xfrm>
            <a:off x="6582311" y="1715884"/>
            <a:ext cx="25011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dirty="0">
                <a:solidFill>
                  <a:srgbClr val="FFFF00"/>
                </a:solidFill>
              </a:rPr>
              <a:t>Established in Singapore as a HUB to source fresh produce globally and to serve key Southeast Asia retail and wholesale distribution markets, including Indonesia, </a:t>
            </a:r>
            <a:r>
              <a:rPr lang="en-US" altLang="zh-CN" dirty="0">
                <a:solidFill>
                  <a:srgbClr val="FFFF00"/>
                </a:solidFill>
              </a:rPr>
              <a:t>Singapore, Malaysia, Thailand</a:t>
            </a:r>
            <a:r>
              <a:rPr lang="en-US" dirty="0">
                <a:solidFill>
                  <a:srgbClr val="FFFF00"/>
                </a:solidFill>
              </a:rPr>
              <a:t>, Vietnam and Philippines.  </a:t>
            </a:r>
          </a:p>
        </p:txBody>
      </p:sp>
      <p:pic>
        <p:nvPicPr>
          <p:cNvPr id="2050" name="Picture 2" descr="Singapore as a Global Logistics Hub - ppt video online download">
            <a:extLst>
              <a:ext uri="{FF2B5EF4-FFF2-40B4-BE49-F238E27FC236}">
                <a16:creationId xmlns:a16="http://schemas.microsoft.com/office/drawing/2014/main" xmlns="" id="{93E78882-FB6E-4F37-8954-364F88D89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1" y="9959"/>
            <a:ext cx="6582311" cy="4936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21FADC96-C3E3-44D7-B0C5-D5D0ED0D2B72}"/>
              </a:ext>
            </a:extLst>
          </p:cNvPr>
          <p:cNvSpPr/>
          <p:nvPr/>
        </p:nvSpPr>
        <p:spPr>
          <a:xfrm>
            <a:off x="-77057" y="5459545"/>
            <a:ext cx="3426433" cy="836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400" b="1" dirty="0">
                <a:solidFill>
                  <a:srgbClr val="FFFF00"/>
                </a:solidFill>
                <a:latin typeface="Arial Black" panose="020B0A04020102020204" pitchFamily="34" charset="0"/>
                <a:ea typeface="+mj-ea"/>
                <a:cs typeface="+mj-cs"/>
              </a:rPr>
              <a:t>OUR </a:t>
            </a: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400" b="1" dirty="0">
                <a:solidFill>
                  <a:srgbClr val="FFFF00"/>
                </a:solidFill>
                <a:latin typeface="Arial Black" panose="020B0A04020102020204" pitchFamily="34" charset="0"/>
                <a:ea typeface="+mj-ea"/>
                <a:cs typeface="+mj-cs"/>
              </a:rPr>
              <a:t>PHILOSOPHY :  </a:t>
            </a:r>
          </a:p>
        </p:txBody>
      </p:sp>
    </p:spTree>
    <p:extLst>
      <p:ext uri="{BB962C8B-B14F-4D97-AF65-F5344CB8AC3E}">
        <p14:creationId xmlns:p14="http://schemas.microsoft.com/office/powerpoint/2010/main" val="244027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fruit, orange, sitting, face&#10;&#10;Description automatically generated">
            <a:extLst>
              <a:ext uri="{FF2B5EF4-FFF2-40B4-BE49-F238E27FC236}">
                <a16:creationId xmlns:a16="http://schemas.microsoft.com/office/drawing/2014/main" xmlns="" id="{10FFD95D-5889-42C8-9860-937FAF9899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3040" t="5215" r="1600" b="3645"/>
          <a:stretch/>
        </p:blipFill>
        <p:spPr>
          <a:xfrm>
            <a:off x="4779098" y="4070580"/>
            <a:ext cx="4236343" cy="2247725"/>
          </a:xfrm>
          <a:prstGeom prst="rect">
            <a:avLst/>
          </a:prstGeom>
        </p:spPr>
      </p:pic>
      <p:pic>
        <p:nvPicPr>
          <p:cNvPr id="5" name="Picture 4" descr="A picture containing food, drawing&#10;&#10;Description automatically generated">
            <a:extLst>
              <a:ext uri="{FF2B5EF4-FFF2-40B4-BE49-F238E27FC236}">
                <a16:creationId xmlns:a16="http://schemas.microsoft.com/office/drawing/2014/main" xmlns="" id="{4B24630B-34E5-45DF-8798-C1B9093B65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9528">
            <a:off x="7115697" y="4542911"/>
            <a:ext cx="349541" cy="348843"/>
          </a:xfrm>
          <a:prstGeom prst="rect">
            <a:avLst/>
          </a:prstGeom>
        </p:spPr>
      </p:pic>
      <p:pic>
        <p:nvPicPr>
          <p:cNvPr id="6" name="Picture 5" descr="A picture containing food, drawing&#10;&#10;Description automatically generated">
            <a:extLst>
              <a:ext uri="{FF2B5EF4-FFF2-40B4-BE49-F238E27FC236}">
                <a16:creationId xmlns:a16="http://schemas.microsoft.com/office/drawing/2014/main" xmlns="" id="{91C4EC7D-C82C-4B67-A35F-D30A836CB1E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5152">
            <a:off x="6010765" y="5239991"/>
            <a:ext cx="282222" cy="364217"/>
          </a:xfrm>
          <a:prstGeom prst="rect">
            <a:avLst/>
          </a:prstGeom>
        </p:spPr>
      </p:pic>
      <p:pic>
        <p:nvPicPr>
          <p:cNvPr id="7" name="Picture 6" descr="A picture containing food, drawing&#10;&#10;Description automatically generated">
            <a:extLst>
              <a:ext uri="{FF2B5EF4-FFF2-40B4-BE49-F238E27FC236}">
                <a16:creationId xmlns:a16="http://schemas.microsoft.com/office/drawing/2014/main" xmlns="" id="{8908E14C-7BF8-4A50-84D7-CE4E13E025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1679">
            <a:off x="7863762" y="5357517"/>
            <a:ext cx="364220" cy="43102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D1A45AA-630C-4986-96B6-84297CC1E0C2}"/>
              </a:ext>
            </a:extLst>
          </p:cNvPr>
          <p:cNvSpPr/>
          <p:nvPr/>
        </p:nvSpPr>
        <p:spPr>
          <a:xfrm>
            <a:off x="5263045" y="634163"/>
            <a:ext cx="270089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SG" sz="24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OUR BRAND - FOLA </a:t>
            </a:r>
          </a:p>
        </p:txBody>
      </p:sp>
      <p:pic>
        <p:nvPicPr>
          <p:cNvPr id="11" name="Picture 10" descr="FOLA LOGO">
            <a:extLst>
              <a:ext uri="{FF2B5EF4-FFF2-40B4-BE49-F238E27FC236}">
                <a16:creationId xmlns:a16="http://schemas.microsoft.com/office/drawing/2014/main" xmlns="" id="{BC4E8D9E-AC0D-46E4-88D7-0D858207C9F0}"/>
              </a:ext>
              <a:ext uri="{C183D7F6-B498-43B3-948B-1728B52AA6E4}">
                <adec:decorative xmlns:adec="http://schemas.microsoft.com/office/drawing/2017/decorative" xmlns="" val="0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849" y="1440148"/>
            <a:ext cx="1782053" cy="180771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F9E1948-6FF9-40A4-A48C-471498FDBF81}"/>
              </a:ext>
            </a:extLst>
          </p:cNvPr>
          <p:cNvSpPr/>
          <p:nvPr/>
        </p:nvSpPr>
        <p:spPr>
          <a:xfrm>
            <a:off x="226031" y="305068"/>
            <a:ext cx="4138872" cy="6247864"/>
          </a:xfrm>
          <a:custGeom>
            <a:avLst/>
            <a:gdLst>
              <a:gd name="connsiteX0" fmla="*/ 0 w 4015273"/>
              <a:gd name="connsiteY0" fmla="*/ 0 h 6093976"/>
              <a:gd name="connsiteX1" fmla="*/ 4015273 w 4015273"/>
              <a:gd name="connsiteY1" fmla="*/ 0 h 6093976"/>
              <a:gd name="connsiteX2" fmla="*/ 4015273 w 4015273"/>
              <a:gd name="connsiteY2" fmla="*/ 6093976 h 6093976"/>
              <a:gd name="connsiteX3" fmla="*/ 0 w 4015273"/>
              <a:gd name="connsiteY3" fmla="*/ 6093976 h 6093976"/>
              <a:gd name="connsiteX4" fmla="*/ 0 w 4015273"/>
              <a:gd name="connsiteY4" fmla="*/ 0 h 6093976"/>
              <a:gd name="connsiteX0" fmla="*/ 0 w 4015273"/>
              <a:gd name="connsiteY0" fmla="*/ 0 h 6093976"/>
              <a:gd name="connsiteX1" fmla="*/ 4015273 w 4015273"/>
              <a:gd name="connsiteY1" fmla="*/ 0 h 6093976"/>
              <a:gd name="connsiteX2" fmla="*/ 4015273 w 4015273"/>
              <a:gd name="connsiteY2" fmla="*/ 6093976 h 6093976"/>
              <a:gd name="connsiteX3" fmla="*/ 0 w 4015273"/>
              <a:gd name="connsiteY3" fmla="*/ 6093976 h 6093976"/>
              <a:gd name="connsiteX4" fmla="*/ 0 w 4015273"/>
              <a:gd name="connsiteY4" fmla="*/ 0 h 6093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15273" h="6093976" fill="none" extrusionOk="0">
                <a:moveTo>
                  <a:pt x="0" y="0"/>
                </a:moveTo>
                <a:cubicBezTo>
                  <a:pt x="602475" y="-7965"/>
                  <a:pt x="3601942" y="26033"/>
                  <a:pt x="4015273" y="0"/>
                </a:cubicBezTo>
                <a:cubicBezTo>
                  <a:pt x="4046308" y="1586742"/>
                  <a:pt x="3796036" y="5079639"/>
                  <a:pt x="4015273" y="6093976"/>
                </a:cubicBezTo>
                <a:cubicBezTo>
                  <a:pt x="2066342" y="6069462"/>
                  <a:pt x="1206281" y="6059658"/>
                  <a:pt x="0" y="6093976"/>
                </a:cubicBezTo>
                <a:cubicBezTo>
                  <a:pt x="-163599" y="3263708"/>
                  <a:pt x="-45683" y="1633356"/>
                  <a:pt x="0" y="0"/>
                </a:cubicBezTo>
                <a:close/>
              </a:path>
              <a:path w="4015273" h="6093976" stroke="0" extrusionOk="0">
                <a:moveTo>
                  <a:pt x="0" y="0"/>
                </a:moveTo>
                <a:cubicBezTo>
                  <a:pt x="1338761" y="132025"/>
                  <a:pt x="2209767" y="-80162"/>
                  <a:pt x="4015273" y="0"/>
                </a:cubicBezTo>
                <a:cubicBezTo>
                  <a:pt x="4186201" y="1619364"/>
                  <a:pt x="3768069" y="5400005"/>
                  <a:pt x="4015273" y="6093976"/>
                </a:cubicBezTo>
                <a:cubicBezTo>
                  <a:pt x="2627190" y="6070412"/>
                  <a:pt x="1187015" y="6016537"/>
                  <a:pt x="0" y="6093976"/>
                </a:cubicBezTo>
                <a:cubicBezTo>
                  <a:pt x="37934" y="3619212"/>
                  <a:pt x="226942" y="1759641"/>
                  <a:pt x="0" y="0"/>
                </a:cubicBezTo>
                <a:close/>
              </a:path>
              <a:path w="4015273" h="6093976" fill="none" stroke="0" extrusionOk="0">
                <a:moveTo>
                  <a:pt x="0" y="0"/>
                </a:moveTo>
                <a:cubicBezTo>
                  <a:pt x="1096775" y="105076"/>
                  <a:pt x="2025696" y="20595"/>
                  <a:pt x="4015273" y="0"/>
                </a:cubicBezTo>
                <a:cubicBezTo>
                  <a:pt x="4197033" y="1323879"/>
                  <a:pt x="3914523" y="5275117"/>
                  <a:pt x="4015273" y="6093976"/>
                </a:cubicBezTo>
                <a:cubicBezTo>
                  <a:pt x="2168497" y="6167402"/>
                  <a:pt x="1153832" y="5988527"/>
                  <a:pt x="0" y="6093976"/>
                </a:cubicBezTo>
                <a:cubicBezTo>
                  <a:pt x="-167992" y="3426233"/>
                  <a:pt x="36280" y="1521573"/>
                  <a:pt x="0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xmlns="" sd="2299721643">
                  <a:custGeom>
                    <a:avLst/>
                    <a:gdLst>
                      <a:gd name="connsiteX0" fmla="*/ 0 w 4236343"/>
                      <a:gd name="connsiteY0" fmla="*/ 0 h 6555641"/>
                      <a:gd name="connsiteX1" fmla="*/ 4236343 w 4236343"/>
                      <a:gd name="connsiteY1" fmla="*/ 0 h 6555641"/>
                      <a:gd name="connsiteX2" fmla="*/ 4236343 w 4236343"/>
                      <a:gd name="connsiteY2" fmla="*/ 6555641 h 6555641"/>
                      <a:gd name="connsiteX3" fmla="*/ 0 w 4236343"/>
                      <a:gd name="connsiteY3" fmla="*/ 6555641 h 6555641"/>
                      <a:gd name="connsiteX4" fmla="*/ 0 w 4236343"/>
                      <a:gd name="connsiteY4" fmla="*/ 0 h 6555641"/>
                      <a:gd name="connsiteX0" fmla="*/ 0 w 4236343"/>
                      <a:gd name="connsiteY0" fmla="*/ 0 h 6555641"/>
                      <a:gd name="connsiteX1" fmla="*/ 4236343 w 4236343"/>
                      <a:gd name="connsiteY1" fmla="*/ 0 h 6555641"/>
                      <a:gd name="connsiteX2" fmla="*/ 4236343 w 4236343"/>
                      <a:gd name="connsiteY2" fmla="*/ 6555641 h 6555641"/>
                      <a:gd name="connsiteX3" fmla="*/ 0 w 4236343"/>
                      <a:gd name="connsiteY3" fmla="*/ 6555641 h 6555641"/>
                      <a:gd name="connsiteX4" fmla="*/ 0 w 4236343"/>
                      <a:gd name="connsiteY4" fmla="*/ 0 h 6555641"/>
                      <a:gd name="connsiteX0" fmla="*/ 0 w 4236343"/>
                      <a:gd name="connsiteY0" fmla="*/ 0 h 6555641"/>
                      <a:gd name="connsiteX1" fmla="*/ 4236343 w 4236343"/>
                      <a:gd name="connsiteY1" fmla="*/ 0 h 6555641"/>
                      <a:gd name="connsiteX2" fmla="*/ 4236343 w 4236343"/>
                      <a:gd name="connsiteY2" fmla="*/ 6555641 h 6555641"/>
                      <a:gd name="connsiteX3" fmla="*/ 0 w 4236343"/>
                      <a:gd name="connsiteY3" fmla="*/ 6555641 h 6555641"/>
                      <a:gd name="connsiteX4" fmla="*/ 0 w 4236343"/>
                      <a:gd name="connsiteY4" fmla="*/ 0 h 65556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236343" h="6555641" fill="none" extrusionOk="0">
                        <a:moveTo>
                          <a:pt x="0" y="0"/>
                        </a:moveTo>
                        <a:cubicBezTo>
                          <a:pt x="642377" y="2191"/>
                          <a:pt x="3799079" y="18894"/>
                          <a:pt x="4236343" y="0"/>
                        </a:cubicBezTo>
                        <a:cubicBezTo>
                          <a:pt x="4180034" y="1907469"/>
                          <a:pt x="3855893" y="5435262"/>
                          <a:pt x="4236343" y="6555641"/>
                        </a:cubicBezTo>
                        <a:cubicBezTo>
                          <a:pt x="2232531" y="6516875"/>
                          <a:pt x="1289920" y="6673441"/>
                          <a:pt x="0" y="6555641"/>
                        </a:cubicBezTo>
                        <a:cubicBezTo>
                          <a:pt x="-259596" y="3401854"/>
                          <a:pt x="-322454" y="1689180"/>
                          <a:pt x="0" y="0"/>
                        </a:cubicBezTo>
                        <a:close/>
                      </a:path>
                      <a:path w="4236343" h="6555641" stroke="0" extrusionOk="0">
                        <a:moveTo>
                          <a:pt x="0" y="0"/>
                        </a:moveTo>
                        <a:cubicBezTo>
                          <a:pt x="1578112" y="163001"/>
                          <a:pt x="2400684" y="-246163"/>
                          <a:pt x="4236343" y="0"/>
                        </a:cubicBezTo>
                        <a:cubicBezTo>
                          <a:pt x="4532853" y="1735869"/>
                          <a:pt x="3959057" y="5811111"/>
                          <a:pt x="4236343" y="6555641"/>
                        </a:cubicBezTo>
                        <a:cubicBezTo>
                          <a:pt x="2909243" y="6444106"/>
                          <a:pt x="1305620" y="6243084"/>
                          <a:pt x="0" y="6555641"/>
                        </a:cubicBezTo>
                        <a:cubicBezTo>
                          <a:pt x="130648" y="3968015"/>
                          <a:pt x="563155" y="1896374"/>
                          <a:pt x="0" y="0"/>
                        </a:cubicBezTo>
                        <a:close/>
                      </a:path>
                      <a:path w="4236343" h="6555641" fill="none" stroke="0" extrusionOk="0">
                        <a:moveTo>
                          <a:pt x="0" y="0"/>
                        </a:moveTo>
                        <a:cubicBezTo>
                          <a:pt x="1296637" y="150273"/>
                          <a:pt x="2015580" y="72810"/>
                          <a:pt x="4236343" y="0"/>
                        </a:cubicBezTo>
                        <a:cubicBezTo>
                          <a:pt x="4423351" y="1439204"/>
                          <a:pt x="4111843" y="5685763"/>
                          <a:pt x="4236343" y="6555641"/>
                        </a:cubicBezTo>
                        <a:cubicBezTo>
                          <a:pt x="2175439" y="6553926"/>
                          <a:pt x="1351834" y="6559329"/>
                          <a:pt x="0" y="6555641"/>
                        </a:cubicBezTo>
                        <a:cubicBezTo>
                          <a:pt x="-26692" y="3496839"/>
                          <a:pt x="239517" y="1382525"/>
                          <a:pt x="0" y="0"/>
                        </a:cubicBezTo>
                        <a:close/>
                      </a:path>
                      <a:path w="4236343" h="6555641" fill="none" stroke="0" extrusionOk="0">
                        <a:moveTo>
                          <a:pt x="0" y="0"/>
                        </a:moveTo>
                        <a:cubicBezTo>
                          <a:pt x="687885" y="37352"/>
                          <a:pt x="3799105" y="-10442"/>
                          <a:pt x="4236343" y="0"/>
                        </a:cubicBezTo>
                        <a:cubicBezTo>
                          <a:pt x="4304361" y="1661998"/>
                          <a:pt x="4000651" y="5615740"/>
                          <a:pt x="4236343" y="6555641"/>
                        </a:cubicBezTo>
                        <a:cubicBezTo>
                          <a:pt x="2223930" y="6565105"/>
                          <a:pt x="1206172" y="6532665"/>
                          <a:pt x="0" y="6555641"/>
                        </a:cubicBezTo>
                        <a:cubicBezTo>
                          <a:pt x="-433852" y="3450281"/>
                          <a:pt x="-118872" y="156306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/>
            <a:endParaRPr lang="en-US" dirty="0"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US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 brand for every market</a:t>
            </a:r>
            <a:endParaRPr lang="en-SG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endParaRPr lang="en-SG" sz="2200" dirty="0"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SG" sz="22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 We analyse individual market and       assist our partners to better target and reach their customers. Marketing effects will be in place to promote &amp; strengthen core branding, thus gaining more exposure &amp; market share. We customize packaging &amp; promotion to suit our partners’ needs. We aim to help create a unique brand identity for our partner – “who they are, what they can offer, where they can be located” by customers.</a:t>
            </a:r>
          </a:p>
          <a:p>
            <a:pPr algn="ctr"/>
            <a:r>
              <a:rPr lang="en-SG" sz="24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 </a:t>
            </a:r>
            <a:endParaRPr lang="en-SG" sz="2000" dirty="0">
              <a:solidFill>
                <a:schemeClr val="bg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0B96EC47-FDA0-4EEA-A912-094FB8D4F511}"/>
              </a:ext>
            </a:extLst>
          </p:cNvPr>
          <p:cNvSpPr/>
          <p:nvPr/>
        </p:nvSpPr>
        <p:spPr>
          <a:xfrm>
            <a:off x="6746782" y="2924695"/>
            <a:ext cx="132616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sz="1500" b="1" dirty="0">
                <a:solidFill>
                  <a:schemeClr val="accent4"/>
                </a:solidFill>
              </a:rPr>
              <a:t>BRAND LOGO</a:t>
            </a:r>
          </a:p>
        </p:txBody>
      </p:sp>
    </p:spTree>
    <p:extLst>
      <p:ext uri="{BB962C8B-B14F-4D97-AF65-F5344CB8AC3E}">
        <p14:creationId xmlns:p14="http://schemas.microsoft.com/office/powerpoint/2010/main" val="418740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90858303-9CC7-43DC-A930-63A7026377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7586" t="8061" r="7530" b="8395"/>
          <a:stretch/>
        </p:blipFill>
        <p:spPr>
          <a:xfrm rot="20362468">
            <a:off x="187824" y="122953"/>
            <a:ext cx="871541" cy="857789"/>
          </a:xfrm>
          <a:prstGeom prst="rect">
            <a:avLst/>
          </a:prstGeom>
        </p:spPr>
      </p:pic>
      <p:pic>
        <p:nvPicPr>
          <p:cNvPr id="14" name="Picture 13" descr="A picture containing indoor, table, sitting, doughnut&#10;&#10;Description automatically generated">
            <a:extLst>
              <a:ext uri="{FF2B5EF4-FFF2-40B4-BE49-F238E27FC236}">
                <a16:creationId xmlns:a16="http://schemas.microsoft.com/office/drawing/2014/main" xmlns="" id="{0C37533D-3ACE-4A2B-8EBD-232D0E46BC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34818" r="54282" b="20408"/>
          <a:stretch/>
        </p:blipFill>
        <p:spPr>
          <a:xfrm>
            <a:off x="321564" y="4239462"/>
            <a:ext cx="1464777" cy="1418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xmlns="" id="{9F1D18AC-4105-48AA-BE20-F0B2E573781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l="13113" t="3124" r="8212" b="10253"/>
          <a:stretch/>
        </p:blipFill>
        <p:spPr>
          <a:xfrm>
            <a:off x="7804125" y="277911"/>
            <a:ext cx="867226" cy="95482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1F84FD6B-306C-4801-B130-B00089503999}"/>
              </a:ext>
            </a:extLst>
          </p:cNvPr>
          <p:cNvSpPr/>
          <p:nvPr/>
        </p:nvSpPr>
        <p:spPr>
          <a:xfrm>
            <a:off x="1042498" y="352541"/>
            <a:ext cx="7761683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SG" sz="2400" b="1" dirty="0">
                <a:solidFill>
                  <a:schemeClr val="accent4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Supply Chain Management System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9BBB55CD-970F-4909-8A0D-45A42019B54C}"/>
              </a:ext>
            </a:extLst>
          </p:cNvPr>
          <p:cNvSpPr/>
          <p:nvPr/>
        </p:nvSpPr>
        <p:spPr>
          <a:xfrm>
            <a:off x="691511" y="1335359"/>
            <a:ext cx="7954202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sz="20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We manage the whole supply chain process from farm level all the way to our customers, providing the solutions to 5 mains Supply Chain factors:</a:t>
            </a:r>
          </a:p>
          <a:p>
            <a:endParaRPr lang="en-SG" sz="2000" dirty="0">
              <a:solidFill>
                <a:srgbClr val="0070C0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628900" lvl="5" indent="-342900">
              <a:buFont typeface="Wingdings" panose="05000000000000000000" pitchFamily="2" charset="2"/>
              <a:buChar char="Ø"/>
            </a:pPr>
            <a:r>
              <a:rPr lang="en-SG" sz="2500" dirty="0">
                <a:solidFill>
                  <a:srgbClr val="0070C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Quality and Shelf Life</a:t>
            </a:r>
          </a:p>
          <a:p>
            <a:pPr marL="2628900" lvl="5" indent="-342900">
              <a:buFont typeface="Wingdings" panose="05000000000000000000" pitchFamily="2" charset="2"/>
              <a:buChar char="Ø"/>
            </a:pPr>
            <a:r>
              <a:rPr lang="en-SG" sz="2500" dirty="0">
                <a:solidFill>
                  <a:srgbClr val="0070C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Technology (</a:t>
            </a:r>
            <a:r>
              <a:rPr lang="en-SG" sz="2500" dirty="0" err="1">
                <a:solidFill>
                  <a:srgbClr val="0070C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Apeel</a:t>
            </a:r>
            <a:r>
              <a:rPr lang="en-SG" sz="2500" dirty="0">
                <a:solidFill>
                  <a:srgbClr val="0070C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Science)</a:t>
            </a:r>
            <a:endParaRPr lang="en-SG" sz="2500" dirty="0"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628900" lvl="5" indent="-342900">
              <a:buFont typeface="Wingdings" panose="05000000000000000000" pitchFamily="2" charset="2"/>
              <a:buChar char="Ø"/>
            </a:pPr>
            <a:r>
              <a:rPr lang="en-SG" sz="2500" dirty="0">
                <a:solidFill>
                  <a:srgbClr val="0070C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Logistics</a:t>
            </a:r>
            <a:endParaRPr lang="en-SG" sz="2500" dirty="0"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628900" lvl="5" indent="-342900">
              <a:buFont typeface="Wingdings" panose="05000000000000000000" pitchFamily="2" charset="2"/>
              <a:buChar char="Ø"/>
            </a:pPr>
            <a:r>
              <a:rPr lang="en-SG" sz="2500" dirty="0">
                <a:solidFill>
                  <a:srgbClr val="0070C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Regulations</a:t>
            </a:r>
          </a:p>
          <a:p>
            <a:pPr marL="2628900" lvl="5" indent="-342900">
              <a:buFont typeface="Wingdings" panose="05000000000000000000" pitchFamily="2" charset="2"/>
              <a:buChar char="Ø"/>
            </a:pPr>
            <a:r>
              <a:rPr lang="en-SG" sz="2500" dirty="0">
                <a:solidFill>
                  <a:srgbClr val="0070C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Consumers</a:t>
            </a:r>
            <a:endParaRPr lang="en-SG" sz="2500" dirty="0"/>
          </a:p>
        </p:txBody>
      </p:sp>
      <p:pic>
        <p:nvPicPr>
          <p:cNvPr id="13" name="Picture 12" descr="Many different types of food&#10;&#10;Description automatically generated">
            <a:extLst>
              <a:ext uri="{FF2B5EF4-FFF2-40B4-BE49-F238E27FC236}">
                <a16:creationId xmlns:a16="http://schemas.microsoft.com/office/drawing/2014/main" xmlns="" id="{FE744157-46BD-4682-9136-CD0939E31E0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4923339" y="4479871"/>
            <a:ext cx="4045181" cy="2275414"/>
          </a:xfrm>
          <a:prstGeom prst="rect">
            <a:avLst/>
          </a:prstGeom>
        </p:spPr>
      </p:pic>
      <p:pic>
        <p:nvPicPr>
          <p:cNvPr id="15" name="Picture 14" descr="A picture containing indoor, food, bunch, table&#10;&#10;Description automatically generated">
            <a:extLst>
              <a:ext uri="{FF2B5EF4-FFF2-40B4-BE49-F238E27FC236}">
                <a16:creationId xmlns:a16="http://schemas.microsoft.com/office/drawing/2014/main" xmlns="" id="{839D8D64-6B17-43D8-A25D-D8120F2D327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4" t="60070" r="35786" b="6669"/>
          <a:stretch/>
        </p:blipFill>
        <p:spPr>
          <a:xfrm>
            <a:off x="258664" y="5370768"/>
            <a:ext cx="3738631" cy="1487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CBCD0EAA-C1F5-4687-9241-5CD2DB4AF651}"/>
              </a:ext>
            </a:extLst>
          </p:cNvPr>
          <p:cNvSpPr/>
          <p:nvPr/>
        </p:nvSpPr>
        <p:spPr>
          <a:xfrm>
            <a:off x="7262531" y="4731751"/>
            <a:ext cx="19504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G" sz="2400" b="1" dirty="0">
                <a:solidFill>
                  <a:schemeClr val="bg1"/>
                </a:solidFill>
              </a:rPr>
              <a:t>&amp;</a:t>
            </a:r>
            <a:r>
              <a:rPr lang="en-SG" sz="4800" b="1" dirty="0">
                <a:solidFill>
                  <a:schemeClr val="bg1"/>
                </a:solidFill>
              </a:rPr>
              <a:t>Fruits</a:t>
            </a:r>
            <a:endParaRPr lang="en-SG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23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E2477F9A-E90A-4AC4-B180-EC9CC2BC4A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877" t="42859" r="39213" b="14595"/>
          <a:stretch/>
        </p:blipFill>
        <p:spPr>
          <a:xfrm>
            <a:off x="2576398" y="3595562"/>
            <a:ext cx="4333960" cy="2474847"/>
          </a:xfrm>
          <a:prstGeom prst="rect">
            <a:avLst/>
          </a:prstGeom>
        </p:spPr>
      </p:pic>
      <p:pic>
        <p:nvPicPr>
          <p:cNvPr id="2" name="Picture 1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9721D686-63FB-4966-9C34-27032195FF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16" t="23883" r="32471" b="9401"/>
          <a:stretch/>
        </p:blipFill>
        <p:spPr>
          <a:xfrm rot="21600000">
            <a:off x="1805054" y="420020"/>
            <a:ext cx="4135817" cy="2621178"/>
          </a:xfrm>
          <a:prstGeom prst="rect">
            <a:avLst/>
          </a:prstGeom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93CCBF9B-937B-4D94-9826-9F248B8544E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738" t="16562" r="37738" b="8941"/>
          <a:stretch/>
        </p:blipFill>
        <p:spPr>
          <a:xfrm rot="21600000">
            <a:off x="499780" y="3100525"/>
            <a:ext cx="1906576" cy="3257799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4D829FDD-2027-4D9A-81E6-C25F5E58F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9385" y="0"/>
            <a:ext cx="1147260" cy="114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xmlns="" id="{CF4DC8FC-DEC2-4405-8AD6-4FE3A2957E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399" y="420019"/>
            <a:ext cx="3365096" cy="146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xmlns="" id="{16CDBF41-6DD5-4596-A2AC-6EDDE51E3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891" y="1870416"/>
            <a:ext cx="1826329" cy="448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17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map&#10;&#10;Description automatically generated">
            <a:extLst>
              <a:ext uri="{FF2B5EF4-FFF2-40B4-BE49-F238E27FC236}">
                <a16:creationId xmlns:a16="http://schemas.microsoft.com/office/drawing/2014/main" xmlns="" id="{4F2972EA-8AC2-43B3-92BD-22562010D4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0" t="3399" r="15365" b="7248"/>
          <a:stretch/>
        </p:blipFill>
        <p:spPr>
          <a:xfrm>
            <a:off x="1565587" y="983763"/>
            <a:ext cx="6012826" cy="567152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AFE4502-82FE-4004-B77E-27FC28B995BD}"/>
              </a:ext>
            </a:extLst>
          </p:cNvPr>
          <p:cNvSpPr/>
          <p:nvPr/>
        </p:nvSpPr>
        <p:spPr>
          <a:xfrm>
            <a:off x="6114345" y="4946453"/>
            <a:ext cx="2928135" cy="414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SG" altLang="zh-CN" sz="1600" b="1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Been growing since 1978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0E0B3FF-4786-4EC0-B603-6FCB7EDB2AD1}"/>
              </a:ext>
            </a:extLst>
          </p:cNvPr>
          <p:cNvSpPr/>
          <p:nvPr/>
        </p:nvSpPr>
        <p:spPr>
          <a:xfrm>
            <a:off x="321658" y="202713"/>
            <a:ext cx="6562027" cy="595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SG" altLang="zh-CN" sz="2500" b="1" dirty="0">
                <a:solidFill>
                  <a:schemeClr val="accent4"/>
                </a:solidFill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WHY WORK WITH FOLA? </a:t>
            </a:r>
          </a:p>
        </p:txBody>
      </p:sp>
    </p:spTree>
    <p:extLst>
      <p:ext uri="{BB962C8B-B14F-4D97-AF65-F5344CB8AC3E}">
        <p14:creationId xmlns:p14="http://schemas.microsoft.com/office/powerpoint/2010/main" val="84073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DD80490-08A3-49A1-9908-834DFD459307}"/>
              </a:ext>
            </a:extLst>
          </p:cNvPr>
          <p:cNvSpPr/>
          <p:nvPr/>
        </p:nvSpPr>
        <p:spPr>
          <a:xfrm>
            <a:off x="636997" y="924673"/>
            <a:ext cx="6452634" cy="5745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altLang="zh-CN" sz="1400" b="1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Cost effectives: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1400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1. Eliminate middleman process. </a:t>
            </a:r>
            <a:endParaRPr lang="en-US" altLang="zh-CN" sz="1400" dirty="0">
              <a:latin typeface="Century Gothic" panose="020B0502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1400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2. Global procurement to better control the costs. 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en-US" sz="1400" dirty="0">
              <a:latin typeface="Century Gothic" panose="020B0502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400" b="1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Develop of more growers and markets: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1400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Develop long lasting strategic partnerships to supply to China, US, Canada, Europe &amp; Middle East and other major markets.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en-US" sz="1400" dirty="0">
              <a:latin typeface="Century Gothic" panose="020B0502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400" b="1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Quality Assurance: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1400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With connectivity in all major production areas, achieve real-time information and conduct in field quality management.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en-US" sz="1400" dirty="0">
              <a:latin typeface="Century Gothic" panose="020B0502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400" b="1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Brand Management: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1400" dirty="0">
                <a:latin typeface="Century Gothic" panose="020B0502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“FOLA” branding, to increase perceived value, build loyal customers and consumers and avoid debilitating price war among market players.</a:t>
            </a:r>
          </a:p>
        </p:txBody>
      </p:sp>
      <p:pic>
        <p:nvPicPr>
          <p:cNvPr id="10" name="Picture 9" descr="Many different types of food on a table&#10;&#10;Description automatically generated">
            <a:extLst>
              <a:ext uri="{FF2B5EF4-FFF2-40B4-BE49-F238E27FC236}">
                <a16:creationId xmlns:a16="http://schemas.microsoft.com/office/drawing/2014/main" xmlns="" id="{8475CA17-9E4C-4141-940F-57BD4ECBAA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34107" r="35464"/>
          <a:stretch/>
        </p:blipFill>
        <p:spPr>
          <a:xfrm>
            <a:off x="7222733" y="0"/>
            <a:ext cx="1921268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EFF94D8-53F5-4E38-A4D1-1981705E5B71}"/>
              </a:ext>
            </a:extLst>
          </p:cNvPr>
          <p:cNvSpPr/>
          <p:nvPr/>
        </p:nvSpPr>
        <p:spPr>
          <a:xfrm>
            <a:off x="1612113" y="100845"/>
            <a:ext cx="52617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WHAT WE OFFER:</a:t>
            </a:r>
            <a:endParaRPr 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332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indoor, table&#10;&#10;Description automatically generated">
            <a:extLst>
              <a:ext uri="{FF2B5EF4-FFF2-40B4-BE49-F238E27FC236}">
                <a16:creationId xmlns:a16="http://schemas.microsoft.com/office/drawing/2014/main" xmlns="" id="{4F1A56C4-C688-4F81-ABFB-8FFA578F16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2" r="-3" b="22404"/>
          <a:stretch/>
        </p:blipFill>
        <p:spPr>
          <a:xfrm>
            <a:off x="1901602" y="0"/>
            <a:ext cx="2670398" cy="2055218"/>
          </a:xfrm>
          <a:custGeom>
            <a:avLst/>
            <a:gdLst>
              <a:gd name="connsiteX0" fmla="*/ 0 w 3255403"/>
              <a:gd name="connsiteY0" fmla="*/ 0 h 2505456"/>
              <a:gd name="connsiteX1" fmla="*/ 3255403 w 3255403"/>
              <a:gd name="connsiteY1" fmla="*/ 0 h 2505456"/>
              <a:gd name="connsiteX2" fmla="*/ 2094477 w 3255403"/>
              <a:gd name="connsiteY2" fmla="*/ 2505456 h 2505456"/>
              <a:gd name="connsiteX3" fmla="*/ 0 w 3255403"/>
              <a:gd name="connsiteY3" fmla="*/ 2505456 h 2505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8" name="Picture 7" descr="A variety of fruits and vegetables on display in a store&#10;&#10;Description automatically generated">
            <a:extLst>
              <a:ext uri="{FF2B5EF4-FFF2-40B4-BE49-F238E27FC236}">
                <a16:creationId xmlns:a16="http://schemas.microsoft.com/office/drawing/2014/main" xmlns="" id="{C975A6E6-B258-43B6-A31D-8421D57EA2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18" r="-1" b="6673"/>
          <a:stretch/>
        </p:blipFill>
        <p:spPr>
          <a:xfrm>
            <a:off x="3512177" y="0"/>
            <a:ext cx="2780607" cy="2050534"/>
          </a:xfrm>
          <a:custGeom>
            <a:avLst/>
            <a:gdLst>
              <a:gd name="connsiteX0" fmla="*/ 1159715 w 3393943"/>
              <a:gd name="connsiteY0" fmla="*/ 0 h 2502843"/>
              <a:gd name="connsiteX1" fmla="*/ 3393943 w 3393943"/>
              <a:gd name="connsiteY1" fmla="*/ 0 h 2502843"/>
              <a:gd name="connsiteX2" fmla="*/ 2234228 w 3393943"/>
              <a:gd name="connsiteY2" fmla="*/ 2502843 h 2502843"/>
              <a:gd name="connsiteX3" fmla="*/ 0 w 3393943"/>
              <a:gd name="connsiteY3" fmla="*/ 2502843 h 2502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  <p:pic>
        <p:nvPicPr>
          <p:cNvPr id="10" name="Picture 9" descr="A group of people in a room&#10;&#10;Description automatically generated">
            <a:extLst>
              <a:ext uri="{FF2B5EF4-FFF2-40B4-BE49-F238E27FC236}">
                <a16:creationId xmlns:a16="http://schemas.microsoft.com/office/drawing/2014/main" xmlns="" id="{AF54EA05-6F47-4195-A92A-7ED35C2EE58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04" r="-3" b="11845"/>
          <a:stretch/>
        </p:blipFill>
        <p:spPr>
          <a:xfrm>
            <a:off x="5348183" y="-67434"/>
            <a:ext cx="3820241" cy="2117968"/>
          </a:xfrm>
          <a:custGeom>
            <a:avLst/>
            <a:gdLst>
              <a:gd name="connsiteX0" fmla="*/ 1159248 w 4810125"/>
              <a:gd name="connsiteY0" fmla="*/ 0 h 2501837"/>
              <a:gd name="connsiteX1" fmla="*/ 4810125 w 4810125"/>
              <a:gd name="connsiteY1" fmla="*/ 0 h 2501837"/>
              <a:gd name="connsiteX2" fmla="*/ 4810125 w 4810125"/>
              <a:gd name="connsiteY2" fmla="*/ 2501837 h 2501837"/>
              <a:gd name="connsiteX3" fmla="*/ 0 w 4810125"/>
              <a:gd name="connsiteY3" fmla="*/ 2501837 h 2501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2764E660-4043-4D97-83A5-946289372FDD}"/>
              </a:ext>
            </a:extLst>
          </p:cNvPr>
          <p:cNvSpPr txBox="1">
            <a:spLocks/>
          </p:cNvSpPr>
          <p:nvPr/>
        </p:nvSpPr>
        <p:spPr>
          <a:xfrm>
            <a:off x="135325" y="2095356"/>
            <a:ext cx="5092460" cy="271211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i="1" dirty="0">
                <a:solidFill>
                  <a:srgbClr val="C00000"/>
                </a:solidFill>
              </a:rPr>
              <a:t>One of our major core farm and packing house for Shandong Fuji Apple</a:t>
            </a:r>
            <a:endParaRPr lang="en-SG" sz="1800" b="1" dirty="0">
              <a:solidFill>
                <a:srgbClr val="C00000"/>
              </a:solidFill>
            </a:endParaRPr>
          </a:p>
          <a:p>
            <a:pPr algn="l">
              <a:buFont typeface="Wingdings" panose="05000000000000000000" pitchFamily="2" charset="2"/>
              <a:buChar char="Ø"/>
            </a:pPr>
            <a:r>
              <a:rPr lang="en-SG" sz="1425" dirty="0">
                <a:solidFill>
                  <a:srgbClr val="000000"/>
                </a:solidFill>
              </a:rPr>
              <a:t> </a:t>
            </a:r>
            <a:r>
              <a:rPr lang="en-US" altLang="zh-CN" sz="1700" dirty="0">
                <a:solidFill>
                  <a:srgbClr val="000000"/>
                </a:solidFill>
              </a:rPr>
              <a:t>M</a:t>
            </a:r>
            <a:r>
              <a:rPr lang="en-SG" sz="1700" dirty="0" err="1">
                <a:solidFill>
                  <a:srgbClr val="000000"/>
                </a:solidFill>
              </a:rPr>
              <a:t>ajor</a:t>
            </a:r>
            <a:r>
              <a:rPr lang="en-SG" sz="1700" dirty="0">
                <a:solidFill>
                  <a:srgbClr val="000000"/>
                </a:solidFill>
              </a:rPr>
              <a:t> player and farmer in Shandong Fuji Apple plantation.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SG" sz="1700" dirty="0">
                <a:solidFill>
                  <a:srgbClr val="000000"/>
                </a:solidFill>
              </a:rPr>
              <a:t> Largest Processing Plant and CA room in Shandong.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SG" sz="1700" dirty="0">
                <a:solidFill>
                  <a:srgbClr val="000000"/>
                </a:solidFill>
              </a:rPr>
              <a:t> Sophisticated apple sorting machine, fully automated. </a:t>
            </a:r>
          </a:p>
        </p:txBody>
      </p:sp>
      <p:pic>
        <p:nvPicPr>
          <p:cNvPr id="3" name="Picture 2" descr="A basket filled with fruit&#10;&#10;Description automatically generated">
            <a:extLst>
              <a:ext uri="{FF2B5EF4-FFF2-40B4-BE49-F238E27FC236}">
                <a16:creationId xmlns:a16="http://schemas.microsoft.com/office/drawing/2014/main" xmlns="" id="{FD6C2791-B888-48F5-92BC-68D65B381AB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757"/>
          <a:stretch/>
        </p:blipFill>
        <p:spPr>
          <a:xfrm>
            <a:off x="-5996" y="0"/>
            <a:ext cx="1972638" cy="2057934"/>
          </a:xfrm>
          <a:prstGeom prst="rect">
            <a:avLst/>
          </a:prstGeom>
        </p:spPr>
      </p:pic>
      <p:pic>
        <p:nvPicPr>
          <p:cNvPr id="13" name="Picture 12" descr="A close up of a flower&#10;&#10;Description automatically generated">
            <a:extLst>
              <a:ext uri="{FF2B5EF4-FFF2-40B4-BE49-F238E27FC236}">
                <a16:creationId xmlns:a16="http://schemas.microsoft.com/office/drawing/2014/main" xmlns="" id="{DD1E34A3-4902-4320-9E55-6DC5E011B72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66"/>
          <a:stretch/>
        </p:blipFill>
        <p:spPr>
          <a:xfrm>
            <a:off x="5348183" y="2050534"/>
            <a:ext cx="3802696" cy="480746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E6D7D1D0-0516-4C0A-A359-D25B2555143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646" t="55850" r="9874" b="2292"/>
          <a:stretch/>
        </p:blipFill>
        <p:spPr>
          <a:xfrm>
            <a:off x="0" y="4948731"/>
            <a:ext cx="5363110" cy="1909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1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/>
          <p:cNvSpPr txBox="1"/>
          <p:nvPr/>
        </p:nvSpPr>
        <p:spPr>
          <a:xfrm>
            <a:off x="728395" y="248841"/>
            <a:ext cx="2965978" cy="4698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91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宋体" panose="02010600030101010101" pitchFamily="2" charset="-122"/>
                <a:sym typeface="+mn-ea"/>
              </a:rPr>
              <a:t>Packing house- Fu Jian </a:t>
            </a:r>
            <a:endParaRPr kumimoji="0" sz="2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cs typeface="MTDJLA+Calibri Light"/>
            </a:endParaRPr>
          </a:p>
        </p:txBody>
      </p:sp>
      <p:pic>
        <p:nvPicPr>
          <p:cNvPr id="2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" t="3754" r="1871" b="3822"/>
          <a:stretch/>
        </p:blipFill>
        <p:spPr bwMode="auto">
          <a:xfrm>
            <a:off x="241185" y="4426403"/>
            <a:ext cx="3753034" cy="2182756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85" y="711650"/>
            <a:ext cx="3746815" cy="186967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85" y="2539574"/>
            <a:ext cx="3746815" cy="187412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object 3">
            <a:extLst>
              <a:ext uri="{FF2B5EF4-FFF2-40B4-BE49-F238E27FC236}">
                <a16:creationId xmlns:a16="http://schemas.microsoft.com/office/drawing/2014/main" xmlns="" id="{F25F1D78-230F-45DB-A05E-A8551F5ED617}"/>
              </a:ext>
            </a:extLst>
          </p:cNvPr>
          <p:cNvSpPr txBox="1"/>
          <p:nvPr/>
        </p:nvSpPr>
        <p:spPr>
          <a:xfrm>
            <a:off x="5092731" y="241778"/>
            <a:ext cx="2965978" cy="4698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91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宋体" panose="02010600030101010101" pitchFamily="2" charset="-122"/>
                <a:sym typeface="+mn-ea"/>
              </a:rPr>
              <a:t>Packing house- </a:t>
            </a:r>
            <a:r>
              <a:rPr lang="en-US" altLang="zh-CN" sz="2400" b="1" i="1" dirty="0">
                <a:solidFill>
                  <a:srgbClr val="C00000"/>
                </a:solidFill>
                <a:ea typeface="宋体" panose="02010600030101010101" pitchFamily="2" charset="-122"/>
                <a:sym typeface="+mn-ea"/>
              </a:rPr>
              <a:t>Jiang Xi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宋体" panose="02010600030101010101" pitchFamily="2" charset="-122"/>
                <a:sym typeface="+mn-ea"/>
              </a:rPr>
              <a:t> </a:t>
            </a:r>
            <a:endParaRPr kumimoji="0" sz="2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cs typeface="MTDJLA+Calibri Light"/>
            </a:endParaRPr>
          </a:p>
        </p:txBody>
      </p:sp>
      <p:pic>
        <p:nvPicPr>
          <p:cNvPr id="7" name="图片 4" descr="设备图片 (1)">
            <a:extLst>
              <a:ext uri="{FF2B5EF4-FFF2-40B4-BE49-F238E27FC236}">
                <a16:creationId xmlns:a16="http://schemas.microsoft.com/office/drawing/2014/main" xmlns="" id="{43700ECE-A26C-4A74-ACBF-48FB9C0E089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l="2038" t="4816" r="2580" b="2426"/>
          <a:stretch/>
        </p:blipFill>
        <p:spPr>
          <a:xfrm>
            <a:off x="4222679" y="711650"/>
            <a:ext cx="4680136" cy="180302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9" name="对象 3">
            <a:extLst>
              <a:ext uri="{FF2B5EF4-FFF2-40B4-BE49-F238E27FC236}">
                <a16:creationId xmlns:a16="http://schemas.microsoft.com/office/drawing/2014/main" xmlns="" id="{32EF1AD7-EAC6-4099-AC9A-73DFB96E1C2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01450"/>
              </p:ext>
            </p:extLst>
          </p:nvPr>
        </p:nvGraphicFramePr>
        <p:xfrm>
          <a:off x="4109389" y="2407283"/>
          <a:ext cx="5034612" cy="20064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Worksheet" r:id="rId8" imgW="5772150" imgH="3151505" progId="Excel.Sheet.12">
                  <p:embed/>
                </p:oleObj>
              </mc:Choice>
              <mc:Fallback>
                <p:oleObj name="Worksheet" r:id="rId8" imgW="5772150" imgH="3151505" progId="Excel.Sheet.12">
                  <p:embed/>
                  <p:pic>
                    <p:nvPicPr>
                      <p:cNvPr id="9" name="对象 3">
                        <a:extLst>
                          <a:ext uri="{FF2B5EF4-FFF2-40B4-BE49-F238E27FC236}">
                            <a16:creationId xmlns:a16="http://schemas.microsoft.com/office/drawing/2014/main" xmlns="" id="{32EF1AD7-EAC6-4099-AC9A-73DFB96E1C2B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109389" y="2407283"/>
                        <a:ext cx="5034612" cy="200641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图片 3">
            <a:extLst>
              <a:ext uri="{FF2B5EF4-FFF2-40B4-BE49-F238E27FC236}">
                <a16:creationId xmlns:a16="http://schemas.microsoft.com/office/drawing/2014/main" xmlns="" id="{6AB4CBD7-4105-49D0-A008-24E53557D821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" t="4804" r="1296" b="5318"/>
          <a:stretch/>
        </p:blipFill>
        <p:spPr bwMode="auto">
          <a:xfrm>
            <a:off x="4222679" y="4765797"/>
            <a:ext cx="4798032" cy="1799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bject 3">
            <a:extLst>
              <a:ext uri="{FF2B5EF4-FFF2-40B4-BE49-F238E27FC236}">
                <a16:creationId xmlns:a16="http://schemas.microsoft.com/office/drawing/2014/main" xmlns="" id="{207FBC8A-AA31-43AE-B5B5-25D4362ABED0}"/>
              </a:ext>
            </a:extLst>
          </p:cNvPr>
          <p:cNvSpPr txBox="1"/>
          <p:nvPr/>
        </p:nvSpPr>
        <p:spPr>
          <a:xfrm>
            <a:off x="5218458" y="4338458"/>
            <a:ext cx="2965978" cy="4698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91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宋体" panose="02010600030101010101" pitchFamily="2" charset="-122"/>
                <a:sym typeface="+mn-ea"/>
              </a:rPr>
              <a:t>Packing house- Dalian </a:t>
            </a:r>
            <a:endParaRPr kumimoji="0" sz="2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cs typeface="MTDJLA+Calibri Ligh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63863853-2624-424D-AC18-D4623F10E496}"/>
              </a:ext>
            </a:extLst>
          </p:cNvPr>
          <p:cNvSpPr/>
          <p:nvPr/>
        </p:nvSpPr>
        <p:spPr>
          <a:xfrm>
            <a:off x="95703" y="25857"/>
            <a:ext cx="4011102" cy="996384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FOLA 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Product Packaging</a:t>
            </a:r>
          </a:p>
        </p:txBody>
      </p:sp>
      <p:pic>
        <p:nvPicPr>
          <p:cNvPr id="8" name="Picture 7" descr="A screenshot of a video game&#10;&#10;Description automatically generated">
            <a:extLst>
              <a:ext uri="{FF2B5EF4-FFF2-40B4-BE49-F238E27FC236}">
                <a16:creationId xmlns:a16="http://schemas.microsoft.com/office/drawing/2014/main" xmlns="" id="{46D29C5D-AEB8-495B-950F-D8B1A29220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1" t="7948" r="2108" b="8878"/>
          <a:stretch/>
        </p:blipFill>
        <p:spPr>
          <a:xfrm>
            <a:off x="146480" y="2970296"/>
            <a:ext cx="4592548" cy="1879105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4DF47EBF-6DFB-431E-9C9E-8057B60021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4" t="15687" r="8625" b="15898"/>
          <a:stretch/>
        </p:blipFill>
        <p:spPr>
          <a:xfrm>
            <a:off x="146481" y="1195775"/>
            <a:ext cx="4592548" cy="1774522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C82E2359-9DD5-46AE-BC4B-78A4228674F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5" t="11664" r="3509" b="11368"/>
          <a:stretch/>
        </p:blipFill>
        <p:spPr>
          <a:xfrm>
            <a:off x="146480" y="4885303"/>
            <a:ext cx="4613097" cy="1791276"/>
          </a:xfrm>
          <a:prstGeom prst="rect">
            <a:avLst/>
          </a:prstGeom>
        </p:spPr>
      </p:pic>
      <p:pic>
        <p:nvPicPr>
          <p:cNvPr id="12" name="Picture 11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xmlns="" id="{7E4D595A-CA23-4EBF-B0FD-D3CCB0BB4ED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1" t="18576" r="11157" b="3671"/>
          <a:stretch/>
        </p:blipFill>
        <p:spPr>
          <a:xfrm>
            <a:off x="4815894" y="181421"/>
            <a:ext cx="2226851" cy="2078408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xmlns="" id="{302D423D-CEEE-41CE-8BE6-A1DA11DC045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0" t="15856" r="13904" b="7894"/>
          <a:stretch/>
        </p:blipFill>
        <p:spPr>
          <a:xfrm>
            <a:off x="7038556" y="202948"/>
            <a:ext cx="2009741" cy="2035353"/>
          </a:xfrm>
          <a:prstGeom prst="rect">
            <a:avLst/>
          </a:prstGeom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781DBE0E-DCCB-4439-AC0A-214F5AA17A9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5" t="32957" r="6908" b="12472"/>
          <a:stretch/>
        </p:blipFill>
        <p:spPr>
          <a:xfrm>
            <a:off x="4846761" y="2329080"/>
            <a:ext cx="4218952" cy="1774522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58C3E4FF-5CD4-4565-9741-1957DEF2526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0" t="10937" r="11311" b="9813"/>
          <a:stretch/>
        </p:blipFill>
        <p:spPr>
          <a:xfrm>
            <a:off x="5929320" y="4230481"/>
            <a:ext cx="2423570" cy="244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96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food, fruit&#10;&#10;Description automatically generated">
            <a:extLst>
              <a:ext uri="{FF2B5EF4-FFF2-40B4-BE49-F238E27FC236}">
                <a16:creationId xmlns:a16="http://schemas.microsoft.com/office/drawing/2014/main" xmlns="" id="{35BBAE6F-048C-48F3-A980-3222CE23D4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" t="13090" r="17366" b="9425"/>
          <a:stretch/>
        </p:blipFill>
        <p:spPr>
          <a:xfrm>
            <a:off x="5380154" y="682808"/>
            <a:ext cx="1818476" cy="1295864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DF73ACCA-1D86-4250-A160-13771E5EA1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5" t="15462" r="7416" b="14881"/>
          <a:stretch/>
        </p:blipFill>
        <p:spPr>
          <a:xfrm>
            <a:off x="117415" y="203925"/>
            <a:ext cx="5148346" cy="2313244"/>
          </a:xfrm>
          <a:prstGeom prst="rect">
            <a:avLst/>
          </a:prstGeom>
        </p:spPr>
      </p:pic>
      <p:pic>
        <p:nvPicPr>
          <p:cNvPr id="9" name="Picture 8" descr="A picture containing indoor, table, sitting, doughnut&#10;&#10;Description automatically generated">
            <a:extLst>
              <a:ext uri="{FF2B5EF4-FFF2-40B4-BE49-F238E27FC236}">
                <a16:creationId xmlns:a16="http://schemas.microsoft.com/office/drawing/2014/main" xmlns="" id="{E99EEB9F-5FEF-4ECE-87E4-034F81DFC9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8" b="14376"/>
          <a:stretch/>
        </p:blipFill>
        <p:spPr>
          <a:xfrm>
            <a:off x="5441335" y="2629273"/>
            <a:ext cx="3585250" cy="1908279"/>
          </a:xfrm>
          <a:prstGeom prst="rect">
            <a:avLst/>
          </a:prstGeom>
        </p:spPr>
      </p:pic>
      <p:pic>
        <p:nvPicPr>
          <p:cNvPr id="11" name="Picture 10" descr="A bunch of items that are on display in a store&#10;&#10;Description automatically generated">
            <a:extLst>
              <a:ext uri="{FF2B5EF4-FFF2-40B4-BE49-F238E27FC236}">
                <a16:creationId xmlns:a16="http://schemas.microsoft.com/office/drawing/2014/main" xmlns="" id="{3BCFCB7F-1B41-4DA7-A64F-2A5EC59C45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5" y="2607786"/>
            <a:ext cx="5286791" cy="4046289"/>
          </a:xfrm>
          <a:prstGeom prst="rect">
            <a:avLst/>
          </a:prstGeom>
        </p:spPr>
      </p:pic>
      <p:pic>
        <p:nvPicPr>
          <p:cNvPr id="13" name="Picture 12" descr="A display in a store filled with lots of different types of food&#10;&#10;Description automatically generated">
            <a:extLst>
              <a:ext uri="{FF2B5EF4-FFF2-40B4-BE49-F238E27FC236}">
                <a16:creationId xmlns:a16="http://schemas.microsoft.com/office/drawing/2014/main" xmlns="" id="{40A34F6D-9A71-44C5-B548-E93C9B58901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68" b="3040"/>
          <a:stretch/>
        </p:blipFill>
        <p:spPr>
          <a:xfrm>
            <a:off x="5441335" y="4613098"/>
            <a:ext cx="3585250" cy="2036390"/>
          </a:xfrm>
          <a:prstGeom prst="rect">
            <a:avLst/>
          </a:prstGeom>
        </p:spPr>
      </p:pic>
      <p:pic>
        <p:nvPicPr>
          <p:cNvPr id="15" name="Picture 14" descr="A picture containing food, fruit&#10;&#10;Description automatically generated">
            <a:extLst>
              <a:ext uri="{FF2B5EF4-FFF2-40B4-BE49-F238E27FC236}">
                <a16:creationId xmlns:a16="http://schemas.microsoft.com/office/drawing/2014/main" xmlns="" id="{62DFECF8-40BC-442A-8F95-EFE98E4C162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3023" y="697799"/>
            <a:ext cx="1713561" cy="129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5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map&#10;&#10;Description automatically generated">
            <a:extLst>
              <a:ext uri="{FF2B5EF4-FFF2-40B4-BE49-F238E27FC236}">
                <a16:creationId xmlns:a16="http://schemas.microsoft.com/office/drawing/2014/main" xmlns="" id="{B2CEBA6A-31D5-4139-BC37-CFEFADD986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035" y="1519975"/>
            <a:ext cx="3021965" cy="22817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2F2CD63-9741-4DAC-AA01-BE3382A709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-7336" y="1588914"/>
            <a:ext cx="3151940" cy="2639532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xmlns="" id="{E309B9AF-BEC0-4AA5-933F-07F5D56D6D87}"/>
              </a:ext>
            </a:extLst>
          </p:cNvPr>
          <p:cNvSpPr/>
          <p:nvPr/>
        </p:nvSpPr>
        <p:spPr>
          <a:xfrm>
            <a:off x="4797285" y="4716101"/>
            <a:ext cx="2395493" cy="132343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China to SEA/ME - Fuji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Apple,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Pear, Grapes, Citrus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to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TH,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VN,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MY, SG, ID, and ME countries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(UAE, KSA, Qatar, Oman &amp; Kuwait) </a:t>
            </a:r>
            <a:endParaRPr lang="en-SG" sz="1600" dirty="0">
              <a:latin typeface="+mj-lt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5962A235-C9FC-4436-9FC4-A4D3CCCB8A0A}"/>
              </a:ext>
            </a:extLst>
          </p:cNvPr>
          <p:cNvSpPr/>
          <p:nvPr/>
        </p:nvSpPr>
        <p:spPr>
          <a:xfrm>
            <a:off x="2366953" y="4736576"/>
            <a:ext cx="2281854" cy="1323439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SEA to China - VN Dragon Fruits, TH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Fresh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 err="1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Longan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 err="1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Monthong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Durian,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MY </a:t>
            </a:r>
            <a:r>
              <a:rPr lang="en-SG" altLang="zh-CN" sz="1600" dirty="0" err="1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Musang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King,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ID</a:t>
            </a:r>
            <a:r>
              <a:rPr lang="zh-CN" altLang="en-US" sz="1600" dirty="0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 err="1"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Mangosteen</a:t>
            </a:r>
            <a:endParaRPr lang="en-SG" sz="1600" dirty="0">
              <a:latin typeface="+mj-lt"/>
            </a:endParaRPr>
          </a:p>
        </p:txBody>
      </p: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xmlns="" id="{07FE9FB6-FAC7-4215-B6E7-8B8C27496E32}"/>
              </a:ext>
            </a:extLst>
          </p:cNvPr>
          <p:cNvCxnSpPr>
            <a:cxnSpLocks/>
          </p:cNvCxnSpPr>
          <p:nvPr/>
        </p:nvCxnSpPr>
        <p:spPr>
          <a:xfrm>
            <a:off x="3183556" y="2243288"/>
            <a:ext cx="4107581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69" name="Rectangle 68">
            <a:extLst>
              <a:ext uri="{FF2B5EF4-FFF2-40B4-BE49-F238E27FC236}">
                <a16:creationId xmlns:a16="http://schemas.microsoft.com/office/drawing/2014/main" xmlns="" id="{20640F43-8B41-411C-8A59-D98B442344BE}"/>
              </a:ext>
            </a:extLst>
          </p:cNvPr>
          <p:cNvSpPr/>
          <p:nvPr/>
        </p:nvSpPr>
        <p:spPr>
          <a:xfrm>
            <a:off x="4113059" y="2050192"/>
            <a:ext cx="142058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050" dirty="0"/>
              <a:t>Fuji Apple, Pear, Citrus</a:t>
            </a:r>
          </a:p>
        </p:txBody>
      </p: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xmlns="" id="{0140CC70-015E-4803-A8CF-31C9C9A24D22}"/>
              </a:ext>
            </a:extLst>
          </p:cNvPr>
          <p:cNvCxnSpPr>
            <a:cxnSpLocks/>
          </p:cNvCxnSpPr>
          <p:nvPr/>
        </p:nvCxnSpPr>
        <p:spPr>
          <a:xfrm flipH="1">
            <a:off x="3183555" y="2281025"/>
            <a:ext cx="4107582" cy="0"/>
          </a:xfrm>
          <a:prstGeom prst="straightConnector1">
            <a:avLst/>
          </a:prstGeom>
          <a:ln w="19050">
            <a:solidFill>
              <a:schemeClr val="accent4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xmlns="" id="{6C176F63-4634-4275-8FAF-0C2AF207DE04}"/>
              </a:ext>
            </a:extLst>
          </p:cNvPr>
          <p:cNvSpPr/>
          <p:nvPr/>
        </p:nvSpPr>
        <p:spPr>
          <a:xfrm>
            <a:off x="4572001" y="2257931"/>
            <a:ext cx="92204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Dragon Fruits</a:t>
            </a:r>
            <a:endParaRPr lang="en-SG" sz="1050" dirty="0"/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xmlns="" id="{BF7A8C54-2F4C-4D23-A164-1D739D826C11}"/>
              </a:ext>
            </a:extLst>
          </p:cNvPr>
          <p:cNvCxnSpPr>
            <a:cxnSpLocks/>
          </p:cNvCxnSpPr>
          <p:nvPr/>
        </p:nvCxnSpPr>
        <p:spPr>
          <a:xfrm>
            <a:off x="2692667" y="2696878"/>
            <a:ext cx="3531932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C9E3BD0C-3C2F-4853-819A-F99D5E7AF835}"/>
              </a:ext>
            </a:extLst>
          </p:cNvPr>
          <p:cNvSpPr/>
          <p:nvPr/>
        </p:nvSpPr>
        <p:spPr>
          <a:xfrm>
            <a:off x="3609740" y="2503080"/>
            <a:ext cx="103906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Fuji</a:t>
            </a:r>
            <a:r>
              <a:rPr lang="zh-CN" altLang="en-US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Apple,</a:t>
            </a:r>
            <a:r>
              <a:rPr lang="zh-CN" altLang="en-US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Pear</a:t>
            </a:r>
            <a:endParaRPr lang="en-SG" sz="105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xmlns="" id="{B30C66C9-F5E8-4941-B0FC-DEA428FF2624}"/>
              </a:ext>
            </a:extLst>
          </p:cNvPr>
          <p:cNvSpPr/>
          <p:nvPr/>
        </p:nvSpPr>
        <p:spPr>
          <a:xfrm>
            <a:off x="3459909" y="2681833"/>
            <a:ext cx="194796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050" dirty="0"/>
              <a:t>Fresh</a:t>
            </a:r>
            <a:r>
              <a:rPr lang="zh-CN" altLang="en-US" sz="1050" dirty="0"/>
              <a:t> </a:t>
            </a:r>
            <a:r>
              <a:rPr lang="en-SG" altLang="zh-CN" sz="1050" dirty="0" err="1"/>
              <a:t>Longan</a:t>
            </a:r>
            <a:r>
              <a:rPr lang="en-SG" altLang="zh-CN" sz="1050" dirty="0"/>
              <a:t>,</a:t>
            </a:r>
            <a:r>
              <a:rPr lang="zh-CN" altLang="en-US" sz="1050" dirty="0"/>
              <a:t> </a:t>
            </a:r>
            <a:r>
              <a:rPr lang="en-SG" altLang="zh-CN" sz="1050" dirty="0" err="1"/>
              <a:t>Monthong</a:t>
            </a:r>
            <a:r>
              <a:rPr lang="en-SG" altLang="zh-CN" sz="1050" dirty="0"/>
              <a:t> Durian</a:t>
            </a:r>
            <a:endParaRPr lang="en-SG" sz="1050" dirty="0"/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xmlns="" id="{A7C148A5-71B3-4FB1-9F27-B7E8D3F6C96F}"/>
              </a:ext>
            </a:extLst>
          </p:cNvPr>
          <p:cNvCxnSpPr>
            <a:cxnSpLocks/>
          </p:cNvCxnSpPr>
          <p:nvPr/>
        </p:nvCxnSpPr>
        <p:spPr>
          <a:xfrm flipH="1">
            <a:off x="2686030" y="2734539"/>
            <a:ext cx="3531932" cy="0"/>
          </a:xfrm>
          <a:prstGeom prst="straightConnector1">
            <a:avLst/>
          </a:prstGeom>
          <a:ln w="19050">
            <a:solidFill>
              <a:schemeClr val="accent4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xmlns="" id="{5299F941-79BF-4394-A819-3A8290AB8B23}"/>
              </a:ext>
            </a:extLst>
          </p:cNvPr>
          <p:cNvCxnSpPr>
            <a:cxnSpLocks/>
          </p:cNvCxnSpPr>
          <p:nvPr/>
        </p:nvCxnSpPr>
        <p:spPr>
          <a:xfrm>
            <a:off x="2535865" y="3374255"/>
            <a:ext cx="3600348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82" name="Rectangle 81">
            <a:extLst>
              <a:ext uri="{FF2B5EF4-FFF2-40B4-BE49-F238E27FC236}">
                <a16:creationId xmlns:a16="http://schemas.microsoft.com/office/drawing/2014/main" xmlns="" id="{242501AC-25D1-4830-8EDA-1454C8A82473}"/>
              </a:ext>
            </a:extLst>
          </p:cNvPr>
          <p:cNvSpPr/>
          <p:nvPr/>
        </p:nvSpPr>
        <p:spPr>
          <a:xfrm>
            <a:off x="4117805" y="3180063"/>
            <a:ext cx="72808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Fuji</a:t>
            </a:r>
            <a:r>
              <a:rPr lang="zh-CN" altLang="en-US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Apple</a:t>
            </a:r>
            <a:endParaRPr lang="en-SG" sz="1050" dirty="0"/>
          </a:p>
        </p:txBody>
      </p: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xmlns="" id="{CD54B0AE-6053-48D5-B3BD-A4A03240460F}"/>
              </a:ext>
            </a:extLst>
          </p:cNvPr>
          <p:cNvCxnSpPr>
            <a:cxnSpLocks/>
          </p:cNvCxnSpPr>
          <p:nvPr/>
        </p:nvCxnSpPr>
        <p:spPr>
          <a:xfrm>
            <a:off x="2472070" y="3570475"/>
            <a:ext cx="4721909" cy="3195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86" name="Rectangle 85">
            <a:extLst>
              <a:ext uri="{FF2B5EF4-FFF2-40B4-BE49-F238E27FC236}">
                <a16:creationId xmlns:a16="http://schemas.microsoft.com/office/drawing/2014/main" xmlns="" id="{E2E0F181-6622-498C-B7F2-867FA8880823}"/>
              </a:ext>
            </a:extLst>
          </p:cNvPr>
          <p:cNvSpPr/>
          <p:nvPr/>
        </p:nvSpPr>
        <p:spPr>
          <a:xfrm>
            <a:off x="4117806" y="3383607"/>
            <a:ext cx="1871025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Fuji</a:t>
            </a:r>
            <a:r>
              <a:rPr lang="zh-CN" altLang="en-US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Apple,</a:t>
            </a:r>
            <a:r>
              <a:rPr lang="zh-CN" altLang="en-US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Pear,</a:t>
            </a:r>
            <a:r>
              <a:rPr lang="zh-CN" altLang="en-US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Citrus, Grapes</a:t>
            </a:r>
            <a:endParaRPr lang="en-SG" sz="1050" dirty="0"/>
          </a:p>
        </p:txBody>
      </p: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xmlns="" id="{093BDE7F-E11C-4088-874C-6EDCD3347A68}"/>
              </a:ext>
            </a:extLst>
          </p:cNvPr>
          <p:cNvCxnSpPr>
            <a:cxnSpLocks/>
          </p:cNvCxnSpPr>
          <p:nvPr/>
        </p:nvCxnSpPr>
        <p:spPr>
          <a:xfrm flipH="1" flipV="1">
            <a:off x="2470869" y="3619932"/>
            <a:ext cx="4721909" cy="18503"/>
          </a:xfrm>
          <a:prstGeom prst="straightConnector1">
            <a:avLst/>
          </a:prstGeom>
          <a:ln w="19050">
            <a:solidFill>
              <a:schemeClr val="accent4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xmlns="" id="{4F6856BB-6340-4931-8745-6538132D42EA}"/>
              </a:ext>
            </a:extLst>
          </p:cNvPr>
          <p:cNvSpPr/>
          <p:nvPr/>
        </p:nvSpPr>
        <p:spPr>
          <a:xfrm>
            <a:off x="4225515" y="3578960"/>
            <a:ext cx="120257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050" dirty="0"/>
              <a:t>Fresh </a:t>
            </a:r>
            <a:r>
              <a:rPr lang="en-SG" sz="1050" dirty="0" err="1"/>
              <a:t>Mangosteen</a:t>
            </a:r>
            <a:endParaRPr lang="en-SG" sz="1050" dirty="0"/>
          </a:p>
        </p:txBody>
      </p:sp>
      <p:cxnSp>
        <p:nvCxnSpPr>
          <p:cNvPr id="100" name="Connector: Elbow 99">
            <a:extLst>
              <a:ext uri="{FF2B5EF4-FFF2-40B4-BE49-F238E27FC236}">
                <a16:creationId xmlns:a16="http://schemas.microsoft.com/office/drawing/2014/main" xmlns="" id="{453BEA1F-93A9-4108-8BDF-81A1945C3611}"/>
              </a:ext>
            </a:extLst>
          </p:cNvPr>
          <p:cNvCxnSpPr>
            <a:cxnSpLocks/>
          </p:cNvCxnSpPr>
          <p:nvPr/>
        </p:nvCxnSpPr>
        <p:spPr>
          <a:xfrm rot="10800000" flipV="1">
            <a:off x="2686031" y="2897262"/>
            <a:ext cx="4291586" cy="277643"/>
          </a:xfrm>
          <a:prstGeom prst="bentConnector3">
            <a:avLst/>
          </a:prstGeom>
          <a:ln w="190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nector: Elbow 106">
            <a:extLst>
              <a:ext uri="{FF2B5EF4-FFF2-40B4-BE49-F238E27FC236}">
                <a16:creationId xmlns:a16="http://schemas.microsoft.com/office/drawing/2014/main" xmlns="" id="{0F59E7B9-063F-4BD0-8167-113BAEF0FB51}"/>
              </a:ext>
            </a:extLst>
          </p:cNvPr>
          <p:cNvCxnSpPr>
            <a:cxnSpLocks/>
          </p:cNvCxnSpPr>
          <p:nvPr/>
        </p:nvCxnSpPr>
        <p:spPr>
          <a:xfrm flipV="1">
            <a:off x="2692667" y="2853459"/>
            <a:ext cx="4284950" cy="277992"/>
          </a:xfrm>
          <a:prstGeom prst="bentConnector3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Rectangle 116">
            <a:extLst>
              <a:ext uri="{FF2B5EF4-FFF2-40B4-BE49-F238E27FC236}">
                <a16:creationId xmlns:a16="http://schemas.microsoft.com/office/drawing/2014/main" xmlns="" id="{B53C7ADF-0565-4363-A808-1CABDBCA1E0F}"/>
              </a:ext>
            </a:extLst>
          </p:cNvPr>
          <p:cNvSpPr/>
          <p:nvPr/>
        </p:nvSpPr>
        <p:spPr>
          <a:xfrm>
            <a:off x="3729520" y="2895005"/>
            <a:ext cx="119080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Fuji</a:t>
            </a:r>
            <a:r>
              <a:rPr lang="zh-CN" altLang="en-US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Apple, Grapes</a:t>
            </a:r>
            <a:endParaRPr lang="en-SG" sz="1050" dirty="0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xmlns="" id="{6A485399-1218-4FBB-8BB3-A1C4EF92D5A1}"/>
              </a:ext>
            </a:extLst>
          </p:cNvPr>
          <p:cNvSpPr/>
          <p:nvPr/>
        </p:nvSpPr>
        <p:spPr>
          <a:xfrm>
            <a:off x="4786320" y="2908680"/>
            <a:ext cx="132462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sz="1050" dirty="0" err="1"/>
              <a:t>Musang</a:t>
            </a:r>
            <a:r>
              <a:rPr lang="zh-CN" altLang="en-US" sz="1050" dirty="0"/>
              <a:t> </a:t>
            </a:r>
            <a:r>
              <a:rPr lang="en-SG" altLang="zh-CN" sz="1050" dirty="0"/>
              <a:t>King</a:t>
            </a:r>
            <a:r>
              <a:rPr lang="zh-CN" altLang="en-US" sz="1050" dirty="0"/>
              <a:t> </a:t>
            </a:r>
            <a:r>
              <a:rPr lang="en-SG" altLang="zh-CN" sz="1050" dirty="0"/>
              <a:t>Durian</a:t>
            </a:r>
            <a:endParaRPr lang="en-SG" sz="1050" dirty="0"/>
          </a:p>
        </p:txBody>
      </p:sp>
      <p:pic>
        <p:nvPicPr>
          <p:cNvPr id="119" name="Picture 118" descr="A picture containing bird, flower&#10;&#10;Description automatically generated">
            <a:extLst>
              <a:ext uri="{FF2B5EF4-FFF2-40B4-BE49-F238E27FC236}">
                <a16:creationId xmlns:a16="http://schemas.microsoft.com/office/drawing/2014/main" xmlns="" id="{E47EF894-CB2A-4AA3-8058-8A9F574AB0E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7405038" y="3915652"/>
            <a:ext cx="562962" cy="340313"/>
          </a:xfrm>
          <a:prstGeom prst="rect">
            <a:avLst/>
          </a:prstGeom>
        </p:spPr>
      </p:pic>
      <p:cxnSp>
        <p:nvCxnSpPr>
          <p:cNvPr id="122" name="Connector: Elbow 121">
            <a:extLst>
              <a:ext uri="{FF2B5EF4-FFF2-40B4-BE49-F238E27FC236}">
                <a16:creationId xmlns:a16="http://schemas.microsoft.com/office/drawing/2014/main" xmlns="" id="{254E334A-81E9-4ABC-A0CB-4D25EB14E179}"/>
              </a:ext>
            </a:extLst>
          </p:cNvPr>
          <p:cNvCxnSpPr>
            <a:cxnSpLocks/>
          </p:cNvCxnSpPr>
          <p:nvPr/>
        </p:nvCxnSpPr>
        <p:spPr>
          <a:xfrm>
            <a:off x="2264736" y="3905370"/>
            <a:ext cx="5105810" cy="205470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Rectangle 126">
            <a:extLst>
              <a:ext uri="{FF2B5EF4-FFF2-40B4-BE49-F238E27FC236}">
                <a16:creationId xmlns:a16="http://schemas.microsoft.com/office/drawing/2014/main" xmlns="" id="{3AD92F39-CBDD-4B22-B764-907FD827EDA7}"/>
              </a:ext>
            </a:extLst>
          </p:cNvPr>
          <p:cNvSpPr/>
          <p:nvPr/>
        </p:nvSpPr>
        <p:spPr>
          <a:xfrm>
            <a:off x="7968000" y="3970391"/>
            <a:ext cx="8507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sz="1050" dirty="0"/>
              <a:t>Middle</a:t>
            </a:r>
            <a:r>
              <a:rPr lang="zh-CN" altLang="en-US" sz="1050" dirty="0"/>
              <a:t> </a:t>
            </a:r>
            <a:r>
              <a:rPr lang="en-SG" altLang="zh-CN" sz="1050" dirty="0"/>
              <a:t>East</a:t>
            </a:r>
            <a:endParaRPr lang="en-SG" sz="1050" dirty="0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xmlns="" id="{54BA1E5E-64B2-4F26-8FAA-146348FBB397}"/>
              </a:ext>
            </a:extLst>
          </p:cNvPr>
          <p:cNvSpPr/>
          <p:nvPr/>
        </p:nvSpPr>
        <p:spPr>
          <a:xfrm>
            <a:off x="4810278" y="3882578"/>
            <a:ext cx="72808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0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Fuji Apple</a:t>
            </a:r>
            <a:endParaRPr lang="en-SG" sz="105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80ADDF45-C3CF-4E75-9ABC-C707FC0BC857}"/>
              </a:ext>
            </a:extLst>
          </p:cNvPr>
          <p:cNvSpPr/>
          <p:nvPr/>
        </p:nvSpPr>
        <p:spPr>
          <a:xfrm>
            <a:off x="2792098" y="173377"/>
            <a:ext cx="4107582" cy="380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altLang="zh-CN" sz="1875" b="1" dirty="0">
                <a:solidFill>
                  <a:srgbClr val="C00000"/>
                </a:solidFill>
              </a:rPr>
              <a:t>WHAT WE ARE DOING CURRENTLY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C2E9D3A-E152-41F2-951F-0606B12CAE84}"/>
              </a:ext>
            </a:extLst>
          </p:cNvPr>
          <p:cNvSpPr/>
          <p:nvPr/>
        </p:nvSpPr>
        <p:spPr>
          <a:xfrm>
            <a:off x="3185201" y="680243"/>
            <a:ext cx="3151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dirty="0">
                <a:solidFill>
                  <a:srgbClr val="666666"/>
                </a:solidFill>
                <a:latin typeface="+mj-lt"/>
              </a:rPr>
              <a:t>Current customer profile: </a:t>
            </a:r>
          </a:p>
          <a:p>
            <a:pPr algn="ctr" fontAlgn="base">
              <a:buFont typeface="+mj-lt"/>
              <a:buAutoNum type="arabicPeriod"/>
            </a:pPr>
            <a:r>
              <a:rPr lang="en-US" dirty="0">
                <a:solidFill>
                  <a:srgbClr val="666666"/>
                </a:solidFill>
                <a:latin typeface="+mj-lt"/>
              </a:rPr>
              <a:t> Retail direct </a:t>
            </a:r>
          </a:p>
          <a:p>
            <a:pPr algn="ctr" fontAlgn="base">
              <a:buFont typeface="+mj-lt"/>
              <a:buAutoNum type="arabicPeriod"/>
            </a:pPr>
            <a:r>
              <a:rPr lang="en-US" dirty="0">
                <a:solidFill>
                  <a:srgbClr val="666666"/>
                </a:solidFill>
                <a:latin typeface="+mj-lt"/>
              </a:rPr>
              <a:t> Wholesalers / Importers</a:t>
            </a:r>
          </a:p>
        </p:txBody>
      </p:sp>
    </p:spTree>
    <p:extLst>
      <p:ext uri="{BB962C8B-B14F-4D97-AF65-F5344CB8AC3E}">
        <p14:creationId xmlns:p14="http://schemas.microsoft.com/office/powerpoint/2010/main" val="283974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lags Of Vietnam And Singapore And Papers On The Table ...">
            <a:extLst>
              <a:ext uri="{FF2B5EF4-FFF2-40B4-BE49-F238E27FC236}">
                <a16:creationId xmlns:a16="http://schemas.microsoft.com/office/drawing/2014/main" xmlns="" id="{C445E36B-A3E2-468B-A8F5-94F594F7A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6911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47C60F-BC7A-4E6A-962B-862CD202B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SG" b="1" dirty="0"/>
              <a:t>PROJECTS IN VIETNAM</a:t>
            </a:r>
          </a:p>
        </p:txBody>
      </p:sp>
    </p:spTree>
    <p:extLst>
      <p:ext uri="{BB962C8B-B14F-4D97-AF65-F5344CB8AC3E}">
        <p14:creationId xmlns:p14="http://schemas.microsoft.com/office/powerpoint/2010/main" val="66552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38DDD96-2940-4D70-8BB8-BE4B9C565B71}"/>
              </a:ext>
            </a:extLst>
          </p:cNvPr>
          <p:cNvSpPr/>
          <p:nvPr/>
        </p:nvSpPr>
        <p:spPr>
          <a:xfrm>
            <a:off x="4957816" y="1267554"/>
            <a:ext cx="1768177" cy="3242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SG" sz="1600" dirty="0">
                <a:solidFill>
                  <a:schemeClr val="accent1"/>
                </a:solidFill>
              </a:rPr>
              <a:t>Currently</a:t>
            </a:r>
            <a:r>
              <a:rPr lang="zh-CN" altLang="en-US" sz="1600" dirty="0">
                <a:solidFill>
                  <a:schemeClr val="accent1"/>
                </a:solidFill>
              </a:rPr>
              <a:t> </a:t>
            </a:r>
            <a:r>
              <a:rPr lang="en-SG" altLang="zh-CN" sz="1600" dirty="0">
                <a:solidFill>
                  <a:schemeClr val="accent1"/>
                </a:solidFill>
              </a:rPr>
              <a:t>serving:</a:t>
            </a:r>
            <a:endParaRPr lang="en-SG" sz="1600" dirty="0">
              <a:solidFill>
                <a:schemeClr val="accent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9D3730B-5320-4101-B6DF-556DB4D1654D}"/>
              </a:ext>
            </a:extLst>
          </p:cNvPr>
          <p:cNvSpPr/>
          <p:nvPr/>
        </p:nvSpPr>
        <p:spPr>
          <a:xfrm>
            <a:off x="8232822" y="3193798"/>
            <a:ext cx="614030" cy="439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35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72C87DE0-C028-4C66-A61C-1404061B61A0}"/>
              </a:ext>
            </a:extLst>
          </p:cNvPr>
          <p:cNvSpPr/>
          <p:nvPr/>
        </p:nvSpPr>
        <p:spPr>
          <a:xfrm>
            <a:off x="606273" y="1218720"/>
            <a:ext cx="3965727" cy="223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Incorporating in 2020, we grow, procure, packing and supplying of Vietnam tropical fruits globally: 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Fresh Red &amp; White Flesh Dragon Fruits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Fresh Mangoes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Fresh </a:t>
            </a:r>
            <a:r>
              <a:rPr lang="en-SG" altLang="zh-CN" sz="1600" dirty="0" err="1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Mangosteen</a:t>
            </a:r>
            <a:endParaRPr lang="en-SG" altLang="zh-CN" sz="1600" dirty="0">
              <a:solidFill>
                <a:schemeClr val="accent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Fresh </a:t>
            </a:r>
            <a:r>
              <a:rPr lang="en-SG" altLang="zh-CN" sz="1600" dirty="0" err="1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Longan</a:t>
            </a:r>
            <a:endParaRPr lang="en-US" altLang="zh-CN" sz="1600" dirty="0">
              <a:solidFill>
                <a:schemeClr val="accent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D3CDF06D-75EB-4157-89C7-7B9351F4EB00}"/>
              </a:ext>
            </a:extLst>
          </p:cNvPr>
          <p:cNvCxnSpPr>
            <a:cxnSpLocks/>
          </p:cNvCxnSpPr>
          <p:nvPr/>
        </p:nvCxnSpPr>
        <p:spPr>
          <a:xfrm>
            <a:off x="4764658" y="1267554"/>
            <a:ext cx="499" cy="225614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F5E08DDB-E5DB-4919-BF37-4E6A05F7B3D9}"/>
              </a:ext>
            </a:extLst>
          </p:cNvPr>
          <p:cNvSpPr/>
          <p:nvPr/>
        </p:nvSpPr>
        <p:spPr>
          <a:xfrm>
            <a:off x="2884816" y="342203"/>
            <a:ext cx="3526400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SG" altLang="zh-CN" sz="1875" b="1" dirty="0">
                <a:solidFill>
                  <a:srgbClr val="C00000"/>
                </a:solidFill>
              </a:rPr>
              <a:t>FOLA SCVN</a:t>
            </a:r>
          </a:p>
          <a:p>
            <a:pPr algn="ctr"/>
            <a:r>
              <a:rPr lang="en-SG" altLang="zh-CN" sz="1875" b="1" dirty="0">
                <a:solidFill>
                  <a:srgbClr val="C00000"/>
                </a:solidFill>
              </a:rPr>
              <a:t>FOLA SUPPLY CHAIN VIETNAM</a:t>
            </a:r>
            <a:endParaRPr lang="zh-CN" altLang="en-US" sz="1875" b="1" dirty="0">
              <a:solidFill>
                <a:srgbClr val="C00000"/>
              </a:solidFill>
            </a:endParaRP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55A6F484-C70C-47DA-B823-AB34152AA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073" y="2001229"/>
            <a:ext cx="1961807" cy="710038"/>
          </a:xfrm>
          <a:prstGeom prst="rect">
            <a:avLst/>
          </a:prstGeom>
        </p:spPr>
      </p:pic>
      <p:pic>
        <p:nvPicPr>
          <p:cNvPr id="5" name="Picture 4" descr="A bunch of pink flowers&#10;&#10;Description automatically generated">
            <a:extLst>
              <a:ext uri="{FF2B5EF4-FFF2-40B4-BE49-F238E27FC236}">
                <a16:creationId xmlns:a16="http://schemas.microsoft.com/office/drawing/2014/main" xmlns="" id="{977E901C-E56C-456F-9DCC-496BCF97B3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2515"/>
            <a:ext cx="4717077" cy="2815485"/>
          </a:xfrm>
          <a:prstGeom prst="rect">
            <a:avLst/>
          </a:prstGeom>
        </p:spPr>
      </p:pic>
      <p:pic>
        <p:nvPicPr>
          <p:cNvPr id="7" name="Picture 6" descr="A picture containing food, fruit, photo, table&#10;&#10;Description automatically generated">
            <a:extLst>
              <a:ext uri="{FF2B5EF4-FFF2-40B4-BE49-F238E27FC236}">
                <a16:creationId xmlns:a16="http://schemas.microsoft.com/office/drawing/2014/main" xmlns="" id="{A1186334-982C-4220-9F3E-CBA98A6EA7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077" y="4042515"/>
            <a:ext cx="4437496" cy="282864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80E08090-B5DD-4889-B185-7E6C08F5A335}"/>
              </a:ext>
            </a:extLst>
          </p:cNvPr>
          <p:cNvSpPr/>
          <p:nvPr/>
        </p:nvSpPr>
        <p:spPr>
          <a:xfrm>
            <a:off x="3596353" y="4132511"/>
            <a:ext cx="2568142" cy="7224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Weekly Vietnam Dragon Fruits shipment arrived in China for Walmart</a:t>
            </a:r>
            <a:endParaRPr lang="en-S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18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15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E7E44FCC-6F2E-43FA-A0B2-41B34C1EE8B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" r="6" b="6"/>
          <a:stretch/>
        </p:blipFill>
        <p:spPr>
          <a:xfrm>
            <a:off x="3" y="-6236"/>
            <a:ext cx="2441552" cy="2505456"/>
          </a:xfrm>
          <a:custGeom>
            <a:avLst/>
            <a:gdLst/>
            <a:ahLst/>
            <a:cxnLst/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21" name="Content Placeholder 15">
            <a:extLst>
              <a:ext uri="{FF2B5EF4-FFF2-40B4-BE49-F238E27FC236}">
                <a16:creationId xmlns:a16="http://schemas.microsoft.com/office/drawing/2014/main" xmlns="" id="{447804E7-7488-4185-B0AE-E27B576DA5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" r="5" b="30379"/>
          <a:stretch/>
        </p:blipFill>
        <p:spPr>
          <a:xfrm>
            <a:off x="3506654" y="-6235"/>
            <a:ext cx="2758363" cy="2505456"/>
          </a:xfrm>
          <a:custGeom>
            <a:avLst/>
            <a:gdLst/>
            <a:ahLst/>
            <a:cxnLst/>
            <a:rect l="l" t="t" r="r" b="b"/>
            <a:pathLst>
              <a:path w="3677817" h="2505456">
                <a:moveTo>
                  <a:pt x="1160926" y="0"/>
                </a:moveTo>
                <a:lnTo>
                  <a:pt x="3677817" y="0"/>
                </a:lnTo>
                <a:lnTo>
                  <a:pt x="2516891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20" name="Content Placeholder 15">
            <a:extLst>
              <a:ext uri="{FF2B5EF4-FFF2-40B4-BE49-F238E27FC236}">
                <a16:creationId xmlns:a16="http://schemas.microsoft.com/office/drawing/2014/main" xmlns="" id="{29BDB191-F0D8-4C4E-A3D2-5C734D2EF7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3" b="21308"/>
          <a:stretch/>
        </p:blipFill>
        <p:spPr>
          <a:xfrm>
            <a:off x="5536407" y="1"/>
            <a:ext cx="3607593" cy="2501837"/>
          </a:xfrm>
          <a:custGeom>
            <a:avLst/>
            <a:gdLst/>
            <a:ahLst/>
            <a:cxnLst/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19" name="Content Placeholder 15">
            <a:extLst>
              <a:ext uri="{FF2B5EF4-FFF2-40B4-BE49-F238E27FC236}">
                <a16:creationId xmlns:a16="http://schemas.microsoft.com/office/drawing/2014/main" xmlns="" id="{FABF9057-E161-4ED7-823A-355842F4E02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2" r="18638" b="-3"/>
          <a:stretch/>
        </p:blipFill>
        <p:spPr>
          <a:xfrm>
            <a:off x="20" y="2658276"/>
            <a:ext cx="2828023" cy="4199724"/>
          </a:xfrm>
          <a:custGeom>
            <a:avLst/>
            <a:gdLst/>
            <a:ahLst/>
            <a:cxnLst/>
            <a:rect l="l" t="t" r="r" b="b"/>
            <a:pathLst>
              <a:path w="3770724" h="4199724">
                <a:moveTo>
                  <a:pt x="0" y="0"/>
                </a:moveTo>
                <a:lnTo>
                  <a:pt x="3770724" y="0"/>
                </a:lnTo>
                <a:lnTo>
                  <a:pt x="1824067" y="4199724"/>
                </a:lnTo>
                <a:lnTo>
                  <a:pt x="0" y="4199724"/>
                </a:lnTo>
                <a:close/>
              </a:path>
            </a:pathLst>
          </a:custGeom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xmlns="" id="{31D3C4BC-7AD9-4F42-8EE5-DDF6A1E47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80000">
            <a:off x="1500718" y="2858624"/>
            <a:ext cx="3865621" cy="3865621"/>
          </a:xfrm>
          <a:custGeom>
            <a:avLst/>
            <a:gdLst/>
            <a:ahLst/>
            <a:cxnLst/>
            <a:rect l="l" t="t" r="r" b="b"/>
            <a:pathLst>
              <a:path w="5108726" h="4197911">
                <a:moveTo>
                  <a:pt x="1945141" y="0"/>
                </a:moveTo>
                <a:lnTo>
                  <a:pt x="5108726" y="0"/>
                </a:lnTo>
                <a:lnTo>
                  <a:pt x="3163585" y="4197911"/>
                </a:lnTo>
                <a:lnTo>
                  <a:pt x="3157362" y="4197911"/>
                </a:lnTo>
                <a:lnTo>
                  <a:pt x="1967571" y="4197911"/>
                </a:lnTo>
                <a:lnTo>
                  <a:pt x="317526" y="4197911"/>
                </a:lnTo>
                <a:lnTo>
                  <a:pt x="0" y="419791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Freeform 43">
            <a:extLst>
              <a:ext uri="{FF2B5EF4-FFF2-40B4-BE49-F238E27FC236}">
                <a16:creationId xmlns:a16="http://schemas.microsoft.com/office/drawing/2014/main" xmlns="" id="{AAD8F19F-4A55-467B-BED0-8837659A90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4014787" y="2660089"/>
            <a:ext cx="5129213" cy="4197911"/>
          </a:xfrm>
          <a:custGeom>
            <a:avLst/>
            <a:gdLst>
              <a:gd name="connsiteX0" fmla="*/ 4893809 w 6838950"/>
              <a:gd name="connsiteY0" fmla="*/ 0 h 4197911"/>
              <a:gd name="connsiteX1" fmla="*/ 4887586 w 6838950"/>
              <a:gd name="connsiteY1" fmla="*/ 0 h 4197911"/>
              <a:gd name="connsiteX2" fmla="*/ 3697795 w 6838950"/>
              <a:gd name="connsiteY2" fmla="*/ 0 h 4197911"/>
              <a:gd name="connsiteX3" fmla="*/ 2047750 w 6838950"/>
              <a:gd name="connsiteY3" fmla="*/ 0 h 4197911"/>
              <a:gd name="connsiteX4" fmla="*/ 0 w 6838950"/>
              <a:gd name="connsiteY4" fmla="*/ 0 h 4197911"/>
              <a:gd name="connsiteX5" fmla="*/ 0 w 6838950"/>
              <a:gd name="connsiteY5" fmla="*/ 4197911 h 4197911"/>
              <a:gd name="connsiteX6" fmla="*/ 6838950 w 6838950"/>
              <a:gd name="connsiteY6" fmla="*/ 4197911 h 419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38950" h="4197911">
                <a:moveTo>
                  <a:pt x="4893809" y="0"/>
                </a:moveTo>
                <a:lnTo>
                  <a:pt x="4887586" y="0"/>
                </a:lnTo>
                <a:lnTo>
                  <a:pt x="3697795" y="0"/>
                </a:lnTo>
                <a:lnTo>
                  <a:pt x="2047750" y="0"/>
                </a:lnTo>
                <a:lnTo>
                  <a:pt x="0" y="0"/>
                </a:lnTo>
                <a:lnTo>
                  <a:pt x="0" y="4197911"/>
                </a:lnTo>
                <a:lnTo>
                  <a:pt x="6838950" y="4197911"/>
                </a:lnTo>
                <a:close/>
              </a:path>
            </a:pathLst>
          </a:custGeom>
          <a:solidFill>
            <a:srgbClr val="3C86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47C60F-BC7A-4E6A-962B-862CD202B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6197" y="4726340"/>
            <a:ext cx="3859303" cy="1684733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r"/>
            <a:r>
              <a:rPr lang="en-US" sz="47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UPCOMING PROJECTS</a:t>
            </a:r>
            <a:r>
              <a:rPr lang="en-US" sz="4700" b="1" kern="12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4700" b="1" kern="12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</a:br>
            <a:r>
              <a:rPr lang="en-US" sz="4700" b="1" kern="12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YEAR 2020</a:t>
            </a:r>
          </a:p>
        </p:txBody>
      </p:sp>
      <p:pic>
        <p:nvPicPr>
          <p:cNvPr id="22" name="Content Placeholder 15">
            <a:extLst>
              <a:ext uri="{FF2B5EF4-FFF2-40B4-BE49-F238E27FC236}">
                <a16:creationId xmlns:a16="http://schemas.microsoft.com/office/drawing/2014/main" xmlns="" id="{E379819E-1B56-4D5D-AF07-C085F433716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02" b="17860"/>
          <a:stretch/>
        </p:blipFill>
        <p:spPr>
          <a:xfrm>
            <a:off x="1696476" y="1"/>
            <a:ext cx="2545457" cy="2502843"/>
          </a:xfrm>
          <a:custGeom>
            <a:avLst/>
            <a:gdLst/>
            <a:ahLst/>
            <a:cxnLst/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  <p:pic>
        <p:nvPicPr>
          <p:cNvPr id="2054" name="Picture 6" descr="Singapore Vietnam High Resolution Puzzle Concept Stock Photo ...">
            <a:extLst>
              <a:ext uri="{FF2B5EF4-FFF2-40B4-BE49-F238E27FC236}">
                <a16:creationId xmlns:a16="http://schemas.microsoft.com/office/drawing/2014/main" xmlns="" id="{7E70C637-2F0D-48B9-9FA6-B282AEAD3E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0" t="10611" r="11913" b="22263"/>
          <a:stretch/>
        </p:blipFill>
        <p:spPr bwMode="auto">
          <a:xfrm>
            <a:off x="5897367" y="2792347"/>
            <a:ext cx="2599361" cy="143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97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monitor, black&#10;&#10;Description automatically generated">
            <a:extLst>
              <a:ext uri="{FF2B5EF4-FFF2-40B4-BE49-F238E27FC236}">
                <a16:creationId xmlns:a16="http://schemas.microsoft.com/office/drawing/2014/main" xmlns="" id="{8B14480B-ECAF-4FDC-AD48-451057453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4927211" y="1598624"/>
            <a:ext cx="3827234" cy="35075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38DDD96-2940-4D70-8BB8-BE4B9C565B71}"/>
              </a:ext>
            </a:extLst>
          </p:cNvPr>
          <p:cNvSpPr/>
          <p:nvPr/>
        </p:nvSpPr>
        <p:spPr>
          <a:xfrm>
            <a:off x="5141501" y="2542000"/>
            <a:ext cx="510395" cy="370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35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43877AF-0AB9-4287-8D26-F5FAA71DC4FB}"/>
              </a:ext>
            </a:extLst>
          </p:cNvPr>
          <p:cNvSpPr/>
          <p:nvPr/>
        </p:nvSpPr>
        <p:spPr>
          <a:xfrm>
            <a:off x="4894375" y="3193754"/>
            <a:ext cx="706437" cy="439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35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D3B9EAA-A8F8-40B7-8800-5F59C7FF74FE}"/>
              </a:ext>
            </a:extLst>
          </p:cNvPr>
          <p:cNvSpPr/>
          <p:nvPr/>
        </p:nvSpPr>
        <p:spPr>
          <a:xfrm>
            <a:off x="5148375" y="1874846"/>
            <a:ext cx="680926" cy="3475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35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C30AC95-BF3E-47B2-B7D6-D8D49EFBC6DE}"/>
              </a:ext>
            </a:extLst>
          </p:cNvPr>
          <p:cNvSpPr/>
          <p:nvPr/>
        </p:nvSpPr>
        <p:spPr>
          <a:xfrm>
            <a:off x="7532819" y="1958770"/>
            <a:ext cx="614030" cy="4036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35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9D3730B-5320-4101-B6DF-556DB4D1654D}"/>
              </a:ext>
            </a:extLst>
          </p:cNvPr>
          <p:cNvSpPr/>
          <p:nvPr/>
        </p:nvSpPr>
        <p:spPr>
          <a:xfrm>
            <a:off x="8232822" y="3193798"/>
            <a:ext cx="614030" cy="439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350"/>
          </a:p>
        </p:txBody>
      </p:sp>
      <p:pic>
        <p:nvPicPr>
          <p:cNvPr id="17" name="Picture 16" descr="A picture containing bird, flower&#10;&#10;Description automatically generated">
            <a:extLst>
              <a:ext uri="{FF2B5EF4-FFF2-40B4-BE49-F238E27FC236}">
                <a16:creationId xmlns:a16="http://schemas.microsoft.com/office/drawing/2014/main" xmlns="" id="{D817B59C-EF72-426D-B2B0-35F0EA7379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5600812" y="2029781"/>
            <a:ext cx="608126" cy="340313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2653AF4-0C03-4591-AB70-A9D510836BF2}"/>
              </a:ext>
            </a:extLst>
          </p:cNvPr>
          <p:cNvSpPr/>
          <p:nvPr/>
        </p:nvSpPr>
        <p:spPr>
          <a:xfrm>
            <a:off x="5694998" y="1768576"/>
            <a:ext cx="484235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2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UAE</a:t>
            </a:r>
            <a:r>
              <a:rPr lang="en-US" sz="135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SG" sz="135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7CD2E890-E2BE-40DE-9278-06F3564871EF}"/>
              </a:ext>
            </a:extLst>
          </p:cNvPr>
          <p:cNvSpPr/>
          <p:nvPr/>
        </p:nvSpPr>
        <p:spPr>
          <a:xfrm>
            <a:off x="6483063" y="1429643"/>
            <a:ext cx="7922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2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Indonesia</a:t>
            </a:r>
            <a:endParaRPr lang="en-SG" sz="12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A3615BDE-848A-4A25-B10D-50C715371511}"/>
              </a:ext>
            </a:extLst>
          </p:cNvPr>
          <p:cNvSpPr/>
          <p:nvPr/>
        </p:nvSpPr>
        <p:spPr>
          <a:xfrm>
            <a:off x="8028470" y="3686186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2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Philippines</a:t>
            </a:r>
            <a:endParaRPr lang="en-SG" sz="12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5195A690-5B73-462F-8062-46C5655BC0D4}"/>
              </a:ext>
            </a:extLst>
          </p:cNvPr>
          <p:cNvSpPr/>
          <p:nvPr/>
        </p:nvSpPr>
        <p:spPr>
          <a:xfrm>
            <a:off x="7959190" y="2354703"/>
            <a:ext cx="7334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2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Malaysia</a:t>
            </a:r>
            <a:endParaRPr lang="en-SG" sz="12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2EE5E5AC-26B8-4F3B-8AF1-8EF4AF8503C6}"/>
              </a:ext>
            </a:extLst>
          </p:cNvPr>
          <p:cNvSpPr/>
          <p:nvPr/>
        </p:nvSpPr>
        <p:spPr>
          <a:xfrm>
            <a:off x="5781748" y="4508620"/>
            <a:ext cx="71846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2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Thailand</a:t>
            </a:r>
            <a:endParaRPr lang="en-SG" sz="12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BE962E40-6EC5-4FF8-942A-5557B995905C}"/>
              </a:ext>
            </a:extLst>
          </p:cNvPr>
          <p:cNvSpPr/>
          <p:nvPr/>
        </p:nvSpPr>
        <p:spPr>
          <a:xfrm>
            <a:off x="4982862" y="3491151"/>
            <a:ext cx="8173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SG" sz="1200" dirty="0" err="1">
                <a:solidFill>
                  <a:srgbClr val="FF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Fola</a:t>
            </a:r>
            <a:r>
              <a:rPr lang="en-SG" sz="1200" dirty="0">
                <a:solidFill>
                  <a:srgbClr val="FF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SCVN</a:t>
            </a:r>
          </a:p>
          <a:p>
            <a:pPr algn="ctr"/>
            <a:r>
              <a:rPr lang="en-SG" sz="1200" dirty="0">
                <a:solidFill>
                  <a:srgbClr val="FF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Vietnam</a:t>
            </a:r>
            <a:endParaRPr lang="en-SG" sz="1200" dirty="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AA21DB35-E1C4-4FD3-BDF8-51307296A865}"/>
              </a:ext>
            </a:extLst>
          </p:cNvPr>
          <p:cNvSpPr/>
          <p:nvPr/>
        </p:nvSpPr>
        <p:spPr>
          <a:xfrm>
            <a:off x="7228700" y="5024401"/>
            <a:ext cx="1217128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1350" dirty="0" err="1">
                <a:solidFill>
                  <a:srgbClr val="FF0000"/>
                </a:solidFill>
              </a:rPr>
              <a:t>Fola</a:t>
            </a:r>
            <a:r>
              <a:rPr lang="en-SG" sz="1350" dirty="0">
                <a:solidFill>
                  <a:srgbClr val="FF0000"/>
                </a:solidFill>
              </a:rPr>
              <a:t> Singapore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72C87DE0-C028-4C66-A61C-1404061B61A0}"/>
              </a:ext>
            </a:extLst>
          </p:cNvPr>
          <p:cNvSpPr/>
          <p:nvPr/>
        </p:nvSpPr>
        <p:spPr>
          <a:xfrm>
            <a:off x="309256" y="803842"/>
            <a:ext cx="6827037" cy="5790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altLang="zh-CN" sz="1600" b="1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Added value products and packaging:</a:t>
            </a:r>
            <a:endParaRPr lang="en-SG" altLang="zh-CN" sz="1600" b="1" dirty="0">
              <a:solidFill>
                <a:schemeClr val="accent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Retail pack which including stone fruits and honey melon from China to SEA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Enhance fruits presentation at our client’s retail floor</a:t>
            </a:r>
            <a:endParaRPr lang="en-SG" altLang="zh-CN" sz="1600" dirty="0">
              <a:solidFill>
                <a:schemeClr val="accent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endParaRPr lang="en-SG" altLang="zh-CN" sz="1600" b="1" dirty="0">
              <a:solidFill>
                <a:schemeClr val="accent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SG" altLang="zh-CN" sz="1600" b="1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Strengthen global procurement: 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</a:rPr>
              <a:t>SEA tropical fruits to US, Canada and Europe countries.</a:t>
            </a:r>
            <a:endParaRPr lang="en-SG" sz="1600" dirty="0">
              <a:solidFill>
                <a:schemeClr val="accent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Indonesia Durian to China.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Spain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citrus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to 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China</a:t>
            </a: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SEA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South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Africa Grapes, Pears, Citrus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to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China</a:t>
            </a: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SEA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Australia Cherry &amp; Citrus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to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China/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SEA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Latin America Cherry, Grapes, Avocado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to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China</a:t>
            </a:r>
            <a:r>
              <a:rPr lang="en-US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SEA</a:t>
            </a:r>
          </a:p>
          <a:p>
            <a:pPr>
              <a:lnSpc>
                <a:spcPct val="107000"/>
              </a:lnSpc>
              <a:spcAft>
                <a:spcPts val="600"/>
              </a:spcAft>
            </a:pPr>
            <a:endParaRPr lang="en-SG" altLang="zh-CN" sz="1600" b="1" dirty="0">
              <a:solidFill>
                <a:schemeClr val="accent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SG" altLang="zh-CN" sz="1600" b="1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Set-up sales office in: 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2020 in Malaysia, Indonesia</a:t>
            </a:r>
          </a:p>
          <a:p>
            <a:pPr marL="342900" indent="-34290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2021 in </a:t>
            </a:r>
            <a:r>
              <a:rPr lang="en-SG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Thailand</a:t>
            </a:r>
            <a:r>
              <a:rPr 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The </a:t>
            </a:r>
            <a:r>
              <a:rPr lang="en-SG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Philippines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en-SG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ME</a:t>
            </a:r>
            <a:r>
              <a:rPr lang="zh-CN" altLang="en-US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SG" altLang="zh-CN" sz="1600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(UAE)</a:t>
            </a:r>
          </a:p>
          <a:p>
            <a:pPr>
              <a:lnSpc>
                <a:spcPct val="107000"/>
              </a:lnSpc>
              <a:spcAft>
                <a:spcPts val="600"/>
              </a:spcAft>
            </a:pPr>
            <a:endParaRPr lang="en-SG" altLang="zh-CN" sz="1600" b="1" dirty="0">
              <a:solidFill>
                <a:schemeClr val="accent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SG" altLang="zh-CN" sz="1600" b="1" dirty="0">
                <a:solidFill>
                  <a:schemeClr val="accent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Re-packaging of ugly fruits project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F5E08DDB-E5DB-4919-BF37-4E6A05F7B3D9}"/>
              </a:ext>
            </a:extLst>
          </p:cNvPr>
          <p:cNvSpPr/>
          <p:nvPr/>
        </p:nvSpPr>
        <p:spPr>
          <a:xfrm>
            <a:off x="2399257" y="172544"/>
            <a:ext cx="5055908" cy="380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875" b="1" dirty="0">
                <a:solidFill>
                  <a:srgbClr val="C00000"/>
                </a:solidFill>
              </a:rPr>
              <a:t>WHAT WE GOING TO ACHIEVE IN 2020/2021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777A9B1-CCEA-48DF-A17F-839D4BC968C3}"/>
              </a:ext>
            </a:extLst>
          </p:cNvPr>
          <p:cNvSpPr/>
          <p:nvPr/>
        </p:nvSpPr>
        <p:spPr>
          <a:xfrm>
            <a:off x="309256" y="510695"/>
            <a:ext cx="23050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dirty="0"/>
              <a:t>UPCOMING PROJECTS:</a:t>
            </a:r>
          </a:p>
        </p:txBody>
      </p:sp>
    </p:spTree>
    <p:extLst>
      <p:ext uri="{BB962C8B-B14F-4D97-AF65-F5344CB8AC3E}">
        <p14:creationId xmlns:p14="http://schemas.microsoft.com/office/powerpoint/2010/main" val="159449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le of oranges sitting on top of a wooden table&#10;&#10;Description automatically generated">
            <a:extLst>
              <a:ext uri="{FF2B5EF4-FFF2-40B4-BE49-F238E27FC236}">
                <a16:creationId xmlns:a16="http://schemas.microsoft.com/office/drawing/2014/main" xmlns="" id="{BD0B5FBB-FB13-45DA-A9F0-62C253B2D5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t="47728"/>
          <a:stretch/>
        </p:blipFill>
        <p:spPr>
          <a:xfrm>
            <a:off x="0" y="3955552"/>
            <a:ext cx="9144000" cy="2977960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xmlns="" id="{49793B28-A280-49A0-A346-17D081321D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827446" y="1219623"/>
            <a:ext cx="2721019" cy="273592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B84CF1A5-F2A6-499F-A181-3290E4783D81}"/>
              </a:ext>
            </a:extLst>
          </p:cNvPr>
          <p:cNvSpPr/>
          <p:nvPr/>
        </p:nvSpPr>
        <p:spPr>
          <a:xfrm>
            <a:off x="1687462" y="4129682"/>
            <a:ext cx="100098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sz="2700" b="1" dirty="0">
                <a:solidFill>
                  <a:schemeClr val="bg1"/>
                </a:solidFill>
                <a:highlight>
                  <a:srgbClr val="FF0000"/>
                </a:highlight>
              </a:rPr>
              <a:t>Fruits</a:t>
            </a:r>
          </a:p>
        </p:txBody>
      </p:sp>
      <p:sp>
        <p:nvSpPr>
          <p:cNvPr id="28" name="Arrow: Down 27">
            <a:extLst>
              <a:ext uri="{FF2B5EF4-FFF2-40B4-BE49-F238E27FC236}">
                <a16:creationId xmlns:a16="http://schemas.microsoft.com/office/drawing/2014/main" xmlns="" id="{05C1F443-2EAF-4F77-9D86-64432D356406}"/>
              </a:ext>
            </a:extLst>
          </p:cNvPr>
          <p:cNvSpPr/>
          <p:nvPr/>
        </p:nvSpPr>
        <p:spPr>
          <a:xfrm>
            <a:off x="1962364" y="3780890"/>
            <a:ext cx="388391" cy="348792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135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63863853-2624-424D-AC18-D4623F10E496}"/>
              </a:ext>
            </a:extLst>
          </p:cNvPr>
          <p:cNvSpPr/>
          <p:nvPr/>
        </p:nvSpPr>
        <p:spPr>
          <a:xfrm>
            <a:off x="2413957" y="251790"/>
            <a:ext cx="5569063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SG" sz="24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CORPORATE SOCIAL RESPONSIBILITY</a:t>
            </a:r>
            <a:endParaRPr lang="en-SG" sz="2400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DD65FD0-EB03-4D56-8377-28F4A4F6C109}"/>
              </a:ext>
            </a:extLst>
          </p:cNvPr>
          <p:cNvSpPr/>
          <p:nvPr/>
        </p:nvSpPr>
        <p:spPr>
          <a:xfrm>
            <a:off x="4375911" y="1219623"/>
            <a:ext cx="3607109" cy="2382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SG" sz="20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We aim to minimize food wastage through repackaging of “Ugly Fruits”, improvisation of agricultural technology know-how to improve on efficiency &amp; productivity, and boost economic growth globally. 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3D3B7FEF-8919-44A9-B299-25879F7D2341}"/>
              </a:ext>
            </a:extLst>
          </p:cNvPr>
          <p:cNvSpPr/>
          <p:nvPr/>
        </p:nvSpPr>
        <p:spPr>
          <a:xfrm>
            <a:off x="3060349" y="4951219"/>
            <a:ext cx="3446971" cy="830997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en-SG" sz="2400" dirty="0">
                <a:solidFill>
                  <a:schemeClr val="bg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Every bits of effort counts, </a:t>
            </a:r>
          </a:p>
          <a:p>
            <a:pPr algn="ctr"/>
            <a:r>
              <a:rPr lang="en-SG" sz="2400" dirty="0">
                <a:solidFill>
                  <a:schemeClr val="bg1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let’s do our part. </a:t>
            </a:r>
            <a:endParaRPr lang="en-SG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30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bowl full of red fruit&#10;&#10;Description automatically generated">
            <a:extLst>
              <a:ext uri="{FF2B5EF4-FFF2-40B4-BE49-F238E27FC236}">
                <a16:creationId xmlns:a16="http://schemas.microsoft.com/office/drawing/2014/main" xmlns="" id="{68184268-1F9C-41AD-8FFE-0253F65B93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5" b="3313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6" name="Content Placeholder 8">
            <a:extLst>
              <a:ext uri="{FF2B5EF4-FFF2-40B4-BE49-F238E27FC236}">
                <a16:creationId xmlns:a16="http://schemas.microsoft.com/office/drawing/2014/main" xmlns="" id="{E930E3D1-409F-440F-9533-2690E2DCF442}"/>
              </a:ext>
            </a:extLst>
          </p:cNvPr>
          <p:cNvSpPr txBox="1">
            <a:spLocks/>
          </p:cNvSpPr>
          <p:nvPr/>
        </p:nvSpPr>
        <p:spPr>
          <a:xfrm>
            <a:off x="1022278" y="3036904"/>
            <a:ext cx="7099443" cy="2803232"/>
          </a:xfrm>
          <a:prstGeom prst="rect">
            <a:avLst/>
          </a:prstGeom>
        </p:spPr>
        <p:txBody>
          <a:bodyPr>
            <a:noAutofit/>
          </a:bodyPr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000" b="1" dirty="0">
                <a:solidFill>
                  <a:srgbClr val="FFC000"/>
                </a:solidFill>
                <a:latin typeface="Arial Black" panose="020B0A04020102020204" pitchFamily="34" charset="0"/>
              </a:rPr>
              <a:t>FOLA</a:t>
            </a:r>
            <a:r>
              <a:rPr lang="en-US" sz="3000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SUPPLY CHAIN PTE. LTD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SG" sz="1200" b="1" dirty="0">
                <a:latin typeface="Century Gothic" panose="020B0502020202020204" pitchFamily="34" charset="0"/>
              </a:rPr>
              <a:t>(201915588W)</a:t>
            </a:r>
          </a:p>
          <a:p>
            <a:pPr marL="0" indent="0" algn="ctr">
              <a:buNone/>
            </a:pPr>
            <a:r>
              <a:rPr lang="en-US" sz="2000" b="1" dirty="0"/>
              <a:t>21 BUKIT BATOK CRESCENT, WCEGA TOWER,</a:t>
            </a:r>
          </a:p>
          <a:p>
            <a:pPr marL="0" indent="0" algn="ctr">
              <a:buNone/>
            </a:pPr>
            <a:r>
              <a:rPr lang="en-US" sz="2000" b="1" dirty="0"/>
              <a:t>#17-78, SINGAPORE (658065)</a:t>
            </a:r>
          </a:p>
          <a:p>
            <a:pPr marL="0" indent="0" algn="ctr">
              <a:buNone/>
            </a:pPr>
            <a:r>
              <a:rPr lang="en-US" sz="2000" b="1" dirty="0"/>
              <a:t>TEL: (65) 6906 0340</a:t>
            </a:r>
          </a:p>
          <a:p>
            <a:pPr marL="0" indent="0" algn="ctr">
              <a:buNone/>
            </a:pPr>
            <a:r>
              <a:rPr lang="en-US" sz="2000" b="1" dirty="0"/>
              <a:t>WWW.FOLA.COM.SG</a:t>
            </a:r>
          </a:p>
          <a:p>
            <a:pPr marL="0" indent="0" algn="ctr">
              <a:buNone/>
            </a:pPr>
            <a:r>
              <a:rPr lang="en-US" sz="2000" b="1" dirty="0"/>
              <a:t>SALES@FOLA.COM.SG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3D54D0B-FBE8-41E6-A07E-FDD2A1B6332F}"/>
              </a:ext>
            </a:extLst>
          </p:cNvPr>
          <p:cNvSpPr/>
          <p:nvPr/>
        </p:nvSpPr>
        <p:spPr>
          <a:xfrm>
            <a:off x="270382" y="1017864"/>
            <a:ext cx="57502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CONTACT DETAILS:</a:t>
            </a:r>
          </a:p>
        </p:txBody>
      </p:sp>
    </p:spTree>
    <p:extLst>
      <p:ext uri="{BB962C8B-B14F-4D97-AF65-F5344CB8AC3E}">
        <p14:creationId xmlns:p14="http://schemas.microsoft.com/office/powerpoint/2010/main" val="373736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785</Words>
  <Application>Microsoft Office PowerPoint</Application>
  <PresentationFormat>On-screen Show (4:3)</PresentationFormat>
  <Paragraphs>129</Paragraphs>
  <Slides>18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PROJECTS IN VIETNAM</vt:lpstr>
      <vt:lpstr>PowerPoint Presentation</vt:lpstr>
      <vt:lpstr>UPCOMING PROJECTS YEAR 2020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Angeline Ang</dc:creator>
  <cp:lastModifiedBy>HP</cp:lastModifiedBy>
  <cp:revision>1</cp:revision>
  <dcterms:created xsi:type="dcterms:W3CDTF">2020-05-28T08:09:41Z</dcterms:created>
  <dcterms:modified xsi:type="dcterms:W3CDTF">2020-06-03T04:02:53Z</dcterms:modified>
</cp:coreProperties>
</file>