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modernComment_146_361A67C0.xml" ContentType="application/vnd.ms-powerpoint.comment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modernComment_1B3_6AA917FB.xml" ContentType="application/vnd.ms-powerpoint.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notesMasterIdLst>
    <p:notesMasterId r:id="rId32"/>
  </p:notesMasterIdLst>
  <p:sldIdLst>
    <p:sldId id="420" r:id="rId5"/>
    <p:sldId id="388" r:id="rId6"/>
    <p:sldId id="283" r:id="rId7"/>
    <p:sldId id="431" r:id="rId8"/>
    <p:sldId id="326" r:id="rId9"/>
    <p:sldId id="296" r:id="rId10"/>
    <p:sldId id="290" r:id="rId11"/>
    <p:sldId id="291" r:id="rId12"/>
    <p:sldId id="404" r:id="rId13"/>
    <p:sldId id="387" r:id="rId14"/>
    <p:sldId id="435" r:id="rId15"/>
    <p:sldId id="386" r:id="rId16"/>
    <p:sldId id="389" r:id="rId17"/>
    <p:sldId id="345" r:id="rId18"/>
    <p:sldId id="391" r:id="rId19"/>
    <p:sldId id="392" r:id="rId20"/>
    <p:sldId id="393" r:id="rId21"/>
    <p:sldId id="394" r:id="rId22"/>
    <p:sldId id="395" r:id="rId23"/>
    <p:sldId id="432" r:id="rId24"/>
    <p:sldId id="433" r:id="rId25"/>
    <p:sldId id="434" r:id="rId26"/>
    <p:sldId id="321" r:id="rId27"/>
    <p:sldId id="322" r:id="rId28"/>
    <p:sldId id="323" r:id="rId29"/>
    <p:sldId id="324" r:id="rId30"/>
    <p:sldId id="276" r:id="rId31"/>
  </p:sldIdLst>
  <p:sldSz cx="30959425" cy="18000663"/>
  <p:notesSz cx="6858000" cy="9144000"/>
  <p:embeddedFontLst>
    <p:embeddedFont>
      <p:font typeface="VEC Display" panose="020B0604020202020204" charset="0"/>
      <p:regular r:id="rId33"/>
    </p:embeddedFont>
    <p:embeddedFont>
      <p:font typeface="VEC Display Bold" panose="020B0604020202020204" charset="0"/>
      <p:bold r:id="rId34"/>
    </p:embeddedFont>
    <p:embeddedFont>
      <p:font typeface="VEC Text" panose="020B0604020202020204" charset="0"/>
      <p:regular r:id="rId35"/>
    </p:embeddedFont>
    <p:embeddedFont>
      <p:font typeface="VEC Text Bold" panose="020B0604020202020204" charset="0"/>
      <p:bold r:id="rId36"/>
    </p:embeddedFont>
    <p:embeddedFont>
      <p:font typeface="VEC Text Medium" panose="020B0604020202020204" charset="0"/>
      <p:regular r:id="rId37"/>
    </p:embeddedFont>
  </p:embeddedFontLst>
  <p:defaultTextStyle>
    <a:defPPr>
      <a:defRPr lang="en-US"/>
    </a:defPPr>
    <a:lvl1pPr marL="0" algn="l" defTabSz="2350008" rtl="0" eaLnBrk="1" latinLnBrk="0" hangingPunct="1">
      <a:defRPr sz="4626" kern="1200">
        <a:solidFill>
          <a:schemeClr val="tx1"/>
        </a:solidFill>
        <a:latin typeface="+mn-lt"/>
        <a:ea typeface="+mn-ea"/>
        <a:cs typeface="+mn-cs"/>
      </a:defRPr>
    </a:lvl1pPr>
    <a:lvl2pPr marL="1175004" algn="l" defTabSz="2350008" rtl="0" eaLnBrk="1" latinLnBrk="0" hangingPunct="1">
      <a:defRPr sz="4626" kern="1200">
        <a:solidFill>
          <a:schemeClr val="tx1"/>
        </a:solidFill>
        <a:latin typeface="+mn-lt"/>
        <a:ea typeface="+mn-ea"/>
        <a:cs typeface="+mn-cs"/>
      </a:defRPr>
    </a:lvl2pPr>
    <a:lvl3pPr marL="2350008" algn="l" defTabSz="2350008" rtl="0" eaLnBrk="1" latinLnBrk="0" hangingPunct="1">
      <a:defRPr sz="4626" kern="1200">
        <a:solidFill>
          <a:schemeClr val="tx1"/>
        </a:solidFill>
        <a:latin typeface="+mn-lt"/>
        <a:ea typeface="+mn-ea"/>
        <a:cs typeface="+mn-cs"/>
      </a:defRPr>
    </a:lvl3pPr>
    <a:lvl4pPr marL="3525012" algn="l" defTabSz="2350008" rtl="0" eaLnBrk="1" latinLnBrk="0" hangingPunct="1">
      <a:defRPr sz="4626" kern="1200">
        <a:solidFill>
          <a:schemeClr val="tx1"/>
        </a:solidFill>
        <a:latin typeface="+mn-lt"/>
        <a:ea typeface="+mn-ea"/>
        <a:cs typeface="+mn-cs"/>
      </a:defRPr>
    </a:lvl4pPr>
    <a:lvl5pPr marL="4700016" algn="l" defTabSz="2350008" rtl="0" eaLnBrk="1" latinLnBrk="0" hangingPunct="1">
      <a:defRPr sz="4626" kern="1200">
        <a:solidFill>
          <a:schemeClr val="tx1"/>
        </a:solidFill>
        <a:latin typeface="+mn-lt"/>
        <a:ea typeface="+mn-ea"/>
        <a:cs typeface="+mn-cs"/>
      </a:defRPr>
    </a:lvl5pPr>
    <a:lvl6pPr marL="5875020" algn="l" defTabSz="2350008" rtl="0" eaLnBrk="1" latinLnBrk="0" hangingPunct="1">
      <a:defRPr sz="4626" kern="1200">
        <a:solidFill>
          <a:schemeClr val="tx1"/>
        </a:solidFill>
        <a:latin typeface="+mn-lt"/>
        <a:ea typeface="+mn-ea"/>
        <a:cs typeface="+mn-cs"/>
      </a:defRPr>
    </a:lvl6pPr>
    <a:lvl7pPr marL="7050024" algn="l" defTabSz="2350008" rtl="0" eaLnBrk="1" latinLnBrk="0" hangingPunct="1">
      <a:defRPr sz="4626" kern="1200">
        <a:solidFill>
          <a:schemeClr val="tx1"/>
        </a:solidFill>
        <a:latin typeface="+mn-lt"/>
        <a:ea typeface="+mn-ea"/>
        <a:cs typeface="+mn-cs"/>
      </a:defRPr>
    </a:lvl7pPr>
    <a:lvl8pPr marL="8225028" algn="l" defTabSz="2350008" rtl="0" eaLnBrk="1" latinLnBrk="0" hangingPunct="1">
      <a:defRPr sz="4626" kern="1200">
        <a:solidFill>
          <a:schemeClr val="tx1"/>
        </a:solidFill>
        <a:latin typeface="+mn-lt"/>
        <a:ea typeface="+mn-ea"/>
        <a:cs typeface="+mn-cs"/>
      </a:defRPr>
    </a:lvl8pPr>
    <a:lvl9pPr marL="9400032" algn="l" defTabSz="2350008" rtl="0" eaLnBrk="1" latinLnBrk="0" hangingPunct="1">
      <a:defRPr sz="4626" kern="1200">
        <a:solidFill>
          <a:schemeClr val="tx1"/>
        </a:solidFill>
        <a:latin typeface="+mn-lt"/>
        <a:ea typeface="+mn-ea"/>
        <a:cs typeface="+mn-cs"/>
      </a:defRPr>
    </a:lvl9pPr>
  </p:defaultTextStyle>
  <p:extLst>
    <p:ext uri="{EFAFB233-063F-42B5-8137-9DF3F51BA10A}">
      <p15:sldGuideLst xmlns:p15="http://schemas.microsoft.com/office/powerpoint/2012/main">
        <p15:guide id="1" pos="1351" userDrawn="1">
          <p15:clr>
            <a:srgbClr val="A4A3A4"/>
          </p15:clr>
        </p15:guide>
        <p15:guide id="4" pos="9751" userDrawn="1">
          <p15:clr>
            <a:srgbClr val="A4A3A4"/>
          </p15:clr>
        </p15:guide>
        <p15:guide id="5" orient="horz" pos="2214" userDrawn="1">
          <p15:clr>
            <a:srgbClr val="A4A3A4"/>
          </p15:clr>
        </p15:guide>
        <p15:guide id="6" orient="horz" pos="5646"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CB5C70F-9A74-1C87-B970-470443667641}" name="Lê Hiền Mai (VECGLB-KKD&amp;MKT-PMKT)" initials="L(" userId="S::mailh7@vingroup.net::68bf06a2-9151-4ebb-96f4-638db2f20177" providerId="AD"/>
  <p188:author id="{3E98171B-E1A3-1D4E-58A7-C7561B5645F0}" name="Lê Thị Thu Huyền (VH-KS&amp;M-MKTMB)" initials="" userId="S::huyenltt41@vingroup.net::b222c1e2-0918-4b7c-bd3d-78164da487d2" providerId="AD"/>
  <p188:author id="{3695172B-4AEB-02E5-BF53-BF27D96134A5}" name="Dương Thu Vân (VECGLB-KKD&amp;MKT-PTKDSP)" initials="D(" userId="S::vandt37@vingroup.net::0579a8ff-b506-4ba3-a1b8-120983f10d1e" providerId="AD"/>
  <p188:author id="{D9531B35-5873-D291-052B-C518D27446AE}" name="Phạm Thái Hà (VEC_Managing Director/Giám đốc điều hành)" initials="PTH(Dđđh" userId="S::vec.md@vingroup.net::0c6eec45-c275-4636-9de3-9612b38fdb63" providerId="AD"/>
  <p188:author id="{97BB0547-E85B-0EBE-8AD9-A56F8652D806}" name="Nguyễn Thị Khánh Linh (VECGLB-KKD&amp;MKT-PMKT)" initials="N(" userId="S::linhntk24@vingroup.net::446094c0-7297-4839-be23-d26ce6ca7d7d" providerId="AD"/>
  <p188:author id="{5B862A4A-C58D-A772-5B0F-26E03A7E67B1}" name="Admin10" initials="A" userId="Admin10" providerId="None"/>
  <p188:author id="{24A87C4B-5127-BF23-8B6E-1E3533647920}" name="Phạm Khánh Hà (VECGLB-KKD&amp;MKT-PMKT)" initials="P(" userId="S::hapk1@vingroup.net::7a58a28d-a2cb-4efb-a649-2815e377e3af" providerId="AD"/>
  <p188:author id="{4B7D374E-60DF-03A5-3512-F7A9D90010D6}" name="Nguyễn Minh Phương (VECGLB-PPTDTVSP)" initials="" userId="S::phuongnm67@vingroup.net::420f3d5d-9fda-41b4-a20f-979c4ce0399c" providerId="AD"/>
  <p188:author id="{12F1FF92-FF05-B751-2E9D-B424FFCB83F9}" name="Hoàng Đình Anh (VECGLB-KKD&amp;MKT-PMKT)" initials="HĐA(KP" userId="S::anhhd14@vingroup.net::f70c7dcf-e2ab-4351-8924-dcaac4a99f07" providerId="AD"/>
  <p188:author id="{F3AB3AA5-FB07-0B7D-1379-FC53697835E9}" name="Quách Tuấn Anh (VEC_Chief Marketing Officer/GĐ Marketing)" initials="QM" userId="S::vec.cmo@vingroup.net::1ef46a57-6ffe-4afb-b6d3-8ef8ca06baa2" providerId="AD"/>
  <p188:author id="{882B56BE-0C7F-C732-DC36-AD391D01FDD1}" name="Mai Đỗ Hiền Chi (VECGLB-KKD&amp;MKT-PMKT)" initials="" userId="S::chimdh@vingroup.net::eddb4edc-accc-4532-9107-ed18e7d80eaa" providerId="AD"/>
  <p188:author id="{D8A973CC-3921-69C9-AD58-FB98EF9ED34B}" name="Thang Ngọc Ngân Hà (VECGLB-KKD&amp;MKT-PMKT)" initials="T(" userId="S::hatnn2@vingroup.net::2692925f-e474-476b-b7ea-d8a72d06f4ec" providerId="AD"/>
  <p188:author id="{34426DEB-F1C9-8D6F-60F4-8B1880906BD5}" name="Nguyễn Phương Trà (VECGLB-KKD&amp;MKT-PMKT)" initials="N(" userId="S::tranp1@vingroup.net::42e6a1e8-f02d-4f20-a40d-c8c8f1f03c3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BD1E"/>
    <a:srgbClr val="FFA200"/>
    <a:srgbClr val="F4F4F1"/>
    <a:srgbClr val="FEDB00"/>
    <a:srgbClr val="B9965A"/>
    <a:srgbClr val="CA8E28"/>
    <a:srgbClr val="FFD993"/>
    <a:srgbClr val="A3CADB"/>
    <a:srgbClr val="AEBFC0"/>
    <a:srgbClr val="BFC4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B732B0-2441-775D-9EF3-57DF15B15586}" v="52" dt="2025-12-22T02:19:39.0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34"/>
    <p:restoredTop sz="85185"/>
  </p:normalViewPr>
  <p:slideViewPr>
    <p:cSldViewPr snapToGrid="0">
      <p:cViewPr varScale="1">
        <p:scale>
          <a:sx n="28" d="100"/>
          <a:sy n="28" d="100"/>
        </p:scale>
        <p:origin x="1302" y="114"/>
      </p:cViewPr>
      <p:guideLst>
        <p:guide pos="1351"/>
        <p:guide pos="9751"/>
        <p:guide orient="horz" pos="2214"/>
        <p:guide orient="horz" pos="5646"/>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font" Target="fonts/font2.fntdata"/><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4.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3.fntdata"/><Relationship Id="rId43" Type="http://schemas.microsoft.com/office/2018/10/relationships/authors" Targe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1.fntdata"/><Relationship Id="rId38" Type="http://schemas.openxmlformats.org/officeDocument/2006/relationships/presProps" Target="presProps.xml"/></Relationships>
</file>

<file path=ppt/comments/modernComment_1B3_6AA917FB.xml><?xml version="1.0" encoding="utf-8"?>
<p188:cmLst xmlns:a="http://schemas.openxmlformats.org/drawingml/2006/main" xmlns:r="http://schemas.openxmlformats.org/officeDocument/2006/relationships" xmlns:p188="http://schemas.microsoft.com/office/powerpoint/2018/8/main">
  <p188:cm id="{C4DE87EF-609A-9344-A20E-839EB73FCCB8}" authorId="{D9531B35-5873-D291-052B-C518D27446AE}" status="resolved" created="2025-11-24T08:56:13.007" startDate="2025-11-24T08:56:13.007" dueDate="2025-11-24T08:56:13.007" assignedTo="{4B7D374E-60DF-03A5-3512-F7A9D90010D6}" title="Bổ sung 1 slide về Tầm nhìn - Sứ mệnh của VEC @Nguyễn Minh Phương (VECGLB-PPTDTVSP)">
    <pc:sldMkLst xmlns:pc="http://schemas.microsoft.com/office/powerpoint/2013/main/command">
      <pc:docMk/>
      <pc:sldMk cId="1789466619" sldId="435"/>
    </pc:sldMkLst>
    <p188:replyLst>
      <p188:reply id="{18F4C289-034F-8248-900C-9EED7AAA1041}" authorId="{D9531B35-5873-D291-052B-C518D27446AE}" created="2025-11-24T08:56:33.719">
        <p188:txBody>
          <a:bodyPr/>
          <a:lstStyle/>
          <a:p>
            <a:r>
              <a:rPr lang="en-VN"/>
              <a:t>https://www.canva.com/design/DAG5g9V1n0Y/EUlS2F0mzngUEPYTNTlYhA/edit?utm_content=DAG5g9V1n0Y&amp;utm_campaign=designshare&amp;utm_medium=link2&amp;utm_source=sharebutton</a:t>
            </a:r>
          </a:p>
        </p188:txBody>
      </p188:reply>
    </p188:replyLst>
    <p188:txBody>
      <a:bodyPr/>
      <a:lstStyle/>
      <a:p>
        <a:r>
          <a:rPr lang="en-VN"/>
          <a:t>Bổ sung 1 slide về Tầm nhìn - Sứ mệnh của VEC 
[@Nguyễn Minh Phương (VECGLB-PPTDTVSP)]</a:t>
        </a:r>
      </a:p>
    </p188:txBody>
    <p188:extLst>
      <p:ext xmlns:p="http://schemas.openxmlformats.org/presentationml/2006/main" uri="{5BB2D875-25FF-4072-B9AC-8F64D62656EB}">
        <p228:taskDetails xmlns:p228="http://schemas.microsoft.com/office/powerpoint/2022/08/main">
          <p228:history>
            <p228:event time="2025-11-24T08:56:13.007" id="{50DF5CCA-7DA3-2E43-8EBC-B008A7D85AE6}">
              <p228:atrbtn authorId="{D9531B35-5873-D291-052B-C518D27446AE}"/>
              <p228:anchr>
                <p228:comment id="{C4DE87EF-609A-9344-A20E-839EB73FCCB8}"/>
              </p228:anchr>
              <p228:add/>
            </p228:event>
            <p228:event time="2025-11-24T08:56:13.007" id="{695DEBCE-A4F1-C74B-A306-B28C56716116}">
              <p228:atrbtn authorId="{D9531B35-5873-D291-052B-C518D27446AE}"/>
              <p228:anchr>
                <p228:comment id="{C4DE87EF-609A-9344-A20E-839EB73FCCB8}"/>
              </p228:anchr>
              <p228:asgn authorId="{4B7D374E-60DF-03A5-3512-F7A9D90010D6}"/>
            </p228:event>
            <p228:event time="2025-11-24T08:56:13.007" id="{2BAE8BE5-3600-3A47-91BC-D270C45BA0B7}">
              <p228:atrbtn authorId="{D9531B35-5873-D291-052B-C518D27446AE}"/>
              <p228:anchr>
                <p228:comment id="{C4DE87EF-609A-9344-A20E-839EB73FCCB8}"/>
              </p228:anchr>
              <p228:title val="Bổ sung 1 slide về Tầm nhìn - Sứ mệnh của VEC @Nguyễn Minh Phương (VECGLB-PPTDTVSP)"/>
            </p228:event>
            <p228:event time="2025-11-24T08:56:13.007" id="{45DD0FD9-76F0-484A-B60C-F2974228C722}">
              <p228:atrbtn authorId="{D9531B35-5873-D291-052B-C518D27446AE}"/>
              <p228:anchr>
                <p228:comment id="{C4DE87EF-609A-9344-A20E-839EB73FCCB8}"/>
              </p228:anchr>
              <p228:date stDt="2025-11-24T08:56:13.007" endDt="2025-11-24T08:56:13.007"/>
            </p228:event>
          </p228:history>
        </p228:taskDetails>
      </p:ext>
    </p188:extLst>
  </p188:cm>
</p188:cmLst>
</file>

<file path=ppt/comments/modernComment_146_361A67C0.xml><?xml version="1.0" encoding="utf-8"?>
<p188:cmLst xmlns:a="http://schemas.openxmlformats.org/drawingml/2006/main" xmlns:r="http://schemas.openxmlformats.org/officeDocument/2006/relationships" xmlns:p188="http://schemas.microsoft.com/office/powerpoint/2018/8/main">
  <p188:cm id="{996A2B2E-50BD-8B40-B6EC-E4297D1A13A7}" authorId="{D9531B35-5873-D291-052B-C518D27446AE}" status="resolved" created="2025-11-24T08:52:33.635" startDate="2025-11-24T08:52:33.635" dueDate="2025-11-24T08:52:33.635" assignedTo="{4B7D374E-60DF-03A5-3512-F7A9D90010D6}" title="@Nguyễn Minh Phương (VECGLB-PPTDTVSP) bị lọt lưới 1 chỗ TV nè ">
    <ac:deMkLst xmlns:ac="http://schemas.microsoft.com/office/drawing/2013/main/command">
      <pc:docMk xmlns:pc="http://schemas.microsoft.com/office/powerpoint/2013/main/command"/>
      <pc:sldMk xmlns:pc="http://schemas.microsoft.com/office/powerpoint/2013/main/command" cId="907700160" sldId="326"/>
      <ac:spMk id="63" creationId="{CF880F6F-FC4C-4A77-1844-F090D017851A}"/>
    </ac:deMkLst>
    <p188:txBody>
      <a:bodyPr/>
      <a:lstStyle/>
      <a:p>
        <a:r>
          <a:rPr lang="en-VN"/>
          <a:t>[@Nguyễn Minh Phương (VECGLB-PPTDTVSP)] bị lọt lưới 1 chỗ TV nè </a:t>
        </a:r>
      </a:p>
    </p188:txBody>
    <p188:extLst>
      <p:ext xmlns:p="http://schemas.openxmlformats.org/presentationml/2006/main" uri="{5BB2D875-25FF-4072-B9AC-8F64D62656EB}">
        <p228:taskDetails xmlns:p228="http://schemas.microsoft.com/office/powerpoint/2022/08/main">
          <p228:history>
            <p228:event time="2025-11-24T08:52:33.635" id="{A88FA723-E139-C040-9A31-81150352E09C}">
              <p228:atrbtn authorId="{D9531B35-5873-D291-052B-C518D27446AE}"/>
              <p228:anchr>
                <p228:comment id="{996A2B2E-50BD-8B40-B6EC-E4297D1A13A7}"/>
              </p228:anchr>
              <p228:add/>
            </p228:event>
            <p228:event time="2025-11-24T08:52:33.635" id="{FD6FAEF4-1475-144F-A7D7-8C639F910E86}">
              <p228:atrbtn authorId="{D9531B35-5873-D291-052B-C518D27446AE}"/>
              <p228:anchr>
                <p228:comment id="{996A2B2E-50BD-8B40-B6EC-E4297D1A13A7}"/>
              </p228:anchr>
              <p228:asgn authorId="{4B7D374E-60DF-03A5-3512-F7A9D90010D6}"/>
            </p228:event>
            <p228:event time="2025-11-24T08:52:33.635" id="{EC4E30DD-896F-D444-B0E4-458647DB2A52}">
              <p228:atrbtn authorId="{D9531B35-5873-D291-052B-C518D27446AE}"/>
              <p228:anchr>
                <p228:comment id="{996A2B2E-50BD-8B40-B6EC-E4297D1A13A7}"/>
              </p228:anchr>
              <p228:title val="@Nguyễn Minh Phương (VECGLB-PPTDTVSP) bị lọt lưới 1 chỗ TV nè "/>
            </p228:event>
            <p228:event time="2025-11-24T08:52:33.635" id="{96ABD1D1-F679-984C-9A25-7E6E98B7C0B2}">
              <p228:atrbtn authorId="{D9531B35-5873-D291-052B-C518D27446AE}"/>
              <p228:anchr>
                <p228:comment id="{996A2B2E-50BD-8B40-B6EC-E4297D1A13A7}"/>
              </p228:anchr>
              <p228:date stDt="2025-11-24T08:52:33.635" endDt="2025-11-24T08:52:33.635"/>
            </p228:event>
          </p228:history>
        </p228:taskDetails>
      </p:ext>
    </p188:extLst>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60D58F-2D88-8C4D-9F33-B1FD1E1A0DF7}" type="datetimeFigureOut">
              <a:rPr lang="en-US" smtClean="0"/>
              <a:t>12/24/2025</a:t>
            </a:fld>
            <a:endParaRPr lang="en-US"/>
          </a:p>
        </p:txBody>
      </p:sp>
      <p:sp>
        <p:nvSpPr>
          <p:cNvPr id="4" name="Slide Image Placeholder 3"/>
          <p:cNvSpPr>
            <a:spLocks noGrp="1" noRot="1" noChangeAspect="1"/>
          </p:cNvSpPr>
          <p:nvPr>
            <p:ph type="sldImg" idx="2"/>
          </p:nvPr>
        </p:nvSpPr>
        <p:spPr>
          <a:xfrm>
            <a:off x="774700" y="1143000"/>
            <a:ext cx="53086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17030D-9F15-484B-B558-B7F6D6906B8E}" type="slidenum">
              <a:rPr lang="en-US" smtClean="0"/>
              <a:t>‹#›</a:t>
            </a:fld>
            <a:endParaRPr lang="en-US"/>
          </a:p>
        </p:txBody>
      </p:sp>
    </p:spTree>
    <p:extLst>
      <p:ext uri="{BB962C8B-B14F-4D97-AF65-F5344CB8AC3E}">
        <p14:creationId xmlns:p14="http://schemas.microsoft.com/office/powerpoint/2010/main" val="2214156587"/>
      </p:ext>
    </p:extLst>
  </p:cSld>
  <p:clrMap bg1="lt1" tx1="dk1" bg2="lt2" tx2="dk2" accent1="accent1" accent2="accent2" accent3="accent3" accent4="accent4" accent5="accent5" accent6="accent6" hlink="hlink" folHlink="folHlink"/>
  <p:notesStyle>
    <a:lvl1pPr marL="0" algn="l" defTabSz="2350008" rtl="0" eaLnBrk="1" latinLnBrk="0" hangingPunct="1">
      <a:defRPr sz="3084" kern="1200">
        <a:solidFill>
          <a:schemeClr val="tx1"/>
        </a:solidFill>
        <a:latin typeface="+mn-lt"/>
        <a:ea typeface="+mn-ea"/>
        <a:cs typeface="+mn-cs"/>
      </a:defRPr>
    </a:lvl1pPr>
    <a:lvl2pPr marL="1175004" algn="l" defTabSz="2350008" rtl="0" eaLnBrk="1" latinLnBrk="0" hangingPunct="1">
      <a:defRPr sz="3084" kern="1200">
        <a:solidFill>
          <a:schemeClr val="tx1"/>
        </a:solidFill>
        <a:latin typeface="+mn-lt"/>
        <a:ea typeface="+mn-ea"/>
        <a:cs typeface="+mn-cs"/>
      </a:defRPr>
    </a:lvl2pPr>
    <a:lvl3pPr marL="2350008" algn="l" defTabSz="2350008" rtl="0" eaLnBrk="1" latinLnBrk="0" hangingPunct="1">
      <a:defRPr sz="3084" kern="1200">
        <a:solidFill>
          <a:schemeClr val="tx1"/>
        </a:solidFill>
        <a:latin typeface="+mn-lt"/>
        <a:ea typeface="+mn-ea"/>
        <a:cs typeface="+mn-cs"/>
      </a:defRPr>
    </a:lvl3pPr>
    <a:lvl4pPr marL="3525012" algn="l" defTabSz="2350008" rtl="0" eaLnBrk="1" latinLnBrk="0" hangingPunct="1">
      <a:defRPr sz="3084" kern="1200">
        <a:solidFill>
          <a:schemeClr val="tx1"/>
        </a:solidFill>
        <a:latin typeface="+mn-lt"/>
        <a:ea typeface="+mn-ea"/>
        <a:cs typeface="+mn-cs"/>
      </a:defRPr>
    </a:lvl4pPr>
    <a:lvl5pPr marL="4700016" algn="l" defTabSz="2350008" rtl="0" eaLnBrk="1" latinLnBrk="0" hangingPunct="1">
      <a:defRPr sz="3084" kern="1200">
        <a:solidFill>
          <a:schemeClr val="tx1"/>
        </a:solidFill>
        <a:latin typeface="+mn-lt"/>
        <a:ea typeface="+mn-ea"/>
        <a:cs typeface="+mn-cs"/>
      </a:defRPr>
    </a:lvl5pPr>
    <a:lvl6pPr marL="5875020" algn="l" defTabSz="2350008" rtl="0" eaLnBrk="1" latinLnBrk="0" hangingPunct="1">
      <a:defRPr sz="3084" kern="1200">
        <a:solidFill>
          <a:schemeClr val="tx1"/>
        </a:solidFill>
        <a:latin typeface="+mn-lt"/>
        <a:ea typeface="+mn-ea"/>
        <a:cs typeface="+mn-cs"/>
      </a:defRPr>
    </a:lvl6pPr>
    <a:lvl7pPr marL="7050024" algn="l" defTabSz="2350008" rtl="0" eaLnBrk="1" latinLnBrk="0" hangingPunct="1">
      <a:defRPr sz="3084" kern="1200">
        <a:solidFill>
          <a:schemeClr val="tx1"/>
        </a:solidFill>
        <a:latin typeface="+mn-lt"/>
        <a:ea typeface="+mn-ea"/>
        <a:cs typeface="+mn-cs"/>
      </a:defRPr>
    </a:lvl7pPr>
    <a:lvl8pPr marL="8225028" algn="l" defTabSz="2350008" rtl="0" eaLnBrk="1" latinLnBrk="0" hangingPunct="1">
      <a:defRPr sz="3084" kern="1200">
        <a:solidFill>
          <a:schemeClr val="tx1"/>
        </a:solidFill>
        <a:latin typeface="+mn-lt"/>
        <a:ea typeface="+mn-ea"/>
        <a:cs typeface="+mn-cs"/>
      </a:defRPr>
    </a:lvl8pPr>
    <a:lvl9pPr marL="9400032" algn="l" defTabSz="2350008" rtl="0" eaLnBrk="1" latinLnBrk="0" hangingPunct="1">
      <a:defRPr sz="3084"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VN" sz="3084" kern="1200" dirty="0">
                <a:solidFill>
                  <a:schemeClr val="tx1"/>
                </a:solidFill>
                <a:effectLst/>
                <a:latin typeface="+mn-lt"/>
                <a:ea typeface="+mn-ea"/>
                <a:cs typeface="+mn-cs"/>
              </a:rPr>
              <a:t>“Good [morning/afternoon], everyone.</a:t>
            </a:r>
          </a:p>
          <a:p>
            <a:r>
              <a:rPr lang="en-VN" sz="3084" kern="1200" dirty="0">
                <a:solidFill>
                  <a:schemeClr val="tx1"/>
                </a:solidFill>
                <a:effectLst/>
                <a:latin typeface="+mn-lt"/>
                <a:ea typeface="+mn-ea"/>
                <a:cs typeface="+mn-cs"/>
              </a:rPr>
              <a:t>It’s my honor to introduce to you the </a:t>
            </a:r>
            <a:r>
              <a:rPr lang="en-VN" sz="3084" b="1" kern="1200" dirty="0">
                <a:solidFill>
                  <a:schemeClr val="tx1"/>
                </a:solidFill>
                <a:effectLst/>
                <a:latin typeface="+mn-lt"/>
                <a:ea typeface="+mn-ea"/>
                <a:cs typeface="+mn-cs"/>
              </a:rPr>
              <a:t>Vietnam Exposition Center</a:t>
            </a:r>
            <a:r>
              <a:rPr lang="en-VN" sz="3084" kern="1200" dirty="0">
                <a:solidFill>
                  <a:schemeClr val="tx1"/>
                </a:solidFill>
                <a:effectLst/>
                <a:latin typeface="+mn-lt"/>
                <a:ea typeface="+mn-ea"/>
                <a:cs typeface="+mn-cs"/>
              </a:rPr>
              <a:t>, or </a:t>
            </a:r>
            <a:r>
              <a:rPr lang="en-VN" sz="3084" b="1" kern="1200" dirty="0">
                <a:solidFill>
                  <a:schemeClr val="tx1"/>
                </a:solidFill>
                <a:effectLst/>
                <a:latin typeface="+mn-lt"/>
                <a:ea typeface="+mn-ea"/>
                <a:cs typeface="+mn-cs"/>
              </a:rPr>
              <a:t>VEC</a:t>
            </a:r>
            <a:r>
              <a:rPr lang="en-VN" sz="3084" kern="1200" dirty="0">
                <a:solidFill>
                  <a:schemeClr val="tx1"/>
                </a:solidFill>
                <a:effectLst/>
                <a:latin typeface="+mn-lt"/>
                <a:ea typeface="+mn-ea"/>
                <a:cs typeface="+mn-cs"/>
              </a:rPr>
              <a:t> – a new gateway for global trade and exhibitions in Asia.</a:t>
            </a:r>
          </a:p>
          <a:p>
            <a:r>
              <a:rPr lang="en-VN" sz="3084" kern="1200" dirty="0">
                <a:solidFill>
                  <a:schemeClr val="tx1"/>
                </a:solidFill>
                <a:effectLst/>
                <a:latin typeface="+mn-lt"/>
                <a:ea typeface="+mn-ea"/>
                <a:cs typeface="+mn-cs"/>
              </a:rPr>
              <a:t>Today, I’ll walk you through Vietnam’s potential as a rising hub for exhibitions, and how VEC is uniquely positioned to capture this opportunity.”</a:t>
            </a:r>
          </a:p>
          <a:p>
            <a:endParaRPr lang="en-US" dirty="0"/>
          </a:p>
        </p:txBody>
      </p:sp>
      <p:sp>
        <p:nvSpPr>
          <p:cNvPr id="4" name="Slide Number Placeholder 3"/>
          <p:cNvSpPr>
            <a:spLocks noGrp="1"/>
          </p:cNvSpPr>
          <p:nvPr>
            <p:ph type="sldNum" sz="quarter" idx="5"/>
          </p:nvPr>
        </p:nvSpPr>
        <p:spPr/>
        <p:txBody>
          <a:bodyPr/>
          <a:lstStyle/>
          <a:p>
            <a:fld id="{6C17030D-9F15-484B-B558-B7F6D6906B8E}" type="slidenum">
              <a:rPr lang="en-US" smtClean="0"/>
              <a:t>1</a:t>
            </a:fld>
            <a:endParaRPr lang="en-US"/>
          </a:p>
        </p:txBody>
      </p:sp>
    </p:spTree>
    <p:extLst>
      <p:ext uri="{BB962C8B-B14F-4D97-AF65-F5344CB8AC3E}">
        <p14:creationId xmlns:p14="http://schemas.microsoft.com/office/powerpoint/2010/main" val="32640677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4700" y="1143000"/>
            <a:ext cx="53086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17030D-9F15-484B-B558-B7F6D6906B8E}" type="slidenum">
              <a:rPr lang="en-US" smtClean="0"/>
              <a:t>2</a:t>
            </a:fld>
            <a:endParaRPr lang="en-US"/>
          </a:p>
        </p:txBody>
      </p:sp>
    </p:spTree>
    <p:extLst>
      <p:ext uri="{BB962C8B-B14F-4D97-AF65-F5344CB8AC3E}">
        <p14:creationId xmlns:p14="http://schemas.microsoft.com/office/powerpoint/2010/main" val="1793046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VN" sz="3084" kern="1200">
                <a:solidFill>
                  <a:schemeClr val="tx1"/>
                </a:solidFill>
                <a:effectLst/>
                <a:latin typeface="+mn-lt"/>
                <a:ea typeface="+mn-ea"/>
                <a:cs typeface="+mn-cs"/>
              </a:rPr>
              <a:t>“Vietnam holds a </a:t>
            </a:r>
            <a:r>
              <a:rPr lang="en-VN" sz="3084" b="1" kern="1200">
                <a:solidFill>
                  <a:schemeClr val="tx1"/>
                </a:solidFill>
                <a:effectLst/>
                <a:latin typeface="+mn-lt"/>
                <a:ea typeface="+mn-ea"/>
                <a:cs typeface="+mn-cs"/>
              </a:rPr>
              <a:t>strategic location</a:t>
            </a:r>
            <a:r>
              <a:rPr lang="en-VN" sz="3084" kern="1200">
                <a:solidFill>
                  <a:schemeClr val="tx1"/>
                </a:solidFill>
                <a:effectLst/>
                <a:latin typeface="+mn-lt"/>
                <a:ea typeface="+mn-ea"/>
                <a:cs typeface="+mn-cs"/>
              </a:rPr>
              <a:t> at the heart of Southeast Asia, connecting </a:t>
            </a:r>
            <a:r>
              <a:rPr lang="en-VN" sz="3084" b="1" kern="1200">
                <a:solidFill>
                  <a:schemeClr val="tx1"/>
                </a:solidFill>
                <a:effectLst/>
                <a:latin typeface="+mn-lt"/>
                <a:ea typeface="+mn-ea"/>
                <a:cs typeface="+mn-cs"/>
              </a:rPr>
              <a:t>major markets like China, ASEAN, and Northeast Asia</a:t>
            </a:r>
            <a:r>
              <a:rPr lang="en-VN" sz="3084" kern="1200">
                <a:solidFill>
                  <a:schemeClr val="tx1"/>
                </a:solidFill>
                <a:effectLst/>
                <a:latin typeface="+mn-lt"/>
                <a:ea typeface="+mn-ea"/>
                <a:cs typeface="+mn-cs"/>
              </a:rPr>
              <a:t>.</a:t>
            </a:r>
          </a:p>
          <a:p>
            <a:r>
              <a:rPr lang="en-VN" sz="3084" kern="1200">
                <a:solidFill>
                  <a:schemeClr val="tx1"/>
                </a:solidFill>
                <a:effectLst/>
                <a:latin typeface="+mn-lt"/>
                <a:ea typeface="+mn-ea"/>
                <a:cs typeface="+mn-cs"/>
              </a:rPr>
              <a:t>Our </a:t>
            </a:r>
            <a:r>
              <a:rPr lang="en-VN" sz="3084" b="1" kern="1200">
                <a:solidFill>
                  <a:schemeClr val="tx1"/>
                </a:solidFill>
                <a:effectLst/>
                <a:latin typeface="+mn-lt"/>
                <a:ea typeface="+mn-ea"/>
                <a:cs typeface="+mn-cs"/>
              </a:rPr>
              <a:t>modern infrastructure</a:t>
            </a:r>
            <a:r>
              <a:rPr lang="en-VN" sz="3084" kern="1200">
                <a:solidFill>
                  <a:schemeClr val="tx1"/>
                </a:solidFill>
                <a:effectLst/>
                <a:latin typeface="+mn-lt"/>
                <a:ea typeface="+mn-ea"/>
                <a:cs typeface="+mn-cs"/>
              </a:rPr>
              <a:t> – international airports, seaports, and highways – is continuously expanding, making Vietnam a natural hub for trade and events.”</a:t>
            </a:r>
          </a:p>
          <a:p>
            <a:endParaRPr lang="en-VN"/>
          </a:p>
        </p:txBody>
      </p:sp>
      <p:sp>
        <p:nvSpPr>
          <p:cNvPr id="4" name="Slide Number Placeholder 3"/>
          <p:cNvSpPr>
            <a:spLocks noGrp="1"/>
          </p:cNvSpPr>
          <p:nvPr>
            <p:ph type="sldNum" sz="quarter" idx="5"/>
          </p:nvPr>
        </p:nvSpPr>
        <p:spPr/>
        <p:txBody>
          <a:bodyPr/>
          <a:lstStyle/>
          <a:p>
            <a:fld id="{6C17030D-9F15-484B-B558-B7F6D6906B8E}" type="slidenum">
              <a:rPr lang="en-US" smtClean="0"/>
              <a:t>3</a:t>
            </a:fld>
            <a:endParaRPr lang="en-US"/>
          </a:p>
        </p:txBody>
      </p:sp>
    </p:spTree>
    <p:extLst>
      <p:ext uri="{BB962C8B-B14F-4D97-AF65-F5344CB8AC3E}">
        <p14:creationId xmlns:p14="http://schemas.microsoft.com/office/powerpoint/2010/main" val="18689528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17030D-9F15-484B-B558-B7F6D6906B8E}" type="slidenum">
              <a:rPr lang="en-US" smtClean="0"/>
              <a:t>4</a:t>
            </a:fld>
            <a:endParaRPr lang="en-US"/>
          </a:p>
        </p:txBody>
      </p:sp>
    </p:spTree>
    <p:extLst>
      <p:ext uri="{BB962C8B-B14F-4D97-AF65-F5344CB8AC3E}">
        <p14:creationId xmlns:p14="http://schemas.microsoft.com/office/powerpoint/2010/main" val="1172083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VN" sz="3084" kern="1200">
                <a:solidFill>
                  <a:schemeClr val="tx1"/>
                </a:solidFill>
                <a:effectLst/>
                <a:latin typeface="+mn-lt"/>
                <a:ea typeface="+mn-ea"/>
                <a:cs typeface="+mn-cs"/>
              </a:rPr>
              <a:t>“With a </a:t>
            </a:r>
            <a:r>
              <a:rPr lang="en-VN" sz="3084" b="1" kern="1200">
                <a:solidFill>
                  <a:schemeClr val="tx1"/>
                </a:solidFill>
                <a:effectLst/>
                <a:latin typeface="+mn-lt"/>
                <a:ea typeface="+mn-ea"/>
                <a:cs typeface="+mn-cs"/>
              </a:rPr>
              <a:t>population of over 100 million</a:t>
            </a:r>
            <a:r>
              <a:rPr lang="en-VN" sz="3084" kern="1200">
                <a:solidFill>
                  <a:schemeClr val="tx1"/>
                </a:solidFill>
                <a:effectLst/>
                <a:latin typeface="+mn-lt"/>
                <a:ea typeface="+mn-ea"/>
                <a:cs typeface="+mn-cs"/>
              </a:rPr>
              <a:t> and a fast-growing middle class, Vietnam has a </a:t>
            </a:r>
            <a:r>
              <a:rPr lang="en-VN" sz="3084" b="1" kern="1200">
                <a:solidFill>
                  <a:schemeClr val="tx1"/>
                </a:solidFill>
                <a:effectLst/>
                <a:latin typeface="+mn-lt"/>
                <a:ea typeface="+mn-ea"/>
                <a:cs typeface="+mn-cs"/>
              </a:rPr>
              <a:t>large and vibrant consumer market</a:t>
            </a:r>
            <a:r>
              <a:rPr lang="en-VN" sz="3084" kern="1200">
                <a:solidFill>
                  <a:schemeClr val="tx1"/>
                </a:solidFill>
                <a:effectLst/>
                <a:latin typeface="+mn-lt"/>
                <a:ea typeface="+mn-ea"/>
                <a:cs typeface="+mn-cs"/>
              </a:rPr>
              <a:t>.</a:t>
            </a:r>
          </a:p>
          <a:p>
            <a:r>
              <a:rPr lang="en-VN" sz="3084" kern="1200">
                <a:solidFill>
                  <a:schemeClr val="tx1"/>
                </a:solidFill>
                <a:effectLst/>
                <a:latin typeface="+mn-lt"/>
                <a:ea typeface="+mn-ea"/>
                <a:cs typeface="+mn-cs"/>
              </a:rPr>
              <a:t>Controlled inflation ensures </a:t>
            </a:r>
            <a:r>
              <a:rPr lang="en-VN" sz="3084" b="1" kern="1200">
                <a:solidFill>
                  <a:schemeClr val="tx1"/>
                </a:solidFill>
                <a:effectLst/>
                <a:latin typeface="+mn-lt"/>
                <a:ea typeface="+mn-ea"/>
                <a:cs typeface="+mn-cs"/>
              </a:rPr>
              <a:t>strong and stable purchasing power</a:t>
            </a:r>
            <a:r>
              <a:rPr lang="en-VN" sz="3084" kern="1200">
                <a:solidFill>
                  <a:schemeClr val="tx1"/>
                </a:solidFill>
                <a:effectLst/>
                <a:latin typeface="+mn-lt"/>
                <a:ea typeface="+mn-ea"/>
                <a:cs typeface="+mn-cs"/>
              </a:rPr>
              <a:t>, creating opportunities for </a:t>
            </a:r>
            <a:r>
              <a:rPr lang="en-VN" sz="3084" b="1" kern="1200">
                <a:solidFill>
                  <a:schemeClr val="tx1"/>
                </a:solidFill>
                <a:effectLst/>
                <a:latin typeface="+mn-lt"/>
                <a:ea typeface="+mn-ea"/>
                <a:cs typeface="+mn-cs"/>
              </a:rPr>
              <a:t>consumer-focused exhibitions</a:t>
            </a:r>
            <a:r>
              <a:rPr lang="en-VN" sz="3084" kern="1200">
                <a:solidFill>
                  <a:schemeClr val="tx1"/>
                </a:solidFill>
                <a:effectLst/>
                <a:latin typeface="+mn-lt"/>
                <a:ea typeface="+mn-ea"/>
                <a:cs typeface="+mn-cs"/>
              </a:rPr>
              <a:t>.”</a:t>
            </a:r>
          </a:p>
          <a:p>
            <a:endParaRPr lang="en-VN"/>
          </a:p>
        </p:txBody>
      </p:sp>
      <p:sp>
        <p:nvSpPr>
          <p:cNvPr id="4" name="Slide Number Placeholder 3"/>
          <p:cNvSpPr>
            <a:spLocks noGrp="1"/>
          </p:cNvSpPr>
          <p:nvPr>
            <p:ph type="sldNum" sz="quarter" idx="5"/>
          </p:nvPr>
        </p:nvSpPr>
        <p:spPr/>
        <p:txBody>
          <a:bodyPr/>
          <a:lstStyle/>
          <a:p>
            <a:fld id="{6C17030D-9F15-484B-B558-B7F6D6906B8E}" type="slidenum">
              <a:rPr lang="en-US" smtClean="0"/>
              <a:t>5</a:t>
            </a:fld>
            <a:endParaRPr lang="en-US"/>
          </a:p>
        </p:txBody>
      </p:sp>
    </p:spTree>
    <p:extLst>
      <p:ext uri="{BB962C8B-B14F-4D97-AF65-F5344CB8AC3E}">
        <p14:creationId xmlns:p14="http://schemas.microsoft.com/office/powerpoint/2010/main" val="2650030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VN" dirty="0"/>
          </a:p>
        </p:txBody>
      </p:sp>
      <p:sp>
        <p:nvSpPr>
          <p:cNvPr id="4" name="Slide Number Placeholder 3"/>
          <p:cNvSpPr>
            <a:spLocks noGrp="1"/>
          </p:cNvSpPr>
          <p:nvPr>
            <p:ph type="sldNum" sz="quarter" idx="5"/>
          </p:nvPr>
        </p:nvSpPr>
        <p:spPr/>
        <p:txBody>
          <a:bodyPr/>
          <a:lstStyle/>
          <a:p>
            <a:fld id="{6C17030D-9F15-484B-B558-B7F6D6906B8E}" type="slidenum">
              <a:rPr lang="en-US" smtClean="0"/>
              <a:t>6</a:t>
            </a:fld>
            <a:endParaRPr lang="en-US"/>
          </a:p>
        </p:txBody>
      </p:sp>
    </p:spTree>
    <p:extLst>
      <p:ext uri="{BB962C8B-B14F-4D97-AF65-F5344CB8AC3E}">
        <p14:creationId xmlns:p14="http://schemas.microsoft.com/office/powerpoint/2010/main" val="3202830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VN"/>
          </a:p>
        </p:txBody>
      </p:sp>
      <p:sp>
        <p:nvSpPr>
          <p:cNvPr id="4" name="Slide Number Placeholder 3"/>
          <p:cNvSpPr>
            <a:spLocks noGrp="1"/>
          </p:cNvSpPr>
          <p:nvPr>
            <p:ph type="sldNum" sz="quarter" idx="5"/>
          </p:nvPr>
        </p:nvSpPr>
        <p:spPr/>
        <p:txBody>
          <a:bodyPr/>
          <a:lstStyle/>
          <a:p>
            <a:fld id="{6C17030D-9F15-484B-B558-B7F6D6906B8E}" type="slidenum">
              <a:rPr lang="en-US" smtClean="0"/>
              <a:t>7</a:t>
            </a:fld>
            <a:endParaRPr lang="en-US"/>
          </a:p>
        </p:txBody>
      </p:sp>
    </p:spTree>
    <p:extLst>
      <p:ext uri="{BB962C8B-B14F-4D97-AF65-F5344CB8AC3E}">
        <p14:creationId xmlns:p14="http://schemas.microsoft.com/office/powerpoint/2010/main" val="259617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4700" y="1143000"/>
            <a:ext cx="5308600" cy="3086100"/>
          </a:xfrm>
        </p:spPr>
      </p:sp>
      <p:sp>
        <p:nvSpPr>
          <p:cNvPr id="3" name="Notes Placeholder 2"/>
          <p:cNvSpPr>
            <a:spLocks noGrp="1"/>
          </p:cNvSpPr>
          <p:nvPr>
            <p:ph type="body" idx="1"/>
          </p:nvPr>
        </p:nvSpPr>
        <p:spPr/>
        <p:txBody>
          <a:bodyPr/>
          <a:lstStyle/>
          <a:p>
            <a:r>
              <a:rPr lang="en-VN" sz="3084" kern="1200" dirty="0">
                <a:solidFill>
                  <a:schemeClr val="tx1"/>
                </a:solidFill>
                <a:effectLst/>
                <a:latin typeface="+mn-lt"/>
                <a:ea typeface="+mn-ea"/>
                <a:cs typeface="+mn-cs"/>
              </a:rPr>
              <a:t>“If Vietnam is a promising new market for the exhibition industry, then </a:t>
            </a:r>
            <a:r>
              <a:rPr lang="en-VN" sz="3084" b="1" kern="1200" dirty="0">
                <a:solidFill>
                  <a:schemeClr val="tx1"/>
                </a:solidFill>
                <a:effectLst/>
                <a:latin typeface="+mn-lt"/>
                <a:ea typeface="+mn-ea"/>
                <a:cs typeface="+mn-cs"/>
              </a:rPr>
              <a:t>VEC is the gateway to enter it</a:t>
            </a:r>
            <a:r>
              <a:rPr lang="en-VN" sz="3084" kern="1200" dirty="0">
                <a:solidFill>
                  <a:schemeClr val="tx1"/>
                </a:solidFill>
                <a:effectLst/>
                <a:latin typeface="+mn-lt"/>
                <a:ea typeface="+mn-ea"/>
                <a:cs typeface="+mn-cs"/>
              </a:rPr>
              <a:t>.</a:t>
            </a:r>
          </a:p>
          <a:p>
            <a:r>
              <a:rPr lang="en-VN" sz="3084" kern="1200" dirty="0">
                <a:solidFill>
                  <a:schemeClr val="tx1"/>
                </a:solidFill>
                <a:effectLst/>
                <a:latin typeface="+mn-lt"/>
                <a:ea typeface="+mn-ea"/>
                <a:cs typeface="+mn-cs"/>
              </a:rPr>
              <a:t>VEC combines </a:t>
            </a:r>
            <a:r>
              <a:rPr lang="en-VN" sz="3084" b="1" kern="1200" dirty="0">
                <a:solidFill>
                  <a:schemeClr val="tx1"/>
                </a:solidFill>
                <a:effectLst/>
                <a:latin typeface="+mn-lt"/>
                <a:ea typeface="+mn-ea"/>
                <a:cs typeface="+mn-cs"/>
              </a:rPr>
              <a:t>scale, modern facilities, and a comprehensive service ecosystem</a:t>
            </a:r>
            <a:r>
              <a:rPr lang="en-VN" sz="3084" kern="1200" dirty="0">
                <a:solidFill>
                  <a:schemeClr val="tx1"/>
                </a:solidFill>
                <a:effectLst/>
                <a:latin typeface="+mn-lt"/>
                <a:ea typeface="+mn-ea"/>
                <a:cs typeface="+mn-cs"/>
              </a:rPr>
              <a:t>, making it the top choice for organizers and businesses.”</a:t>
            </a:r>
          </a:p>
        </p:txBody>
      </p:sp>
      <p:sp>
        <p:nvSpPr>
          <p:cNvPr id="4" name="Slide Number Placeholder 3"/>
          <p:cNvSpPr>
            <a:spLocks noGrp="1"/>
          </p:cNvSpPr>
          <p:nvPr>
            <p:ph type="sldNum" sz="quarter" idx="5"/>
          </p:nvPr>
        </p:nvSpPr>
        <p:spPr/>
        <p:txBody>
          <a:bodyPr/>
          <a:lstStyle/>
          <a:p>
            <a:fld id="{6C17030D-9F15-484B-B558-B7F6D6906B8E}" type="slidenum">
              <a:rPr lang="en-US" smtClean="0"/>
              <a:t>8</a:t>
            </a:fld>
            <a:endParaRPr lang="en-US"/>
          </a:p>
        </p:txBody>
      </p:sp>
    </p:spTree>
    <p:extLst>
      <p:ext uri="{BB962C8B-B14F-4D97-AF65-F5344CB8AC3E}">
        <p14:creationId xmlns:p14="http://schemas.microsoft.com/office/powerpoint/2010/main" val="1088223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69F88-1060-7335-A61B-23BCF80ACE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82B79E-C413-B589-A68B-4E9AF2F4FD81}"/>
              </a:ext>
            </a:extLst>
          </p:cNvPr>
          <p:cNvSpPr>
            <a:spLocks noGrp="1" noRot="1" noChangeAspect="1"/>
          </p:cNvSpPr>
          <p:nvPr>
            <p:ph type="sldImg"/>
          </p:nvPr>
        </p:nvSpPr>
        <p:spPr>
          <a:xfrm>
            <a:off x="774700" y="1143000"/>
            <a:ext cx="5308600" cy="3086100"/>
          </a:xfrm>
        </p:spPr>
      </p:sp>
      <p:sp>
        <p:nvSpPr>
          <p:cNvPr id="3" name="Notes Placeholder 2">
            <a:extLst>
              <a:ext uri="{FF2B5EF4-FFF2-40B4-BE49-F238E27FC236}">
                <a16:creationId xmlns:a16="http://schemas.microsoft.com/office/drawing/2014/main" id="{3942FD8C-AA18-D44A-B24D-3F041F10101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B27EE94-6E76-FF8B-D159-8A67C1D9D446}"/>
              </a:ext>
            </a:extLst>
          </p:cNvPr>
          <p:cNvSpPr>
            <a:spLocks noGrp="1"/>
          </p:cNvSpPr>
          <p:nvPr>
            <p:ph type="sldNum" sz="quarter" idx="5"/>
          </p:nvPr>
        </p:nvSpPr>
        <p:spPr/>
        <p:txBody>
          <a:bodyPr/>
          <a:lstStyle/>
          <a:p>
            <a:fld id="{6C17030D-9F15-484B-B558-B7F6D6906B8E}" type="slidenum">
              <a:rPr lang="en-US" smtClean="0"/>
              <a:t>9</a:t>
            </a:fld>
            <a:endParaRPr lang="en-US"/>
          </a:p>
        </p:txBody>
      </p:sp>
    </p:spTree>
    <p:extLst>
      <p:ext uri="{BB962C8B-B14F-4D97-AF65-F5344CB8AC3E}">
        <p14:creationId xmlns:p14="http://schemas.microsoft.com/office/powerpoint/2010/main" val="553167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4700" y="1143000"/>
            <a:ext cx="5308600" cy="3086100"/>
          </a:xfrm>
        </p:spPr>
      </p:sp>
      <p:sp>
        <p:nvSpPr>
          <p:cNvPr id="3" name="Notes Placeholder 2"/>
          <p:cNvSpPr>
            <a:spLocks noGrp="1"/>
          </p:cNvSpPr>
          <p:nvPr>
            <p:ph type="body" idx="1"/>
          </p:nvPr>
        </p:nvSpPr>
        <p:spPr/>
        <p:txBody>
          <a:bodyPr/>
          <a:lstStyle/>
          <a:p>
            <a:r>
              <a:rPr lang="en-VN" sz="3084" kern="1200" dirty="0">
                <a:solidFill>
                  <a:schemeClr val="tx1"/>
                </a:solidFill>
                <a:effectLst/>
                <a:latin typeface="+mn-lt"/>
                <a:ea typeface="+mn-ea"/>
                <a:cs typeface="+mn-cs"/>
              </a:rPr>
              <a:t>“If Vietnam is a promising new market for the exhibition industry, then </a:t>
            </a:r>
            <a:r>
              <a:rPr lang="en-VN" sz="3084" b="1" kern="1200" dirty="0">
                <a:solidFill>
                  <a:schemeClr val="tx1"/>
                </a:solidFill>
                <a:effectLst/>
                <a:latin typeface="+mn-lt"/>
                <a:ea typeface="+mn-ea"/>
                <a:cs typeface="+mn-cs"/>
              </a:rPr>
              <a:t>VEC is the gateway to enter it</a:t>
            </a:r>
            <a:r>
              <a:rPr lang="en-VN" sz="3084" kern="1200" dirty="0">
                <a:solidFill>
                  <a:schemeClr val="tx1"/>
                </a:solidFill>
                <a:effectLst/>
                <a:latin typeface="+mn-lt"/>
                <a:ea typeface="+mn-ea"/>
                <a:cs typeface="+mn-cs"/>
              </a:rPr>
              <a:t>.</a:t>
            </a:r>
          </a:p>
          <a:p>
            <a:r>
              <a:rPr lang="en-VN" sz="3084" kern="1200" dirty="0">
                <a:solidFill>
                  <a:schemeClr val="tx1"/>
                </a:solidFill>
                <a:effectLst/>
                <a:latin typeface="+mn-lt"/>
                <a:ea typeface="+mn-ea"/>
                <a:cs typeface="+mn-cs"/>
              </a:rPr>
              <a:t>VEC combines </a:t>
            </a:r>
            <a:r>
              <a:rPr lang="en-VN" sz="3084" b="1" kern="1200" dirty="0">
                <a:solidFill>
                  <a:schemeClr val="tx1"/>
                </a:solidFill>
                <a:effectLst/>
                <a:latin typeface="+mn-lt"/>
                <a:ea typeface="+mn-ea"/>
                <a:cs typeface="+mn-cs"/>
              </a:rPr>
              <a:t>scale, modern facilities, and a comprehensive service ecosystem</a:t>
            </a:r>
            <a:r>
              <a:rPr lang="en-VN" sz="3084" kern="1200" dirty="0">
                <a:solidFill>
                  <a:schemeClr val="tx1"/>
                </a:solidFill>
                <a:effectLst/>
                <a:latin typeface="+mn-lt"/>
                <a:ea typeface="+mn-ea"/>
                <a:cs typeface="+mn-cs"/>
              </a:rPr>
              <a:t>, making it the top choice for organizers and businesses.”</a:t>
            </a:r>
          </a:p>
          <a:p>
            <a:endParaRPr lang="en-VN" dirty="0"/>
          </a:p>
          <a:p>
            <a:endParaRPr lang="en-US" dirty="0"/>
          </a:p>
        </p:txBody>
      </p:sp>
      <p:sp>
        <p:nvSpPr>
          <p:cNvPr id="4" name="Slide Number Placeholder 3"/>
          <p:cNvSpPr>
            <a:spLocks noGrp="1"/>
          </p:cNvSpPr>
          <p:nvPr>
            <p:ph type="sldNum" sz="quarter" idx="5"/>
          </p:nvPr>
        </p:nvSpPr>
        <p:spPr/>
        <p:txBody>
          <a:bodyPr/>
          <a:lstStyle/>
          <a:p>
            <a:fld id="{6C17030D-9F15-484B-B558-B7F6D6906B8E}" type="slidenum">
              <a:rPr lang="en-US" smtClean="0"/>
              <a:t>10</a:t>
            </a:fld>
            <a:endParaRPr lang="en-US"/>
          </a:p>
        </p:txBody>
      </p:sp>
    </p:spTree>
    <p:extLst>
      <p:ext uri="{BB962C8B-B14F-4D97-AF65-F5344CB8AC3E}">
        <p14:creationId xmlns:p14="http://schemas.microsoft.com/office/powerpoint/2010/main" val="10882239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8B349-2E87-0FA1-B2C4-80688270DE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C3A744-5890-F6D5-9BB4-54F84AAAA4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5A2091-F3C1-410E-85D9-34E53356F7CC}"/>
              </a:ext>
            </a:extLst>
          </p:cNvPr>
          <p:cNvSpPr>
            <a:spLocks noGrp="1"/>
          </p:cNvSpPr>
          <p:nvPr>
            <p:ph type="body" idx="1"/>
          </p:nvPr>
        </p:nvSpPr>
        <p:spPr/>
        <p:txBody>
          <a:bodyPr/>
          <a:lstStyle/>
          <a:p>
            <a:endParaRPr lang="en-VN"/>
          </a:p>
        </p:txBody>
      </p:sp>
      <p:sp>
        <p:nvSpPr>
          <p:cNvPr id="4" name="Slide Number Placeholder 3">
            <a:extLst>
              <a:ext uri="{FF2B5EF4-FFF2-40B4-BE49-F238E27FC236}">
                <a16:creationId xmlns:a16="http://schemas.microsoft.com/office/drawing/2014/main" id="{E3525E72-30F2-4930-425F-1AD29E3C7D37}"/>
              </a:ext>
            </a:extLst>
          </p:cNvPr>
          <p:cNvSpPr>
            <a:spLocks noGrp="1"/>
          </p:cNvSpPr>
          <p:nvPr>
            <p:ph type="sldNum" sz="quarter" idx="5"/>
          </p:nvPr>
        </p:nvSpPr>
        <p:spPr/>
        <p:txBody>
          <a:bodyPr/>
          <a:lstStyle/>
          <a:p>
            <a:fld id="{6C17030D-9F15-484B-B558-B7F6D6906B8E}" type="slidenum">
              <a:rPr lang="en-US" smtClean="0"/>
              <a:t>12</a:t>
            </a:fld>
            <a:endParaRPr lang="en-US"/>
          </a:p>
        </p:txBody>
      </p:sp>
    </p:spTree>
    <p:extLst>
      <p:ext uri="{BB962C8B-B14F-4D97-AF65-F5344CB8AC3E}">
        <p14:creationId xmlns:p14="http://schemas.microsoft.com/office/powerpoint/2010/main" val="678445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VN" sz="3084" kern="1200">
                <a:solidFill>
                  <a:schemeClr val="tx1"/>
                </a:solidFill>
                <a:effectLst/>
                <a:latin typeface="+mn-lt"/>
                <a:ea typeface="+mn-ea"/>
                <a:cs typeface="+mn-cs"/>
              </a:rPr>
              <a:t>“Located at Hanoi’s </a:t>
            </a:r>
            <a:r>
              <a:rPr lang="en-VN" sz="3084" b="1" kern="1200">
                <a:solidFill>
                  <a:schemeClr val="tx1"/>
                </a:solidFill>
                <a:effectLst/>
                <a:latin typeface="+mn-lt"/>
                <a:ea typeface="+mn-ea"/>
                <a:cs typeface="+mn-cs"/>
              </a:rPr>
              <a:t>‘diamond intersection’</a:t>
            </a:r>
            <a:r>
              <a:rPr lang="en-VN" sz="3084" kern="1200">
                <a:solidFill>
                  <a:schemeClr val="tx1"/>
                </a:solidFill>
                <a:effectLst/>
                <a:latin typeface="+mn-lt"/>
                <a:ea typeface="+mn-ea"/>
                <a:cs typeface="+mn-cs"/>
              </a:rPr>
              <a:t>, VEC offers excellent accessibility:</a:t>
            </a:r>
          </a:p>
          <a:p>
            <a:pPr lvl="0"/>
            <a:r>
              <a:rPr lang="en-VN" sz="3084" b="1" kern="1200">
                <a:solidFill>
                  <a:schemeClr val="tx1"/>
                </a:solidFill>
                <a:effectLst/>
                <a:latin typeface="+mn-lt"/>
                <a:ea typeface="+mn-ea"/>
                <a:cs typeface="+mn-cs"/>
              </a:rPr>
              <a:t>3-5 minutes</a:t>
            </a:r>
            <a:r>
              <a:rPr lang="en-VN" sz="3084" kern="1200">
                <a:solidFill>
                  <a:schemeClr val="tx1"/>
                </a:solidFill>
                <a:effectLst/>
                <a:latin typeface="+mn-lt"/>
                <a:ea typeface="+mn-ea"/>
                <a:cs typeface="+mn-cs"/>
              </a:rPr>
              <a:t> to West Lake and central districts.</a:t>
            </a:r>
          </a:p>
          <a:p>
            <a:pPr lvl="0"/>
            <a:r>
              <a:rPr lang="en-VN" sz="3084" b="1" kern="1200">
                <a:solidFill>
                  <a:schemeClr val="tx1"/>
                </a:solidFill>
                <a:effectLst/>
                <a:latin typeface="+mn-lt"/>
                <a:ea typeface="+mn-ea"/>
                <a:cs typeface="+mn-cs"/>
              </a:rPr>
              <a:t>15 minutes</a:t>
            </a:r>
            <a:r>
              <a:rPr lang="en-VN" sz="3084" kern="1200">
                <a:solidFill>
                  <a:schemeClr val="tx1"/>
                </a:solidFill>
                <a:effectLst/>
                <a:latin typeface="+mn-lt"/>
                <a:ea typeface="+mn-ea"/>
                <a:cs typeface="+mn-cs"/>
              </a:rPr>
              <a:t> to Noi Bai International Airport.</a:t>
            </a:r>
          </a:p>
          <a:p>
            <a:pPr lvl="0"/>
            <a:r>
              <a:rPr lang="en-VN" sz="3084" b="1" kern="1200">
                <a:solidFill>
                  <a:schemeClr val="tx1"/>
                </a:solidFill>
                <a:effectLst/>
                <a:latin typeface="+mn-lt"/>
                <a:ea typeface="+mn-ea"/>
                <a:cs typeface="+mn-cs"/>
              </a:rPr>
              <a:t>75 minutes</a:t>
            </a:r>
            <a:r>
              <a:rPr lang="en-VN" sz="3084" kern="1200">
                <a:solidFill>
                  <a:schemeClr val="tx1"/>
                </a:solidFill>
                <a:effectLst/>
                <a:latin typeface="+mn-lt"/>
                <a:ea typeface="+mn-ea"/>
                <a:cs typeface="+mn-cs"/>
              </a:rPr>
              <a:t> to Hai Phong Port.</a:t>
            </a:r>
          </a:p>
          <a:p>
            <a:r>
              <a:rPr lang="en-VN" sz="3084" kern="1200">
                <a:solidFill>
                  <a:schemeClr val="tx1"/>
                </a:solidFill>
                <a:effectLst/>
                <a:latin typeface="+mn-lt"/>
                <a:ea typeface="+mn-ea"/>
                <a:cs typeface="+mn-cs"/>
              </a:rPr>
              <a:t> </a:t>
            </a:r>
          </a:p>
          <a:p>
            <a:r>
              <a:rPr lang="en-VN" sz="3084" kern="1200">
                <a:solidFill>
                  <a:schemeClr val="tx1"/>
                </a:solidFill>
                <a:effectLst/>
                <a:latin typeface="+mn-lt"/>
                <a:ea typeface="+mn-ea"/>
                <a:cs typeface="+mn-cs"/>
              </a:rPr>
              <a:t>Future transport projects, including metro lines and expressways, will further enhance connectivity, linking VEC to tourism destinations like </a:t>
            </a:r>
            <a:r>
              <a:rPr lang="en-VN" sz="3084" b="1" kern="1200">
                <a:solidFill>
                  <a:schemeClr val="tx1"/>
                </a:solidFill>
                <a:effectLst/>
                <a:latin typeface="+mn-lt"/>
                <a:ea typeface="+mn-ea"/>
                <a:cs typeface="+mn-cs"/>
              </a:rPr>
              <a:t>Ha Long Bay</a:t>
            </a:r>
            <a:r>
              <a:rPr lang="en-VN" sz="3084" kern="1200">
                <a:solidFill>
                  <a:schemeClr val="tx1"/>
                </a:solidFill>
                <a:effectLst/>
                <a:latin typeface="+mn-lt"/>
                <a:ea typeface="+mn-ea"/>
                <a:cs typeface="+mn-cs"/>
              </a:rPr>
              <a:t>.”</a:t>
            </a:r>
          </a:p>
          <a:p>
            <a:endParaRPr lang="en-US"/>
          </a:p>
        </p:txBody>
      </p:sp>
      <p:sp>
        <p:nvSpPr>
          <p:cNvPr id="4" name="Slide Number Placeholder 3"/>
          <p:cNvSpPr>
            <a:spLocks noGrp="1"/>
          </p:cNvSpPr>
          <p:nvPr>
            <p:ph type="sldNum" sz="quarter" idx="5"/>
          </p:nvPr>
        </p:nvSpPr>
        <p:spPr/>
        <p:txBody>
          <a:bodyPr/>
          <a:lstStyle/>
          <a:p>
            <a:fld id="{6C17030D-9F15-484B-B558-B7F6D6906B8E}" type="slidenum">
              <a:rPr lang="en-US" smtClean="0"/>
              <a:t>13</a:t>
            </a:fld>
            <a:endParaRPr lang="en-US"/>
          </a:p>
        </p:txBody>
      </p:sp>
    </p:spTree>
    <p:extLst>
      <p:ext uri="{BB962C8B-B14F-4D97-AF65-F5344CB8AC3E}">
        <p14:creationId xmlns:p14="http://schemas.microsoft.com/office/powerpoint/2010/main" val="18271103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17030D-9F15-484B-B558-B7F6D6906B8E}" type="slidenum">
              <a:rPr lang="en-US" smtClean="0"/>
              <a:t>14</a:t>
            </a:fld>
            <a:endParaRPr lang="en-US"/>
          </a:p>
        </p:txBody>
      </p:sp>
    </p:spTree>
    <p:extLst>
      <p:ext uri="{BB962C8B-B14F-4D97-AF65-F5344CB8AC3E}">
        <p14:creationId xmlns:p14="http://schemas.microsoft.com/office/powerpoint/2010/main" val="22870750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VN" sz="3084" kern="1200">
                <a:solidFill>
                  <a:schemeClr val="tx1"/>
                </a:solidFill>
                <a:effectLst/>
                <a:latin typeface="+mn-lt"/>
                <a:ea typeface="+mn-ea"/>
                <a:cs typeface="+mn-cs"/>
              </a:rPr>
              <a:t>4662</a:t>
            </a:r>
          </a:p>
          <a:p>
            <a:r>
              <a:rPr lang="en-VN" sz="3084" kern="1200">
                <a:solidFill>
                  <a:schemeClr val="tx1"/>
                </a:solidFill>
                <a:effectLst/>
                <a:latin typeface="+mn-lt"/>
                <a:ea typeface="+mn-ea"/>
                <a:cs typeface="+mn-cs"/>
              </a:rPr>
              <a:t>“VEC is </a:t>
            </a:r>
            <a:r>
              <a:rPr lang="en-VN" sz="3084" b="1" kern="1200">
                <a:solidFill>
                  <a:schemeClr val="tx1"/>
                </a:solidFill>
                <a:effectLst/>
                <a:latin typeface="+mn-lt"/>
                <a:ea typeface="+mn-ea"/>
                <a:cs typeface="+mn-cs"/>
              </a:rPr>
              <a:t>the largest exhibition complex in Southeast Asia</a:t>
            </a:r>
            <a:r>
              <a:rPr lang="en-VN" sz="3084" kern="1200">
                <a:solidFill>
                  <a:schemeClr val="tx1"/>
                </a:solidFill>
                <a:effectLst/>
                <a:latin typeface="+mn-lt"/>
                <a:ea typeface="+mn-ea"/>
                <a:cs typeface="+mn-cs"/>
              </a:rPr>
              <a:t>, ranking among the </a:t>
            </a:r>
            <a:r>
              <a:rPr lang="en-VN" sz="3084" b="1" kern="1200">
                <a:solidFill>
                  <a:schemeClr val="tx1"/>
                </a:solidFill>
                <a:effectLst/>
                <a:latin typeface="+mn-lt"/>
                <a:ea typeface="+mn-ea"/>
                <a:cs typeface="+mn-cs"/>
              </a:rPr>
              <a:t>Top 10 globally</a:t>
            </a:r>
            <a:r>
              <a:rPr lang="en-VN" sz="3084" kern="1200">
                <a:solidFill>
                  <a:schemeClr val="tx1"/>
                </a:solidFill>
                <a:effectLst/>
                <a:latin typeface="+mn-lt"/>
                <a:ea typeface="+mn-ea"/>
                <a:cs typeface="+mn-cs"/>
              </a:rPr>
              <a:t>.</a:t>
            </a:r>
          </a:p>
          <a:p>
            <a:r>
              <a:rPr lang="en-VN" sz="3084" kern="1200">
                <a:solidFill>
                  <a:schemeClr val="tx1"/>
                </a:solidFill>
                <a:effectLst/>
                <a:latin typeface="+mn-lt"/>
                <a:ea typeface="+mn-ea"/>
                <a:cs typeface="+mn-cs"/>
              </a:rPr>
              <a:t>Key highlights:</a:t>
            </a:r>
          </a:p>
          <a:p>
            <a:pPr lvl="0"/>
            <a:r>
              <a:rPr lang="en-VN" sz="3084" b="1" kern="1200">
                <a:solidFill>
                  <a:schemeClr val="tx1"/>
                </a:solidFill>
                <a:effectLst/>
                <a:latin typeface="+mn-lt"/>
                <a:ea typeface="+mn-ea"/>
                <a:cs typeface="+mn-cs"/>
              </a:rPr>
              <a:t>900,000 sqm</a:t>
            </a:r>
            <a:r>
              <a:rPr lang="en-VN" sz="3084" kern="1200">
                <a:solidFill>
                  <a:schemeClr val="tx1"/>
                </a:solidFill>
                <a:effectLst/>
                <a:latin typeface="+mn-lt"/>
                <a:ea typeface="+mn-ea"/>
                <a:cs typeface="+mn-cs"/>
              </a:rPr>
              <a:t> total area.</a:t>
            </a:r>
          </a:p>
          <a:p>
            <a:pPr lvl="0"/>
            <a:r>
              <a:rPr lang="en-VN" sz="3084" kern="1200">
                <a:solidFill>
                  <a:schemeClr val="tx1"/>
                </a:solidFill>
                <a:effectLst/>
                <a:latin typeface="+mn-lt"/>
                <a:ea typeface="+mn-ea"/>
                <a:cs typeface="+mn-cs"/>
              </a:rPr>
              <a:t>9 exhibition halls ranging from </a:t>
            </a:r>
            <a:r>
              <a:rPr lang="en-VN" sz="3084" b="1" kern="1200">
                <a:solidFill>
                  <a:schemeClr val="tx1"/>
                </a:solidFill>
                <a:effectLst/>
                <a:latin typeface="+mn-lt"/>
                <a:ea typeface="+mn-ea"/>
                <a:cs typeface="+mn-cs"/>
              </a:rPr>
              <a:t>6,500 to 10,500 sqm</a:t>
            </a:r>
            <a:r>
              <a:rPr lang="en-VN" sz="3084" kern="1200">
                <a:solidFill>
                  <a:schemeClr val="tx1"/>
                </a:solidFill>
                <a:effectLst/>
                <a:latin typeface="+mn-lt"/>
                <a:ea typeface="+mn-ea"/>
                <a:cs typeface="+mn-cs"/>
              </a:rPr>
              <a:t>.</a:t>
            </a:r>
          </a:p>
          <a:p>
            <a:pPr lvl="0"/>
            <a:r>
              <a:rPr lang="en-VN" sz="3084" kern="1200">
                <a:solidFill>
                  <a:schemeClr val="tx1"/>
                </a:solidFill>
                <a:effectLst/>
                <a:latin typeface="+mn-lt"/>
                <a:ea typeface="+mn-ea"/>
                <a:cs typeface="+mn-cs"/>
              </a:rPr>
              <a:t>4 outdoor exhibition zones up to </a:t>
            </a:r>
            <a:r>
              <a:rPr lang="en-VN" sz="3084" b="1" kern="1200">
                <a:solidFill>
                  <a:schemeClr val="tx1"/>
                </a:solidFill>
                <a:effectLst/>
                <a:latin typeface="+mn-lt"/>
                <a:ea typeface="+mn-ea"/>
                <a:cs typeface="+mn-cs"/>
              </a:rPr>
              <a:t>46,000 sqm each</a:t>
            </a:r>
            <a:r>
              <a:rPr lang="en-VN" sz="3084" kern="1200">
                <a:solidFill>
                  <a:schemeClr val="tx1"/>
                </a:solidFill>
                <a:effectLst/>
                <a:latin typeface="+mn-lt"/>
                <a:ea typeface="+mn-ea"/>
                <a:cs typeface="+mn-cs"/>
              </a:rPr>
              <a:t>.</a:t>
            </a:r>
          </a:p>
          <a:p>
            <a:pPr lvl="0"/>
            <a:r>
              <a:rPr lang="en-VN" sz="3084" kern="1200">
                <a:solidFill>
                  <a:schemeClr val="tx1"/>
                </a:solidFill>
                <a:effectLst/>
                <a:latin typeface="+mn-lt"/>
                <a:ea typeface="+mn-ea"/>
                <a:cs typeface="+mn-cs"/>
              </a:rPr>
              <a:t>A </a:t>
            </a:r>
            <a:r>
              <a:rPr lang="en-VN" sz="3084" b="1" kern="1200">
                <a:solidFill>
                  <a:schemeClr val="tx1"/>
                </a:solidFill>
                <a:effectLst/>
                <a:latin typeface="+mn-lt"/>
                <a:ea typeface="+mn-ea"/>
                <a:cs typeface="+mn-cs"/>
              </a:rPr>
              <a:t>16,800 sqm convention center</a:t>
            </a:r>
            <a:r>
              <a:rPr lang="en-VN" sz="3084" kern="1200">
                <a:solidFill>
                  <a:schemeClr val="tx1"/>
                </a:solidFill>
                <a:effectLst/>
                <a:latin typeface="+mn-lt"/>
                <a:ea typeface="+mn-ea"/>
                <a:cs typeface="+mn-cs"/>
              </a:rPr>
              <a:t> and </a:t>
            </a:r>
            <a:r>
              <a:rPr lang="en-VN" sz="3084" b="1" kern="1200">
                <a:solidFill>
                  <a:schemeClr val="tx1"/>
                </a:solidFill>
                <a:effectLst/>
                <a:latin typeface="+mn-lt"/>
                <a:ea typeface="+mn-ea"/>
                <a:cs typeface="+mn-cs"/>
              </a:rPr>
              <a:t>5 parking zones</a:t>
            </a:r>
            <a:r>
              <a:rPr lang="en-VN" sz="3084" kern="1200">
                <a:solidFill>
                  <a:schemeClr val="tx1"/>
                </a:solidFill>
                <a:effectLst/>
                <a:latin typeface="+mn-lt"/>
                <a:ea typeface="+mn-ea"/>
                <a:cs typeface="+mn-cs"/>
              </a:rPr>
              <a:t>.</a:t>
            </a:r>
          </a:p>
          <a:p>
            <a:r>
              <a:rPr lang="en-VN" sz="3084" kern="1200">
                <a:solidFill>
                  <a:schemeClr val="tx1"/>
                </a:solidFill>
                <a:effectLst/>
                <a:latin typeface="+mn-lt"/>
                <a:ea typeface="+mn-ea"/>
                <a:cs typeface="+mn-cs"/>
              </a:rPr>
              <a:t> </a:t>
            </a:r>
          </a:p>
          <a:p>
            <a:r>
              <a:rPr lang="en-VN" sz="3084" kern="1200">
                <a:solidFill>
                  <a:schemeClr val="tx1"/>
                </a:solidFill>
                <a:effectLst/>
                <a:latin typeface="+mn-lt"/>
                <a:ea typeface="+mn-ea"/>
                <a:cs typeface="+mn-cs"/>
              </a:rPr>
              <a:t>This infrastructure supports mega-events with </a:t>
            </a:r>
            <a:r>
              <a:rPr lang="en-VN" sz="3084" b="1" kern="1200">
                <a:solidFill>
                  <a:schemeClr val="tx1"/>
                </a:solidFill>
                <a:effectLst/>
                <a:latin typeface="+mn-lt"/>
                <a:ea typeface="+mn-ea"/>
                <a:cs typeface="+mn-cs"/>
              </a:rPr>
              <a:t>hundreds of thousands of visitors per day</a:t>
            </a:r>
            <a:r>
              <a:rPr lang="en-VN" sz="3084" kern="1200">
                <a:solidFill>
                  <a:schemeClr val="tx1"/>
                </a:solidFill>
                <a:effectLst/>
                <a:latin typeface="+mn-lt"/>
                <a:ea typeface="+mn-ea"/>
                <a:cs typeface="+mn-cs"/>
              </a:rPr>
              <a:t>.”</a:t>
            </a:r>
          </a:p>
          <a:p>
            <a:endParaRPr lang="en-US"/>
          </a:p>
        </p:txBody>
      </p:sp>
      <p:sp>
        <p:nvSpPr>
          <p:cNvPr id="4" name="Slide Number Placeholder 3"/>
          <p:cNvSpPr>
            <a:spLocks noGrp="1"/>
          </p:cNvSpPr>
          <p:nvPr>
            <p:ph type="sldNum" sz="quarter" idx="5"/>
          </p:nvPr>
        </p:nvSpPr>
        <p:spPr/>
        <p:txBody>
          <a:bodyPr/>
          <a:lstStyle/>
          <a:p>
            <a:fld id="{6C17030D-9F15-484B-B558-B7F6D6906B8E}" type="slidenum">
              <a:rPr lang="en-US" smtClean="0"/>
              <a:t>15</a:t>
            </a:fld>
            <a:endParaRPr lang="en-US"/>
          </a:p>
        </p:txBody>
      </p:sp>
    </p:spTree>
    <p:extLst>
      <p:ext uri="{BB962C8B-B14F-4D97-AF65-F5344CB8AC3E}">
        <p14:creationId xmlns:p14="http://schemas.microsoft.com/office/powerpoint/2010/main" val="21589782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VN" sz="3084" kern="1200">
                <a:solidFill>
                  <a:schemeClr val="tx1"/>
                </a:solidFill>
                <a:effectLst/>
                <a:latin typeface="+mn-lt"/>
                <a:ea typeface="+mn-ea"/>
                <a:cs typeface="+mn-cs"/>
              </a:rPr>
              <a:t>“At the heart of VEC lies the </a:t>
            </a:r>
            <a:r>
              <a:rPr lang="en-VN" sz="3084" b="1" kern="1200">
                <a:solidFill>
                  <a:schemeClr val="tx1"/>
                </a:solidFill>
                <a:effectLst/>
                <a:latin typeface="+mn-lt"/>
                <a:ea typeface="+mn-ea"/>
                <a:cs typeface="+mn-cs"/>
              </a:rPr>
              <a:t>Kim Quy Exhibition Hall</a:t>
            </a:r>
            <a:r>
              <a:rPr lang="en-VN" sz="3084" kern="1200">
                <a:solidFill>
                  <a:schemeClr val="tx1"/>
                </a:solidFill>
                <a:effectLst/>
                <a:latin typeface="+mn-lt"/>
                <a:ea typeface="+mn-ea"/>
                <a:cs typeface="+mn-cs"/>
              </a:rPr>
              <a:t>, inspired by the legendary Golden Turtle and Cổ Loa Citadel.</a:t>
            </a:r>
          </a:p>
          <a:p>
            <a:r>
              <a:rPr lang="en-VN" sz="3084" kern="1200">
                <a:solidFill>
                  <a:schemeClr val="tx1"/>
                </a:solidFill>
                <a:effectLst/>
                <a:latin typeface="+mn-lt"/>
                <a:ea typeface="+mn-ea"/>
                <a:cs typeface="+mn-cs"/>
              </a:rPr>
              <a:t>It harmonizes </a:t>
            </a:r>
            <a:r>
              <a:rPr lang="en-VN" sz="3084" b="1" kern="1200">
                <a:solidFill>
                  <a:schemeClr val="tx1"/>
                </a:solidFill>
                <a:effectLst/>
                <a:latin typeface="+mn-lt"/>
                <a:ea typeface="+mn-ea"/>
                <a:cs typeface="+mn-cs"/>
              </a:rPr>
              <a:t>Vietnamese cultural heritage with contemporary design</a:t>
            </a:r>
            <a:r>
              <a:rPr lang="en-VN" sz="3084" kern="1200">
                <a:solidFill>
                  <a:schemeClr val="tx1"/>
                </a:solidFill>
                <a:effectLst/>
                <a:latin typeface="+mn-lt"/>
                <a:ea typeface="+mn-ea"/>
                <a:cs typeface="+mn-cs"/>
              </a:rPr>
              <a:t>, creating a unique landmark that celebrates both tradition and innovation.”</a:t>
            </a:r>
          </a:p>
          <a:p>
            <a:endParaRPr lang="en-US"/>
          </a:p>
        </p:txBody>
      </p:sp>
      <p:sp>
        <p:nvSpPr>
          <p:cNvPr id="4" name="Slide Number Placeholder 3"/>
          <p:cNvSpPr>
            <a:spLocks noGrp="1"/>
          </p:cNvSpPr>
          <p:nvPr>
            <p:ph type="sldNum" sz="quarter" idx="5"/>
          </p:nvPr>
        </p:nvSpPr>
        <p:spPr/>
        <p:txBody>
          <a:bodyPr/>
          <a:lstStyle/>
          <a:p>
            <a:fld id="{6C17030D-9F15-484B-B558-B7F6D6906B8E}" type="slidenum">
              <a:rPr lang="en-US" smtClean="0"/>
              <a:t>16</a:t>
            </a:fld>
            <a:endParaRPr lang="en-US"/>
          </a:p>
        </p:txBody>
      </p:sp>
    </p:spTree>
    <p:extLst>
      <p:ext uri="{BB962C8B-B14F-4D97-AF65-F5344CB8AC3E}">
        <p14:creationId xmlns:p14="http://schemas.microsoft.com/office/powerpoint/2010/main" val="22203013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D66E8-6E79-4D62-B9A3-2E8376C777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E8CC1F-E765-3E00-4BF5-077586EB8B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F2CE4D-95EF-D5DE-2DA6-3CE948291CDE}"/>
              </a:ext>
            </a:extLst>
          </p:cNvPr>
          <p:cNvSpPr>
            <a:spLocks noGrp="1"/>
          </p:cNvSpPr>
          <p:nvPr>
            <p:ph type="body" idx="1"/>
          </p:nvPr>
        </p:nvSpPr>
        <p:spPr/>
        <p:txBody>
          <a:bodyPr/>
          <a:lstStyle/>
          <a:p>
            <a:r>
              <a:rPr lang="en-VN" sz="3084" kern="1200">
                <a:solidFill>
                  <a:schemeClr val="tx1"/>
                </a:solidFill>
                <a:effectLst/>
                <a:latin typeface="+mn-lt"/>
                <a:ea typeface="+mn-ea"/>
                <a:cs typeface="+mn-cs"/>
              </a:rPr>
              <a:t>“At the heart of VEC lies the </a:t>
            </a:r>
            <a:r>
              <a:rPr lang="en-VN" sz="3084" b="1" kern="1200">
                <a:solidFill>
                  <a:schemeClr val="tx1"/>
                </a:solidFill>
                <a:effectLst/>
                <a:latin typeface="+mn-lt"/>
                <a:ea typeface="+mn-ea"/>
                <a:cs typeface="+mn-cs"/>
              </a:rPr>
              <a:t>Kim Quy Exhibition Hall</a:t>
            </a:r>
            <a:r>
              <a:rPr lang="en-VN" sz="3084" kern="1200">
                <a:solidFill>
                  <a:schemeClr val="tx1"/>
                </a:solidFill>
                <a:effectLst/>
                <a:latin typeface="+mn-lt"/>
                <a:ea typeface="+mn-ea"/>
                <a:cs typeface="+mn-cs"/>
              </a:rPr>
              <a:t>, inspired by the legendary Golden Turtle and Cổ Loa Citadel.</a:t>
            </a:r>
          </a:p>
          <a:p>
            <a:r>
              <a:rPr lang="en-VN" sz="3084" kern="1200">
                <a:solidFill>
                  <a:schemeClr val="tx1"/>
                </a:solidFill>
                <a:effectLst/>
                <a:latin typeface="+mn-lt"/>
                <a:ea typeface="+mn-ea"/>
                <a:cs typeface="+mn-cs"/>
              </a:rPr>
              <a:t>It harmonizes </a:t>
            </a:r>
            <a:r>
              <a:rPr lang="en-VN" sz="3084" b="1" kern="1200">
                <a:solidFill>
                  <a:schemeClr val="tx1"/>
                </a:solidFill>
                <a:effectLst/>
                <a:latin typeface="+mn-lt"/>
                <a:ea typeface="+mn-ea"/>
                <a:cs typeface="+mn-cs"/>
              </a:rPr>
              <a:t>Vietnamese cultural heritage with contemporary design</a:t>
            </a:r>
            <a:r>
              <a:rPr lang="en-VN" sz="3084" kern="1200">
                <a:solidFill>
                  <a:schemeClr val="tx1"/>
                </a:solidFill>
                <a:effectLst/>
                <a:latin typeface="+mn-lt"/>
                <a:ea typeface="+mn-ea"/>
                <a:cs typeface="+mn-cs"/>
              </a:rPr>
              <a:t>, creating a unique landmark that celebrates both tradition and innovation.”</a:t>
            </a:r>
          </a:p>
          <a:p>
            <a:endParaRPr lang="en-US"/>
          </a:p>
        </p:txBody>
      </p:sp>
      <p:sp>
        <p:nvSpPr>
          <p:cNvPr id="4" name="Slide Number Placeholder 3">
            <a:extLst>
              <a:ext uri="{FF2B5EF4-FFF2-40B4-BE49-F238E27FC236}">
                <a16:creationId xmlns:a16="http://schemas.microsoft.com/office/drawing/2014/main" id="{BD257F79-B951-B5E2-0CA5-E5E516DCC218}"/>
              </a:ext>
            </a:extLst>
          </p:cNvPr>
          <p:cNvSpPr>
            <a:spLocks noGrp="1"/>
          </p:cNvSpPr>
          <p:nvPr>
            <p:ph type="sldNum" sz="quarter" idx="5"/>
          </p:nvPr>
        </p:nvSpPr>
        <p:spPr/>
        <p:txBody>
          <a:bodyPr/>
          <a:lstStyle/>
          <a:p>
            <a:fld id="{6C17030D-9F15-484B-B558-B7F6D6906B8E}" type="slidenum">
              <a:rPr lang="en-US" smtClean="0"/>
              <a:t>17</a:t>
            </a:fld>
            <a:endParaRPr lang="en-US"/>
          </a:p>
        </p:txBody>
      </p:sp>
    </p:spTree>
    <p:extLst>
      <p:ext uri="{BB962C8B-B14F-4D97-AF65-F5344CB8AC3E}">
        <p14:creationId xmlns:p14="http://schemas.microsoft.com/office/powerpoint/2010/main" val="25099093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VN"/>
          </a:p>
        </p:txBody>
      </p:sp>
      <p:sp>
        <p:nvSpPr>
          <p:cNvPr id="4" name="Slide Number Placeholder 3"/>
          <p:cNvSpPr>
            <a:spLocks noGrp="1"/>
          </p:cNvSpPr>
          <p:nvPr>
            <p:ph type="sldNum" sz="quarter" idx="5"/>
          </p:nvPr>
        </p:nvSpPr>
        <p:spPr/>
        <p:txBody>
          <a:bodyPr/>
          <a:lstStyle/>
          <a:p>
            <a:fld id="{6C17030D-9F15-484B-B558-B7F6D6906B8E}" type="slidenum">
              <a:rPr lang="en-US" smtClean="0"/>
              <a:t>18</a:t>
            </a:fld>
            <a:endParaRPr lang="en-US"/>
          </a:p>
        </p:txBody>
      </p:sp>
    </p:spTree>
    <p:extLst>
      <p:ext uri="{BB962C8B-B14F-4D97-AF65-F5344CB8AC3E}">
        <p14:creationId xmlns:p14="http://schemas.microsoft.com/office/powerpoint/2010/main" val="938720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VN" sz="3084" kern="1200" dirty="0">
                <a:solidFill>
                  <a:schemeClr val="tx1"/>
                </a:solidFill>
                <a:effectLst/>
                <a:latin typeface="+mn-lt"/>
                <a:ea typeface="+mn-ea"/>
                <a:cs typeface="+mn-cs"/>
              </a:rPr>
              <a:t>“VEC’s grand opening will feature a </a:t>
            </a:r>
            <a:r>
              <a:rPr lang="en-VN" sz="3084" b="1" kern="1200" dirty="0">
                <a:solidFill>
                  <a:schemeClr val="tx1"/>
                </a:solidFill>
                <a:effectLst/>
                <a:latin typeface="+mn-lt"/>
                <a:ea typeface="+mn-ea"/>
                <a:cs typeface="+mn-cs"/>
              </a:rPr>
              <a:t>national exhibition</a:t>
            </a:r>
            <a:r>
              <a:rPr lang="en-VN" sz="3084" kern="1200" dirty="0">
                <a:solidFill>
                  <a:schemeClr val="tx1"/>
                </a:solidFill>
                <a:effectLst/>
                <a:latin typeface="+mn-lt"/>
                <a:ea typeface="+mn-ea"/>
                <a:cs typeface="+mn-cs"/>
              </a:rPr>
              <a:t> celebrating </a:t>
            </a:r>
            <a:r>
              <a:rPr lang="en-VN" sz="3084" b="1" kern="1200" dirty="0">
                <a:solidFill>
                  <a:schemeClr val="tx1"/>
                </a:solidFill>
                <a:effectLst/>
                <a:latin typeface="+mn-lt"/>
                <a:ea typeface="+mn-ea"/>
                <a:cs typeface="+mn-cs"/>
              </a:rPr>
              <a:t>80 years of Vietnam’s independence</a:t>
            </a:r>
            <a:r>
              <a:rPr lang="en-VN" sz="3084" kern="1200" dirty="0">
                <a:solidFill>
                  <a:schemeClr val="tx1"/>
                </a:solidFill>
                <a:effectLst/>
                <a:latin typeface="+mn-lt"/>
                <a:ea typeface="+mn-ea"/>
                <a:cs typeface="+mn-cs"/>
              </a:rPr>
              <a:t>.</a:t>
            </a:r>
          </a:p>
          <a:p>
            <a:r>
              <a:rPr lang="en-VN" sz="3084" kern="1200" dirty="0">
                <a:solidFill>
                  <a:schemeClr val="tx1"/>
                </a:solidFill>
                <a:effectLst/>
                <a:latin typeface="+mn-lt"/>
                <a:ea typeface="+mn-ea"/>
                <a:cs typeface="+mn-cs"/>
              </a:rPr>
              <a:t>The event will bring together:</a:t>
            </a:r>
          </a:p>
          <a:p>
            <a:pPr lvl="0"/>
            <a:r>
              <a:rPr lang="en-VN" sz="3084" b="1" kern="1200" dirty="0">
                <a:solidFill>
                  <a:schemeClr val="tx1"/>
                </a:solidFill>
                <a:effectLst/>
                <a:latin typeface="+mn-lt"/>
                <a:ea typeface="+mn-ea"/>
                <a:cs typeface="+mn-cs"/>
              </a:rPr>
              <a:t>28 ministries and agencies</a:t>
            </a:r>
            <a:r>
              <a:rPr lang="en-VN" sz="3084" kern="1200" dirty="0">
                <a:solidFill>
                  <a:schemeClr val="tx1"/>
                </a:solidFill>
                <a:effectLst/>
                <a:latin typeface="+mn-lt"/>
                <a:ea typeface="+mn-ea"/>
                <a:cs typeface="+mn-cs"/>
              </a:rPr>
              <a:t>,</a:t>
            </a:r>
          </a:p>
          <a:p>
            <a:pPr lvl="0"/>
            <a:r>
              <a:rPr lang="en-VN" sz="3084" b="1" kern="1200" dirty="0">
                <a:solidFill>
                  <a:schemeClr val="tx1"/>
                </a:solidFill>
                <a:effectLst/>
                <a:latin typeface="+mn-lt"/>
                <a:ea typeface="+mn-ea"/>
                <a:cs typeface="+mn-cs"/>
              </a:rPr>
              <a:t>34 provinces</a:t>
            </a:r>
            <a:r>
              <a:rPr lang="en-VN" sz="3084" kern="1200" dirty="0">
                <a:solidFill>
                  <a:schemeClr val="tx1"/>
                </a:solidFill>
                <a:effectLst/>
                <a:latin typeface="+mn-lt"/>
                <a:ea typeface="+mn-ea"/>
                <a:cs typeface="+mn-cs"/>
              </a:rPr>
              <a:t>,</a:t>
            </a:r>
          </a:p>
          <a:p>
            <a:pPr lvl="0"/>
            <a:r>
              <a:rPr lang="en-VN" sz="3084" kern="1200" dirty="0">
                <a:solidFill>
                  <a:schemeClr val="tx1"/>
                </a:solidFill>
                <a:effectLst/>
                <a:latin typeface="+mn-lt"/>
                <a:ea typeface="+mn-ea"/>
                <a:cs typeface="+mn-cs"/>
              </a:rPr>
              <a:t>Over </a:t>
            </a:r>
            <a:r>
              <a:rPr lang="en-VN" sz="3084" b="1" kern="1200" dirty="0">
                <a:solidFill>
                  <a:schemeClr val="tx1"/>
                </a:solidFill>
                <a:effectLst/>
                <a:latin typeface="+mn-lt"/>
                <a:ea typeface="+mn-ea"/>
                <a:cs typeface="+mn-cs"/>
              </a:rPr>
              <a:t>100 major corporations</a:t>
            </a:r>
            <a:r>
              <a:rPr lang="en-VN" sz="3084" kern="1200" dirty="0">
                <a:solidFill>
                  <a:schemeClr val="tx1"/>
                </a:solidFill>
                <a:effectLst/>
                <a:latin typeface="+mn-lt"/>
                <a:ea typeface="+mn-ea"/>
                <a:cs typeface="+mn-cs"/>
              </a:rPr>
              <a:t>, both state-owned and private.</a:t>
            </a:r>
          </a:p>
          <a:p>
            <a:r>
              <a:rPr lang="en-VN" sz="3084" kern="1200" dirty="0">
                <a:solidFill>
                  <a:schemeClr val="tx1"/>
                </a:solidFill>
                <a:effectLst/>
                <a:latin typeface="+mn-lt"/>
                <a:ea typeface="+mn-ea"/>
                <a:cs typeface="+mn-cs"/>
              </a:rPr>
              <a:t> </a:t>
            </a:r>
          </a:p>
          <a:p>
            <a:r>
              <a:rPr lang="en-VN" sz="3084" kern="1200" dirty="0">
                <a:solidFill>
                  <a:schemeClr val="tx1"/>
                </a:solidFill>
                <a:effectLst/>
                <a:latin typeface="+mn-lt"/>
                <a:ea typeface="+mn-ea"/>
                <a:cs typeface="+mn-cs"/>
              </a:rPr>
              <a:t>With an expected </a:t>
            </a:r>
            <a:r>
              <a:rPr lang="en-VN" sz="3084" b="1" kern="1200" dirty="0">
                <a:solidFill>
                  <a:schemeClr val="tx1"/>
                </a:solidFill>
                <a:effectLst/>
                <a:latin typeface="+mn-lt"/>
                <a:ea typeface="+mn-ea"/>
                <a:cs typeface="+mn-cs"/>
              </a:rPr>
              <a:t>1.8 million visitors over 9 days</a:t>
            </a:r>
            <a:r>
              <a:rPr lang="en-VN" sz="3084" kern="1200" dirty="0">
                <a:solidFill>
                  <a:schemeClr val="tx1"/>
                </a:solidFill>
                <a:effectLst/>
                <a:latin typeface="+mn-lt"/>
                <a:ea typeface="+mn-ea"/>
                <a:cs typeface="+mn-cs"/>
              </a:rPr>
              <a:t>, this will be the </a:t>
            </a:r>
            <a:r>
              <a:rPr lang="en-VN" sz="3084" b="1" kern="1200" dirty="0">
                <a:solidFill>
                  <a:schemeClr val="tx1"/>
                </a:solidFill>
                <a:effectLst/>
                <a:latin typeface="+mn-lt"/>
                <a:ea typeface="+mn-ea"/>
                <a:cs typeface="+mn-cs"/>
              </a:rPr>
              <a:t>largest exhibition ever held in Vietnam</a:t>
            </a:r>
            <a:r>
              <a:rPr lang="en-VN" sz="3084" kern="1200" dirty="0">
                <a:solidFill>
                  <a:schemeClr val="tx1"/>
                </a:solidFill>
                <a:effectLst/>
                <a:latin typeface="+mn-lt"/>
                <a:ea typeface="+mn-ea"/>
                <a:cs typeface="+mn-cs"/>
              </a:rPr>
              <a:t>.”</a:t>
            </a:r>
          </a:p>
          <a:p>
            <a:endParaRPr lang="en-VN" dirty="0"/>
          </a:p>
        </p:txBody>
      </p:sp>
      <p:sp>
        <p:nvSpPr>
          <p:cNvPr id="4" name="Slide Number Placeholder 3"/>
          <p:cNvSpPr>
            <a:spLocks noGrp="1"/>
          </p:cNvSpPr>
          <p:nvPr>
            <p:ph type="sldNum" sz="quarter" idx="5"/>
          </p:nvPr>
        </p:nvSpPr>
        <p:spPr/>
        <p:txBody>
          <a:bodyPr/>
          <a:lstStyle/>
          <a:p>
            <a:fld id="{6C17030D-9F15-484B-B558-B7F6D6906B8E}" type="slidenum">
              <a:rPr lang="en-US" smtClean="0"/>
              <a:t>19</a:t>
            </a:fld>
            <a:endParaRPr lang="en-US"/>
          </a:p>
        </p:txBody>
      </p:sp>
    </p:spTree>
    <p:extLst>
      <p:ext uri="{BB962C8B-B14F-4D97-AF65-F5344CB8AC3E}">
        <p14:creationId xmlns:p14="http://schemas.microsoft.com/office/powerpoint/2010/main" val="2452579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VN" dirty="0"/>
          </a:p>
        </p:txBody>
      </p:sp>
      <p:sp>
        <p:nvSpPr>
          <p:cNvPr id="4" name="Slide Number Placeholder 3"/>
          <p:cNvSpPr>
            <a:spLocks noGrp="1"/>
          </p:cNvSpPr>
          <p:nvPr>
            <p:ph type="sldNum" sz="quarter" idx="5"/>
          </p:nvPr>
        </p:nvSpPr>
        <p:spPr/>
        <p:txBody>
          <a:bodyPr/>
          <a:lstStyle/>
          <a:p>
            <a:fld id="{6C17030D-9F15-484B-B558-B7F6D6906B8E}" type="slidenum">
              <a:rPr lang="en-US" smtClean="0"/>
              <a:t>21</a:t>
            </a:fld>
            <a:endParaRPr lang="en-US"/>
          </a:p>
        </p:txBody>
      </p:sp>
    </p:spTree>
    <p:extLst>
      <p:ext uri="{BB962C8B-B14F-4D97-AF65-F5344CB8AC3E}">
        <p14:creationId xmlns:p14="http://schemas.microsoft.com/office/powerpoint/2010/main" val="4154061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VN" dirty="0"/>
          </a:p>
        </p:txBody>
      </p:sp>
      <p:sp>
        <p:nvSpPr>
          <p:cNvPr id="4" name="Slide Number Placeholder 3"/>
          <p:cNvSpPr>
            <a:spLocks noGrp="1"/>
          </p:cNvSpPr>
          <p:nvPr>
            <p:ph type="sldNum" sz="quarter" idx="5"/>
          </p:nvPr>
        </p:nvSpPr>
        <p:spPr/>
        <p:txBody>
          <a:bodyPr/>
          <a:lstStyle/>
          <a:p>
            <a:fld id="{6C17030D-9F15-484B-B558-B7F6D6906B8E}" type="slidenum">
              <a:rPr lang="en-US" smtClean="0"/>
              <a:t>22</a:t>
            </a:fld>
            <a:endParaRPr lang="en-US"/>
          </a:p>
        </p:txBody>
      </p:sp>
    </p:spTree>
    <p:extLst>
      <p:ext uri="{BB962C8B-B14F-4D97-AF65-F5344CB8AC3E}">
        <p14:creationId xmlns:p14="http://schemas.microsoft.com/office/powerpoint/2010/main" val="5724485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4700" y="1143000"/>
            <a:ext cx="53086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17030D-9F15-484B-B558-B7F6D6906B8E}" type="slidenum">
              <a:rPr lang="en-US" smtClean="0"/>
              <a:t>24</a:t>
            </a:fld>
            <a:endParaRPr lang="en-US"/>
          </a:p>
        </p:txBody>
      </p:sp>
    </p:spTree>
    <p:extLst>
      <p:ext uri="{BB962C8B-B14F-4D97-AF65-F5344CB8AC3E}">
        <p14:creationId xmlns:p14="http://schemas.microsoft.com/office/powerpoint/2010/main" val="26111844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4700" y="1143000"/>
            <a:ext cx="53086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17030D-9F15-484B-B558-B7F6D6906B8E}" type="slidenum">
              <a:rPr lang="en-US" smtClean="0"/>
              <a:t>25</a:t>
            </a:fld>
            <a:endParaRPr lang="en-US"/>
          </a:p>
        </p:txBody>
      </p:sp>
    </p:spTree>
    <p:extLst>
      <p:ext uri="{BB962C8B-B14F-4D97-AF65-F5344CB8AC3E}">
        <p14:creationId xmlns:p14="http://schemas.microsoft.com/office/powerpoint/2010/main" val="1912304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4700" y="1143000"/>
            <a:ext cx="53086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17030D-9F15-484B-B558-B7F6D6906B8E}" type="slidenum">
              <a:rPr lang="en-US" smtClean="0"/>
              <a:t>26</a:t>
            </a:fld>
            <a:endParaRPr lang="en-US"/>
          </a:p>
        </p:txBody>
      </p:sp>
    </p:spTree>
    <p:extLst>
      <p:ext uri="{BB962C8B-B14F-4D97-AF65-F5344CB8AC3E}">
        <p14:creationId xmlns:p14="http://schemas.microsoft.com/office/powerpoint/2010/main" val="3910445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69928" y="2945943"/>
            <a:ext cx="23219569" cy="6266897"/>
          </a:xfrm>
        </p:spPr>
        <p:txBody>
          <a:bodyPr anchor="b"/>
          <a:lstStyle>
            <a:lvl1pPr algn="ctr">
              <a:defRPr sz="15236"/>
            </a:lvl1pPr>
          </a:lstStyle>
          <a:p>
            <a:r>
              <a:rPr lang="en-US"/>
              <a:t>Click to edit Master title style</a:t>
            </a:r>
          </a:p>
        </p:txBody>
      </p:sp>
      <p:sp>
        <p:nvSpPr>
          <p:cNvPr id="3" name="Subtitle 2"/>
          <p:cNvSpPr>
            <a:spLocks noGrp="1"/>
          </p:cNvSpPr>
          <p:nvPr>
            <p:ph type="subTitle" idx="1"/>
          </p:nvPr>
        </p:nvSpPr>
        <p:spPr>
          <a:xfrm>
            <a:off x="3869928" y="9454516"/>
            <a:ext cx="23219569" cy="4345992"/>
          </a:xfrm>
        </p:spPr>
        <p:txBody>
          <a:bodyPr/>
          <a:lstStyle>
            <a:lvl1pPr marL="0" indent="0" algn="ctr">
              <a:buNone/>
              <a:defRPr sz="6094"/>
            </a:lvl1pPr>
            <a:lvl2pPr marL="1160968" indent="0" algn="ctr">
              <a:buNone/>
              <a:defRPr sz="5079"/>
            </a:lvl2pPr>
            <a:lvl3pPr marL="2321936" indent="0" algn="ctr">
              <a:buNone/>
              <a:defRPr sz="4571"/>
            </a:lvl3pPr>
            <a:lvl4pPr marL="3482904" indent="0" algn="ctr">
              <a:buNone/>
              <a:defRPr sz="4063"/>
            </a:lvl4pPr>
            <a:lvl5pPr marL="4643872" indent="0" algn="ctr">
              <a:buNone/>
              <a:defRPr sz="4063"/>
            </a:lvl5pPr>
            <a:lvl6pPr marL="5804840" indent="0" algn="ctr">
              <a:buNone/>
              <a:defRPr sz="4063"/>
            </a:lvl6pPr>
            <a:lvl7pPr marL="6965808" indent="0" algn="ctr">
              <a:buNone/>
              <a:defRPr sz="4063"/>
            </a:lvl7pPr>
            <a:lvl8pPr marL="8126776" indent="0" algn="ctr">
              <a:buNone/>
              <a:defRPr sz="4063"/>
            </a:lvl8pPr>
            <a:lvl9pPr marL="9287744" indent="0" algn="ctr">
              <a:buNone/>
              <a:defRPr sz="4063"/>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112336" y="4487668"/>
            <a:ext cx="26702504" cy="7487774"/>
          </a:xfrm>
        </p:spPr>
        <p:txBody>
          <a:bodyPr anchor="b"/>
          <a:lstStyle>
            <a:lvl1pPr>
              <a:defRPr sz="15236"/>
            </a:lvl1pPr>
          </a:lstStyle>
          <a:p>
            <a:r>
              <a:rPr lang="en-US"/>
              <a:t>Click to edit Master title style</a:t>
            </a:r>
          </a:p>
        </p:txBody>
      </p:sp>
      <p:sp>
        <p:nvSpPr>
          <p:cNvPr id="3" name="Text Placeholder 2"/>
          <p:cNvSpPr>
            <a:spLocks noGrp="1"/>
          </p:cNvSpPr>
          <p:nvPr>
            <p:ph type="body" idx="1"/>
          </p:nvPr>
        </p:nvSpPr>
        <p:spPr>
          <a:xfrm>
            <a:off x="2112336" y="12046280"/>
            <a:ext cx="26702504" cy="3937644"/>
          </a:xfrm>
        </p:spPr>
        <p:txBody>
          <a:bodyPr/>
          <a:lstStyle>
            <a:lvl1pPr marL="0" indent="0">
              <a:buNone/>
              <a:defRPr sz="6094">
                <a:solidFill>
                  <a:schemeClr val="tx1">
                    <a:tint val="82000"/>
                  </a:schemeClr>
                </a:solidFill>
              </a:defRPr>
            </a:lvl1pPr>
            <a:lvl2pPr marL="1160968" indent="0">
              <a:buNone/>
              <a:defRPr sz="5079">
                <a:solidFill>
                  <a:schemeClr val="tx1">
                    <a:tint val="82000"/>
                  </a:schemeClr>
                </a:solidFill>
              </a:defRPr>
            </a:lvl2pPr>
            <a:lvl3pPr marL="2321936" indent="0">
              <a:buNone/>
              <a:defRPr sz="4571">
                <a:solidFill>
                  <a:schemeClr val="tx1">
                    <a:tint val="82000"/>
                  </a:schemeClr>
                </a:solidFill>
              </a:defRPr>
            </a:lvl3pPr>
            <a:lvl4pPr marL="3482904" indent="0">
              <a:buNone/>
              <a:defRPr sz="4063">
                <a:solidFill>
                  <a:schemeClr val="tx1">
                    <a:tint val="82000"/>
                  </a:schemeClr>
                </a:solidFill>
              </a:defRPr>
            </a:lvl4pPr>
            <a:lvl5pPr marL="4643872" indent="0">
              <a:buNone/>
              <a:defRPr sz="4063">
                <a:solidFill>
                  <a:schemeClr val="tx1">
                    <a:tint val="82000"/>
                  </a:schemeClr>
                </a:solidFill>
              </a:defRPr>
            </a:lvl5pPr>
            <a:lvl6pPr marL="5804840" indent="0">
              <a:buNone/>
              <a:defRPr sz="4063">
                <a:solidFill>
                  <a:schemeClr val="tx1">
                    <a:tint val="82000"/>
                  </a:schemeClr>
                </a:solidFill>
              </a:defRPr>
            </a:lvl6pPr>
            <a:lvl7pPr marL="6965808" indent="0">
              <a:buNone/>
              <a:defRPr sz="4063">
                <a:solidFill>
                  <a:schemeClr val="tx1">
                    <a:tint val="82000"/>
                  </a:schemeClr>
                </a:solidFill>
              </a:defRPr>
            </a:lvl7pPr>
            <a:lvl8pPr marL="8126776" indent="0">
              <a:buNone/>
              <a:defRPr sz="4063">
                <a:solidFill>
                  <a:schemeClr val="tx1">
                    <a:tint val="82000"/>
                  </a:schemeClr>
                </a:solidFill>
              </a:defRPr>
            </a:lvl8pPr>
            <a:lvl9pPr marL="9287744" indent="0">
              <a:buNone/>
              <a:defRPr sz="4063">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28460" y="4791843"/>
            <a:ext cx="13157756" cy="114212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5673209" y="4791843"/>
            <a:ext cx="13157756" cy="114212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32493" y="958370"/>
            <a:ext cx="26702504" cy="3479296"/>
          </a:xfrm>
        </p:spPr>
        <p:txBody>
          <a:bodyPr/>
          <a:lstStyle/>
          <a:p>
            <a:r>
              <a:rPr lang="en-US"/>
              <a:t>Click to edit Master title style</a:t>
            </a:r>
          </a:p>
        </p:txBody>
      </p:sp>
      <p:sp>
        <p:nvSpPr>
          <p:cNvPr id="3" name="Text Placeholder 2"/>
          <p:cNvSpPr>
            <a:spLocks noGrp="1"/>
          </p:cNvSpPr>
          <p:nvPr>
            <p:ph type="body" idx="1"/>
          </p:nvPr>
        </p:nvSpPr>
        <p:spPr>
          <a:xfrm>
            <a:off x="2132494" y="4412664"/>
            <a:ext cx="13097287" cy="2162578"/>
          </a:xfrm>
        </p:spPr>
        <p:txBody>
          <a:bodyPr anchor="b"/>
          <a:lstStyle>
            <a:lvl1pPr marL="0" indent="0">
              <a:buNone/>
              <a:defRPr sz="6094" b="1"/>
            </a:lvl1pPr>
            <a:lvl2pPr marL="1160968" indent="0">
              <a:buNone/>
              <a:defRPr sz="5079" b="1"/>
            </a:lvl2pPr>
            <a:lvl3pPr marL="2321936" indent="0">
              <a:buNone/>
              <a:defRPr sz="4571" b="1"/>
            </a:lvl3pPr>
            <a:lvl4pPr marL="3482904" indent="0">
              <a:buNone/>
              <a:defRPr sz="4063" b="1"/>
            </a:lvl4pPr>
            <a:lvl5pPr marL="4643872" indent="0">
              <a:buNone/>
              <a:defRPr sz="4063" b="1"/>
            </a:lvl5pPr>
            <a:lvl6pPr marL="5804840" indent="0">
              <a:buNone/>
              <a:defRPr sz="4063" b="1"/>
            </a:lvl6pPr>
            <a:lvl7pPr marL="6965808" indent="0">
              <a:buNone/>
              <a:defRPr sz="4063" b="1"/>
            </a:lvl7pPr>
            <a:lvl8pPr marL="8126776" indent="0">
              <a:buNone/>
              <a:defRPr sz="4063" b="1"/>
            </a:lvl8pPr>
            <a:lvl9pPr marL="9287744" indent="0">
              <a:buNone/>
              <a:defRPr sz="4063" b="1"/>
            </a:lvl9pPr>
          </a:lstStyle>
          <a:p>
            <a:pPr lvl="0"/>
            <a:r>
              <a:rPr lang="en-US"/>
              <a:t>Click to edit Master text styles</a:t>
            </a:r>
          </a:p>
        </p:txBody>
      </p:sp>
      <p:sp>
        <p:nvSpPr>
          <p:cNvPr id="4" name="Content Placeholder 3"/>
          <p:cNvSpPr>
            <a:spLocks noGrp="1"/>
          </p:cNvSpPr>
          <p:nvPr>
            <p:ph sz="half" idx="2"/>
          </p:nvPr>
        </p:nvSpPr>
        <p:spPr>
          <a:xfrm>
            <a:off x="2132494" y="6575242"/>
            <a:ext cx="13097287" cy="96711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5673209" y="4412664"/>
            <a:ext cx="13161788" cy="2162578"/>
          </a:xfrm>
        </p:spPr>
        <p:txBody>
          <a:bodyPr anchor="b"/>
          <a:lstStyle>
            <a:lvl1pPr marL="0" indent="0">
              <a:buNone/>
              <a:defRPr sz="6094" b="1"/>
            </a:lvl1pPr>
            <a:lvl2pPr marL="1160968" indent="0">
              <a:buNone/>
              <a:defRPr sz="5079" b="1"/>
            </a:lvl2pPr>
            <a:lvl3pPr marL="2321936" indent="0">
              <a:buNone/>
              <a:defRPr sz="4571" b="1"/>
            </a:lvl3pPr>
            <a:lvl4pPr marL="3482904" indent="0">
              <a:buNone/>
              <a:defRPr sz="4063" b="1"/>
            </a:lvl4pPr>
            <a:lvl5pPr marL="4643872" indent="0">
              <a:buNone/>
              <a:defRPr sz="4063" b="1"/>
            </a:lvl5pPr>
            <a:lvl6pPr marL="5804840" indent="0">
              <a:buNone/>
              <a:defRPr sz="4063" b="1"/>
            </a:lvl6pPr>
            <a:lvl7pPr marL="6965808" indent="0">
              <a:buNone/>
              <a:defRPr sz="4063" b="1"/>
            </a:lvl7pPr>
            <a:lvl8pPr marL="8126776" indent="0">
              <a:buNone/>
              <a:defRPr sz="4063" b="1"/>
            </a:lvl8pPr>
            <a:lvl9pPr marL="9287744" indent="0">
              <a:buNone/>
              <a:defRPr sz="4063" b="1"/>
            </a:lvl9pPr>
          </a:lstStyle>
          <a:p>
            <a:pPr lvl="0"/>
            <a:r>
              <a:rPr lang="en-US"/>
              <a:t>Click to edit Master text styles</a:t>
            </a:r>
          </a:p>
        </p:txBody>
      </p:sp>
      <p:sp>
        <p:nvSpPr>
          <p:cNvPr id="6" name="Content Placeholder 5"/>
          <p:cNvSpPr>
            <a:spLocks noGrp="1"/>
          </p:cNvSpPr>
          <p:nvPr>
            <p:ph sz="quarter" idx="4"/>
          </p:nvPr>
        </p:nvSpPr>
        <p:spPr>
          <a:xfrm>
            <a:off x="15673209" y="6575242"/>
            <a:ext cx="13161788" cy="96711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32494" y="1200044"/>
            <a:ext cx="9985220" cy="4200155"/>
          </a:xfrm>
        </p:spPr>
        <p:txBody>
          <a:bodyPr anchor="b"/>
          <a:lstStyle>
            <a:lvl1pPr>
              <a:defRPr sz="8126"/>
            </a:lvl1pPr>
          </a:lstStyle>
          <a:p>
            <a:r>
              <a:rPr lang="en-US"/>
              <a:t>Click to edit Master title style</a:t>
            </a:r>
          </a:p>
        </p:txBody>
      </p:sp>
      <p:sp>
        <p:nvSpPr>
          <p:cNvPr id="3" name="Content Placeholder 2"/>
          <p:cNvSpPr>
            <a:spLocks noGrp="1"/>
          </p:cNvSpPr>
          <p:nvPr>
            <p:ph idx="1"/>
          </p:nvPr>
        </p:nvSpPr>
        <p:spPr>
          <a:xfrm>
            <a:off x="13161788" y="2591763"/>
            <a:ext cx="15673209" cy="12792138"/>
          </a:xfrm>
        </p:spPr>
        <p:txBody>
          <a:bodyPr/>
          <a:lstStyle>
            <a:lvl1pPr>
              <a:defRPr sz="8126"/>
            </a:lvl1pPr>
            <a:lvl2pPr>
              <a:defRPr sz="7110"/>
            </a:lvl2pPr>
            <a:lvl3pPr>
              <a:defRPr sz="6094"/>
            </a:lvl3pPr>
            <a:lvl4pPr>
              <a:defRPr sz="5079"/>
            </a:lvl4pPr>
            <a:lvl5pPr>
              <a:defRPr sz="5079"/>
            </a:lvl5pPr>
            <a:lvl6pPr>
              <a:defRPr sz="5079"/>
            </a:lvl6pPr>
            <a:lvl7pPr>
              <a:defRPr sz="5079"/>
            </a:lvl7pPr>
            <a:lvl8pPr>
              <a:defRPr sz="5079"/>
            </a:lvl8pPr>
            <a:lvl9pPr>
              <a:defRPr sz="507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32494" y="5400199"/>
            <a:ext cx="9985220" cy="10004536"/>
          </a:xfrm>
        </p:spPr>
        <p:txBody>
          <a:bodyPr/>
          <a:lstStyle>
            <a:lvl1pPr marL="0" indent="0">
              <a:buNone/>
              <a:defRPr sz="4063"/>
            </a:lvl1pPr>
            <a:lvl2pPr marL="1160968" indent="0">
              <a:buNone/>
              <a:defRPr sz="3555"/>
            </a:lvl2pPr>
            <a:lvl3pPr marL="2321936" indent="0">
              <a:buNone/>
              <a:defRPr sz="3047"/>
            </a:lvl3pPr>
            <a:lvl4pPr marL="3482904" indent="0">
              <a:buNone/>
              <a:defRPr sz="2539"/>
            </a:lvl4pPr>
            <a:lvl5pPr marL="4643872" indent="0">
              <a:buNone/>
              <a:defRPr sz="2539"/>
            </a:lvl5pPr>
            <a:lvl6pPr marL="5804840" indent="0">
              <a:buNone/>
              <a:defRPr sz="2539"/>
            </a:lvl6pPr>
            <a:lvl7pPr marL="6965808" indent="0">
              <a:buNone/>
              <a:defRPr sz="2539"/>
            </a:lvl7pPr>
            <a:lvl8pPr marL="8126776" indent="0">
              <a:buNone/>
              <a:defRPr sz="2539"/>
            </a:lvl8pPr>
            <a:lvl9pPr marL="9287744" indent="0">
              <a:buNone/>
              <a:defRPr sz="2539"/>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32494" y="1200044"/>
            <a:ext cx="9985220" cy="4200155"/>
          </a:xfrm>
        </p:spPr>
        <p:txBody>
          <a:bodyPr anchor="b"/>
          <a:lstStyle>
            <a:lvl1pPr>
              <a:defRPr sz="8126"/>
            </a:lvl1pPr>
          </a:lstStyle>
          <a:p>
            <a:r>
              <a:rPr lang="en-US"/>
              <a:t>Click to edit Master title style</a:t>
            </a:r>
          </a:p>
        </p:txBody>
      </p:sp>
      <p:sp>
        <p:nvSpPr>
          <p:cNvPr id="3" name="Picture Placeholder 2"/>
          <p:cNvSpPr>
            <a:spLocks noGrp="1" noChangeAspect="1"/>
          </p:cNvSpPr>
          <p:nvPr>
            <p:ph type="pic" idx="1"/>
          </p:nvPr>
        </p:nvSpPr>
        <p:spPr>
          <a:xfrm>
            <a:off x="13161788" y="2591763"/>
            <a:ext cx="15673209" cy="12792138"/>
          </a:xfrm>
        </p:spPr>
        <p:txBody>
          <a:bodyPr anchor="t"/>
          <a:lstStyle>
            <a:lvl1pPr marL="0" indent="0">
              <a:buNone/>
              <a:defRPr sz="8126"/>
            </a:lvl1pPr>
            <a:lvl2pPr marL="1160968" indent="0">
              <a:buNone/>
              <a:defRPr sz="7110"/>
            </a:lvl2pPr>
            <a:lvl3pPr marL="2321936" indent="0">
              <a:buNone/>
              <a:defRPr sz="6094"/>
            </a:lvl3pPr>
            <a:lvl4pPr marL="3482904" indent="0">
              <a:buNone/>
              <a:defRPr sz="5079"/>
            </a:lvl4pPr>
            <a:lvl5pPr marL="4643872" indent="0">
              <a:buNone/>
              <a:defRPr sz="5079"/>
            </a:lvl5pPr>
            <a:lvl6pPr marL="5804840" indent="0">
              <a:buNone/>
              <a:defRPr sz="5079"/>
            </a:lvl6pPr>
            <a:lvl7pPr marL="6965808" indent="0">
              <a:buNone/>
              <a:defRPr sz="5079"/>
            </a:lvl7pPr>
            <a:lvl8pPr marL="8126776" indent="0">
              <a:buNone/>
              <a:defRPr sz="5079"/>
            </a:lvl8pPr>
            <a:lvl9pPr marL="9287744" indent="0">
              <a:buNone/>
              <a:defRPr sz="5079"/>
            </a:lvl9pPr>
          </a:lstStyle>
          <a:p>
            <a:r>
              <a:rPr lang="en-US"/>
              <a:t>Click icon to add picture</a:t>
            </a:r>
          </a:p>
        </p:txBody>
      </p:sp>
      <p:sp>
        <p:nvSpPr>
          <p:cNvPr id="4" name="Text Placeholder 3"/>
          <p:cNvSpPr>
            <a:spLocks noGrp="1"/>
          </p:cNvSpPr>
          <p:nvPr>
            <p:ph type="body" sz="half" idx="2"/>
          </p:nvPr>
        </p:nvSpPr>
        <p:spPr>
          <a:xfrm>
            <a:off x="2132494" y="5400199"/>
            <a:ext cx="9985220" cy="10004536"/>
          </a:xfrm>
        </p:spPr>
        <p:txBody>
          <a:bodyPr/>
          <a:lstStyle>
            <a:lvl1pPr marL="0" indent="0">
              <a:buNone/>
              <a:defRPr sz="4063"/>
            </a:lvl1pPr>
            <a:lvl2pPr marL="1160968" indent="0">
              <a:buNone/>
              <a:defRPr sz="3555"/>
            </a:lvl2pPr>
            <a:lvl3pPr marL="2321936" indent="0">
              <a:buNone/>
              <a:defRPr sz="3047"/>
            </a:lvl3pPr>
            <a:lvl4pPr marL="3482904" indent="0">
              <a:buNone/>
              <a:defRPr sz="2539"/>
            </a:lvl4pPr>
            <a:lvl5pPr marL="4643872" indent="0">
              <a:buNone/>
              <a:defRPr sz="2539"/>
            </a:lvl5pPr>
            <a:lvl6pPr marL="5804840" indent="0">
              <a:buNone/>
              <a:defRPr sz="2539"/>
            </a:lvl6pPr>
            <a:lvl7pPr marL="6965808" indent="0">
              <a:buNone/>
              <a:defRPr sz="2539"/>
            </a:lvl7pPr>
            <a:lvl8pPr marL="8126776" indent="0">
              <a:buNone/>
              <a:defRPr sz="2539"/>
            </a:lvl8pPr>
            <a:lvl9pPr marL="9287744" indent="0">
              <a:buNone/>
              <a:defRPr sz="2539"/>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2155339" y="958369"/>
            <a:ext cx="6675626" cy="1525473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28461" y="958369"/>
            <a:ext cx="19639885" cy="152547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28461" y="958370"/>
            <a:ext cx="26702504" cy="347929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128461" y="4791843"/>
            <a:ext cx="26702504" cy="1142125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28460" y="16683949"/>
            <a:ext cx="6965871" cy="958369"/>
          </a:xfrm>
          <a:prstGeom prst="rect">
            <a:avLst/>
          </a:prstGeom>
        </p:spPr>
        <p:txBody>
          <a:bodyPr vert="horz" lIns="91440" tIns="45720" rIns="91440" bIns="45720" rtlCol="0" anchor="ctr"/>
          <a:lstStyle>
            <a:lvl1pPr algn="l">
              <a:defRPr sz="3047">
                <a:solidFill>
                  <a:schemeClr val="tx1">
                    <a:tint val="82000"/>
                  </a:schemeClr>
                </a:solidFill>
              </a:defRPr>
            </a:lvl1pPr>
          </a:lstStyle>
          <a:p>
            <a:fld id="{846CE7D5-CF57-46EF-B807-FDD0502418D4}" type="datetimeFigureOut">
              <a:rPr lang="en-US" smtClean="0"/>
              <a:t>12/24/2025</a:t>
            </a:fld>
            <a:endParaRPr lang="en-US"/>
          </a:p>
        </p:txBody>
      </p:sp>
      <p:sp>
        <p:nvSpPr>
          <p:cNvPr id="5" name="Footer Placeholder 4"/>
          <p:cNvSpPr>
            <a:spLocks noGrp="1"/>
          </p:cNvSpPr>
          <p:nvPr>
            <p:ph type="ftr" sz="quarter" idx="3"/>
          </p:nvPr>
        </p:nvSpPr>
        <p:spPr>
          <a:xfrm>
            <a:off x="10255310" y="16683949"/>
            <a:ext cx="10448806" cy="958369"/>
          </a:xfrm>
          <a:prstGeom prst="rect">
            <a:avLst/>
          </a:prstGeom>
        </p:spPr>
        <p:txBody>
          <a:bodyPr vert="horz" lIns="91440" tIns="45720" rIns="91440" bIns="45720" rtlCol="0" anchor="ctr"/>
          <a:lstStyle>
            <a:lvl1pPr algn="ctr">
              <a:defRPr sz="3047">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21865094" y="16683949"/>
            <a:ext cx="6965871" cy="958369"/>
          </a:xfrm>
          <a:prstGeom prst="rect">
            <a:avLst/>
          </a:prstGeom>
        </p:spPr>
        <p:txBody>
          <a:bodyPr vert="horz" lIns="91440" tIns="45720" rIns="91440" bIns="45720" rtlCol="0" anchor="ctr"/>
          <a:lstStyle>
            <a:lvl1pPr algn="r">
              <a:defRPr sz="3047">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321936" rtl="0" eaLnBrk="1" latinLnBrk="0" hangingPunct="1">
        <a:lnSpc>
          <a:spcPct val="90000"/>
        </a:lnSpc>
        <a:spcBef>
          <a:spcPct val="0"/>
        </a:spcBef>
        <a:buNone/>
        <a:defRPr sz="11173" kern="1200">
          <a:solidFill>
            <a:schemeClr val="tx1"/>
          </a:solidFill>
          <a:latin typeface="+mj-lt"/>
          <a:ea typeface="+mj-ea"/>
          <a:cs typeface="+mj-cs"/>
        </a:defRPr>
      </a:lvl1pPr>
    </p:titleStyle>
    <p:bodyStyle>
      <a:lvl1pPr marL="580484" indent="-580484" algn="l" defTabSz="2321936" rtl="0" eaLnBrk="1" latinLnBrk="0" hangingPunct="1">
        <a:lnSpc>
          <a:spcPct val="90000"/>
        </a:lnSpc>
        <a:spcBef>
          <a:spcPts val="2539"/>
        </a:spcBef>
        <a:buFont typeface="Arial" panose="020B0604020202020204" pitchFamily="34" charset="0"/>
        <a:buChar char="•"/>
        <a:defRPr sz="7110" kern="1200">
          <a:solidFill>
            <a:schemeClr val="tx1"/>
          </a:solidFill>
          <a:latin typeface="+mn-lt"/>
          <a:ea typeface="+mn-ea"/>
          <a:cs typeface="+mn-cs"/>
        </a:defRPr>
      </a:lvl1pPr>
      <a:lvl2pPr marL="1741452" indent="-580484" algn="l" defTabSz="2321936" rtl="0" eaLnBrk="1" latinLnBrk="0" hangingPunct="1">
        <a:lnSpc>
          <a:spcPct val="90000"/>
        </a:lnSpc>
        <a:spcBef>
          <a:spcPts val="1270"/>
        </a:spcBef>
        <a:buFont typeface="Arial" panose="020B0604020202020204" pitchFamily="34" charset="0"/>
        <a:buChar char="•"/>
        <a:defRPr sz="6094" kern="1200">
          <a:solidFill>
            <a:schemeClr val="tx1"/>
          </a:solidFill>
          <a:latin typeface="+mn-lt"/>
          <a:ea typeface="+mn-ea"/>
          <a:cs typeface="+mn-cs"/>
        </a:defRPr>
      </a:lvl2pPr>
      <a:lvl3pPr marL="2902420" indent="-580484" algn="l" defTabSz="2321936" rtl="0" eaLnBrk="1" latinLnBrk="0" hangingPunct="1">
        <a:lnSpc>
          <a:spcPct val="90000"/>
        </a:lnSpc>
        <a:spcBef>
          <a:spcPts val="1270"/>
        </a:spcBef>
        <a:buFont typeface="Arial" panose="020B0604020202020204" pitchFamily="34" charset="0"/>
        <a:buChar char="•"/>
        <a:defRPr sz="5079" kern="1200">
          <a:solidFill>
            <a:schemeClr val="tx1"/>
          </a:solidFill>
          <a:latin typeface="+mn-lt"/>
          <a:ea typeface="+mn-ea"/>
          <a:cs typeface="+mn-cs"/>
        </a:defRPr>
      </a:lvl3pPr>
      <a:lvl4pPr marL="4063388" indent="-580484" algn="l" defTabSz="2321936" rtl="0" eaLnBrk="1" latinLnBrk="0" hangingPunct="1">
        <a:lnSpc>
          <a:spcPct val="90000"/>
        </a:lnSpc>
        <a:spcBef>
          <a:spcPts val="1270"/>
        </a:spcBef>
        <a:buFont typeface="Arial" panose="020B0604020202020204" pitchFamily="34" charset="0"/>
        <a:buChar char="•"/>
        <a:defRPr sz="4571" kern="1200">
          <a:solidFill>
            <a:schemeClr val="tx1"/>
          </a:solidFill>
          <a:latin typeface="+mn-lt"/>
          <a:ea typeface="+mn-ea"/>
          <a:cs typeface="+mn-cs"/>
        </a:defRPr>
      </a:lvl4pPr>
      <a:lvl5pPr marL="5224356" indent="-580484" algn="l" defTabSz="2321936" rtl="0" eaLnBrk="1" latinLnBrk="0" hangingPunct="1">
        <a:lnSpc>
          <a:spcPct val="90000"/>
        </a:lnSpc>
        <a:spcBef>
          <a:spcPts val="1270"/>
        </a:spcBef>
        <a:buFont typeface="Arial" panose="020B0604020202020204" pitchFamily="34" charset="0"/>
        <a:buChar char="•"/>
        <a:defRPr sz="4571" kern="1200">
          <a:solidFill>
            <a:schemeClr val="tx1"/>
          </a:solidFill>
          <a:latin typeface="+mn-lt"/>
          <a:ea typeface="+mn-ea"/>
          <a:cs typeface="+mn-cs"/>
        </a:defRPr>
      </a:lvl5pPr>
      <a:lvl6pPr marL="6385324" indent="-580484" algn="l" defTabSz="2321936" rtl="0" eaLnBrk="1" latinLnBrk="0" hangingPunct="1">
        <a:lnSpc>
          <a:spcPct val="90000"/>
        </a:lnSpc>
        <a:spcBef>
          <a:spcPts val="1270"/>
        </a:spcBef>
        <a:buFont typeface="Arial" panose="020B0604020202020204" pitchFamily="34" charset="0"/>
        <a:buChar char="•"/>
        <a:defRPr sz="4571" kern="1200">
          <a:solidFill>
            <a:schemeClr val="tx1"/>
          </a:solidFill>
          <a:latin typeface="+mn-lt"/>
          <a:ea typeface="+mn-ea"/>
          <a:cs typeface="+mn-cs"/>
        </a:defRPr>
      </a:lvl6pPr>
      <a:lvl7pPr marL="7546292" indent="-580484" algn="l" defTabSz="2321936" rtl="0" eaLnBrk="1" latinLnBrk="0" hangingPunct="1">
        <a:lnSpc>
          <a:spcPct val="90000"/>
        </a:lnSpc>
        <a:spcBef>
          <a:spcPts val="1270"/>
        </a:spcBef>
        <a:buFont typeface="Arial" panose="020B0604020202020204" pitchFamily="34" charset="0"/>
        <a:buChar char="•"/>
        <a:defRPr sz="4571" kern="1200">
          <a:solidFill>
            <a:schemeClr val="tx1"/>
          </a:solidFill>
          <a:latin typeface="+mn-lt"/>
          <a:ea typeface="+mn-ea"/>
          <a:cs typeface="+mn-cs"/>
        </a:defRPr>
      </a:lvl7pPr>
      <a:lvl8pPr marL="8707260" indent="-580484" algn="l" defTabSz="2321936" rtl="0" eaLnBrk="1" latinLnBrk="0" hangingPunct="1">
        <a:lnSpc>
          <a:spcPct val="90000"/>
        </a:lnSpc>
        <a:spcBef>
          <a:spcPts val="1270"/>
        </a:spcBef>
        <a:buFont typeface="Arial" panose="020B0604020202020204" pitchFamily="34" charset="0"/>
        <a:buChar char="•"/>
        <a:defRPr sz="4571" kern="1200">
          <a:solidFill>
            <a:schemeClr val="tx1"/>
          </a:solidFill>
          <a:latin typeface="+mn-lt"/>
          <a:ea typeface="+mn-ea"/>
          <a:cs typeface="+mn-cs"/>
        </a:defRPr>
      </a:lvl8pPr>
      <a:lvl9pPr marL="9868228" indent="-580484" algn="l" defTabSz="2321936" rtl="0" eaLnBrk="1" latinLnBrk="0" hangingPunct="1">
        <a:lnSpc>
          <a:spcPct val="90000"/>
        </a:lnSpc>
        <a:spcBef>
          <a:spcPts val="1270"/>
        </a:spcBef>
        <a:buFont typeface="Arial" panose="020B0604020202020204" pitchFamily="34" charset="0"/>
        <a:buChar char="•"/>
        <a:defRPr sz="4571" kern="1200">
          <a:solidFill>
            <a:schemeClr val="tx1"/>
          </a:solidFill>
          <a:latin typeface="+mn-lt"/>
          <a:ea typeface="+mn-ea"/>
          <a:cs typeface="+mn-cs"/>
        </a:defRPr>
      </a:lvl9pPr>
    </p:bodyStyle>
    <p:otherStyle>
      <a:defPPr>
        <a:defRPr lang="en-US"/>
      </a:defPPr>
      <a:lvl1pPr marL="0" algn="l" defTabSz="2321936" rtl="0" eaLnBrk="1" latinLnBrk="0" hangingPunct="1">
        <a:defRPr sz="4571" kern="1200">
          <a:solidFill>
            <a:schemeClr val="tx1"/>
          </a:solidFill>
          <a:latin typeface="+mn-lt"/>
          <a:ea typeface="+mn-ea"/>
          <a:cs typeface="+mn-cs"/>
        </a:defRPr>
      </a:lvl1pPr>
      <a:lvl2pPr marL="1160968" algn="l" defTabSz="2321936" rtl="0" eaLnBrk="1" latinLnBrk="0" hangingPunct="1">
        <a:defRPr sz="4571" kern="1200">
          <a:solidFill>
            <a:schemeClr val="tx1"/>
          </a:solidFill>
          <a:latin typeface="+mn-lt"/>
          <a:ea typeface="+mn-ea"/>
          <a:cs typeface="+mn-cs"/>
        </a:defRPr>
      </a:lvl2pPr>
      <a:lvl3pPr marL="2321936" algn="l" defTabSz="2321936" rtl="0" eaLnBrk="1" latinLnBrk="0" hangingPunct="1">
        <a:defRPr sz="4571" kern="1200">
          <a:solidFill>
            <a:schemeClr val="tx1"/>
          </a:solidFill>
          <a:latin typeface="+mn-lt"/>
          <a:ea typeface="+mn-ea"/>
          <a:cs typeface="+mn-cs"/>
        </a:defRPr>
      </a:lvl3pPr>
      <a:lvl4pPr marL="3482904" algn="l" defTabSz="2321936" rtl="0" eaLnBrk="1" latinLnBrk="0" hangingPunct="1">
        <a:defRPr sz="4571" kern="1200">
          <a:solidFill>
            <a:schemeClr val="tx1"/>
          </a:solidFill>
          <a:latin typeface="+mn-lt"/>
          <a:ea typeface="+mn-ea"/>
          <a:cs typeface="+mn-cs"/>
        </a:defRPr>
      </a:lvl4pPr>
      <a:lvl5pPr marL="4643872" algn="l" defTabSz="2321936" rtl="0" eaLnBrk="1" latinLnBrk="0" hangingPunct="1">
        <a:defRPr sz="4571" kern="1200">
          <a:solidFill>
            <a:schemeClr val="tx1"/>
          </a:solidFill>
          <a:latin typeface="+mn-lt"/>
          <a:ea typeface="+mn-ea"/>
          <a:cs typeface="+mn-cs"/>
        </a:defRPr>
      </a:lvl5pPr>
      <a:lvl6pPr marL="5804840" algn="l" defTabSz="2321936" rtl="0" eaLnBrk="1" latinLnBrk="0" hangingPunct="1">
        <a:defRPr sz="4571" kern="1200">
          <a:solidFill>
            <a:schemeClr val="tx1"/>
          </a:solidFill>
          <a:latin typeface="+mn-lt"/>
          <a:ea typeface="+mn-ea"/>
          <a:cs typeface="+mn-cs"/>
        </a:defRPr>
      </a:lvl6pPr>
      <a:lvl7pPr marL="6965808" algn="l" defTabSz="2321936" rtl="0" eaLnBrk="1" latinLnBrk="0" hangingPunct="1">
        <a:defRPr sz="4571" kern="1200">
          <a:solidFill>
            <a:schemeClr val="tx1"/>
          </a:solidFill>
          <a:latin typeface="+mn-lt"/>
          <a:ea typeface="+mn-ea"/>
          <a:cs typeface="+mn-cs"/>
        </a:defRPr>
      </a:lvl7pPr>
      <a:lvl8pPr marL="8126776" algn="l" defTabSz="2321936" rtl="0" eaLnBrk="1" latinLnBrk="0" hangingPunct="1">
        <a:defRPr sz="4571" kern="1200">
          <a:solidFill>
            <a:schemeClr val="tx1"/>
          </a:solidFill>
          <a:latin typeface="+mn-lt"/>
          <a:ea typeface="+mn-ea"/>
          <a:cs typeface="+mn-cs"/>
        </a:defRPr>
      </a:lvl8pPr>
      <a:lvl9pPr marL="9287744" algn="l" defTabSz="2321936" rtl="0" eaLnBrk="1" latinLnBrk="0" hangingPunct="1">
        <a:defRPr sz="457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microsoft.com/office/2018/10/relationships/comments" Target="../comments/modernComment_146_361A67C0.xm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6.emf"/><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7"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3.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microsoft.com/office/2018/10/relationships/comments" Target="../comments/modernComment_1B3_6AA917FB.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6.emf"/><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26.sv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5.png"/><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emf"/><Relationship Id="rId5" Type="http://schemas.openxmlformats.org/officeDocument/2006/relationships/image" Target="../media/image30.jpeg"/><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emf"/><Relationship Id="rId5" Type="http://schemas.openxmlformats.org/officeDocument/2006/relationships/image" Target="../media/image33.png"/><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emf"/><Relationship Id="rId5" Type="http://schemas.openxmlformats.org/officeDocument/2006/relationships/image" Target="../media/image36.jpe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3.emf"/><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3.emf"/><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3.emf"/><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emf"/><Relationship Id="rId1" Type="http://schemas.openxmlformats.org/officeDocument/2006/relationships/slideLayout" Target="../slideLayouts/slideLayout1.xml"/><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large round building with a circular roof and a garden with cars and trees&#10;&#10;AI-generated content may be incorrect.">
            <a:extLst>
              <a:ext uri="{FF2B5EF4-FFF2-40B4-BE49-F238E27FC236}">
                <a16:creationId xmlns:a16="http://schemas.microsoft.com/office/drawing/2014/main" id="{04491F20-A5E9-629B-2D48-4260F34DFB19}"/>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9131" y="-94955"/>
            <a:ext cx="30966164" cy="18019077"/>
          </a:xfrm>
          <a:prstGeom prst="rect">
            <a:avLst/>
          </a:prstGeom>
        </p:spPr>
      </p:pic>
      <p:grpSp>
        <p:nvGrpSpPr>
          <p:cNvPr id="12" name="Group 11">
            <a:extLst>
              <a:ext uri="{FF2B5EF4-FFF2-40B4-BE49-F238E27FC236}">
                <a16:creationId xmlns:a16="http://schemas.microsoft.com/office/drawing/2014/main" id="{E07B0C5C-BDD9-AAEA-4AAE-CBE3E518091A}"/>
              </a:ext>
            </a:extLst>
          </p:cNvPr>
          <p:cNvGrpSpPr/>
          <p:nvPr/>
        </p:nvGrpSpPr>
        <p:grpSpPr>
          <a:xfrm>
            <a:off x="-1" y="17373534"/>
            <a:ext cx="30959423" cy="668269"/>
            <a:chOff x="0" y="0"/>
            <a:chExt cx="11226800" cy="344805"/>
          </a:xfrm>
        </p:grpSpPr>
        <p:sp>
          <p:nvSpPr>
            <p:cNvPr id="8" name="Rectangle 7">
              <a:extLst>
                <a:ext uri="{FF2B5EF4-FFF2-40B4-BE49-F238E27FC236}">
                  <a16:creationId xmlns:a16="http://schemas.microsoft.com/office/drawing/2014/main" id="{54A430E8-95DA-8969-1F46-5F0D2DD3C030}"/>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9" name="Rectangle 8">
              <a:extLst>
                <a:ext uri="{FF2B5EF4-FFF2-40B4-BE49-F238E27FC236}">
                  <a16:creationId xmlns:a16="http://schemas.microsoft.com/office/drawing/2014/main" id="{BE5757E3-0674-861A-64ED-8C121D3A3AB1}"/>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0" name="Rectangle 9">
              <a:extLst>
                <a:ext uri="{FF2B5EF4-FFF2-40B4-BE49-F238E27FC236}">
                  <a16:creationId xmlns:a16="http://schemas.microsoft.com/office/drawing/2014/main" id="{FFDE20F7-0DE7-D223-9230-B94A3D61411B}"/>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1" name="Rectangle 10">
              <a:extLst>
                <a:ext uri="{FF2B5EF4-FFF2-40B4-BE49-F238E27FC236}">
                  <a16:creationId xmlns:a16="http://schemas.microsoft.com/office/drawing/2014/main" id="{A56533E2-753E-D894-6F46-F488E1716261}"/>
                </a:ext>
              </a:extLst>
            </p:cNvPr>
            <p:cNvSpPr/>
            <p:nvPr/>
          </p:nvSpPr>
          <p:spPr>
            <a:xfrm>
              <a:off x="817880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
        <p:nvSpPr>
          <p:cNvPr id="6" name="TextBox 5">
            <a:extLst>
              <a:ext uri="{FF2B5EF4-FFF2-40B4-BE49-F238E27FC236}">
                <a16:creationId xmlns:a16="http://schemas.microsoft.com/office/drawing/2014/main" id="{F5A9ECD8-1CF8-1426-0EFD-761337C0A576}"/>
              </a:ext>
            </a:extLst>
          </p:cNvPr>
          <p:cNvSpPr txBox="1"/>
          <p:nvPr/>
        </p:nvSpPr>
        <p:spPr>
          <a:xfrm>
            <a:off x="1582247" y="6746860"/>
            <a:ext cx="27778920" cy="1179747"/>
          </a:xfrm>
          <a:prstGeom prst="rect">
            <a:avLst/>
          </a:prstGeom>
          <a:noFill/>
        </p:spPr>
        <p:txBody>
          <a:bodyPr wrap="square" lIns="91440" tIns="45720" rIns="91440" bIns="45720" anchor="t">
            <a:spAutoFit/>
          </a:bodyPr>
          <a:lstStyle/>
          <a:p>
            <a:pPr algn="ctr">
              <a:lnSpc>
                <a:spcPts val="8888"/>
              </a:lnSpc>
            </a:pPr>
            <a:r>
              <a:rPr lang="en-US" sz="7200">
                <a:solidFill>
                  <a:schemeClr val="bg1"/>
                </a:solidFill>
                <a:latin typeface="VEC Display"/>
                <a:ea typeface="+mn-lt"/>
                <a:cs typeface="VEC Display"/>
              </a:rPr>
              <a:t>THE LEADING REGIONAL EXPOSITION CENTER</a:t>
            </a:r>
            <a:endParaRPr lang="en-US" sz="7200">
              <a:solidFill>
                <a:schemeClr val="bg1"/>
              </a:solidFill>
            </a:endParaRPr>
          </a:p>
        </p:txBody>
      </p:sp>
      <p:pic>
        <p:nvPicPr>
          <p:cNvPr id="17" name="Picture 16" descr="A logo on a black background&#10;&#10;AI-generated content may be incorrect.">
            <a:extLst>
              <a:ext uri="{FF2B5EF4-FFF2-40B4-BE49-F238E27FC236}">
                <a16:creationId xmlns:a16="http://schemas.microsoft.com/office/drawing/2014/main" id="{3AAD5E0B-6FA2-5DAF-D142-DF400B142700}"/>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12947776" y="-122518"/>
            <a:ext cx="5047862" cy="5096994"/>
          </a:xfrm>
          <a:prstGeom prst="rect">
            <a:avLst/>
          </a:prstGeom>
        </p:spPr>
      </p:pic>
      <p:sp>
        <p:nvSpPr>
          <p:cNvPr id="5" name="TextBox 4">
            <a:extLst>
              <a:ext uri="{FF2B5EF4-FFF2-40B4-BE49-F238E27FC236}">
                <a16:creationId xmlns:a16="http://schemas.microsoft.com/office/drawing/2014/main" id="{9BD12201-BA2A-BC27-B291-3347051D7996}"/>
              </a:ext>
            </a:extLst>
          </p:cNvPr>
          <p:cNvSpPr txBox="1"/>
          <p:nvPr/>
        </p:nvSpPr>
        <p:spPr>
          <a:xfrm>
            <a:off x="1141046" y="4318715"/>
            <a:ext cx="29564554" cy="2400657"/>
          </a:xfrm>
          <a:prstGeom prst="rect">
            <a:avLst/>
          </a:prstGeom>
          <a:noFill/>
          <a:ln>
            <a:noFill/>
          </a:ln>
          <a:effectLst/>
        </p:spPr>
        <p:txBody>
          <a:bodyPr wrap="square" rtlCol="0">
            <a:spAutoFit/>
          </a:bodyPr>
          <a:lstStyle/>
          <a:p>
            <a:pPr algn="ctr"/>
            <a:r>
              <a:rPr lang="en-US" sz="15000" b="1">
                <a:gradFill>
                  <a:gsLst>
                    <a:gs pos="56000">
                      <a:schemeClr val="bg1"/>
                    </a:gs>
                    <a:gs pos="93000">
                      <a:schemeClr val="bg1">
                        <a:alpha val="0"/>
                      </a:schemeClr>
                    </a:gs>
                  </a:gsLst>
                  <a:lin ang="5400000" scaled="1"/>
                </a:gradFill>
                <a:latin typeface="VEC Display Bold" pitchFamily="2" charset="77"/>
                <a:cs typeface="VEC Display Bold" pitchFamily="2" charset="77"/>
              </a:rPr>
              <a:t>VIETNAM EXPOSITION CENTER</a:t>
            </a:r>
            <a:endParaRPr lang="en-VN" sz="15000" b="1">
              <a:gradFill>
                <a:gsLst>
                  <a:gs pos="56000">
                    <a:schemeClr val="bg1"/>
                  </a:gs>
                  <a:gs pos="93000">
                    <a:schemeClr val="bg1">
                      <a:alpha val="0"/>
                    </a:schemeClr>
                  </a:gs>
                </a:gsLst>
                <a:lin ang="5400000" scaled="1"/>
              </a:gradFill>
              <a:latin typeface="VEC Display Bold" pitchFamily="2" charset="77"/>
              <a:cs typeface="VEC Display Bold" pitchFamily="2" charset="77"/>
            </a:endParaRPr>
          </a:p>
        </p:txBody>
      </p:sp>
    </p:spTree>
    <p:extLst>
      <p:ext uri="{BB962C8B-B14F-4D97-AF65-F5344CB8AC3E}">
        <p14:creationId xmlns:p14="http://schemas.microsoft.com/office/powerpoint/2010/main" val="356808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9E02"/>
        </a:solid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E7249841-DD49-0C33-1F3E-F173A7173FD6}"/>
              </a:ext>
            </a:extLst>
          </p:cNvPr>
          <p:cNvPicPr>
            <a:picLocks noChangeAspect="1"/>
          </p:cNvPicPr>
          <p:nvPr/>
        </p:nvPicPr>
        <p:blipFill>
          <a:blip r:embed="rId3">
            <a:alphaModFix amt="10000"/>
            <a:lum bright="40000" contrast="40000"/>
          </a:blip>
          <a:stretch>
            <a:fillRect/>
          </a:stretch>
        </p:blipFill>
        <p:spPr>
          <a:xfrm>
            <a:off x="-3597773" y="4691004"/>
            <a:ext cx="16776921" cy="16835274"/>
          </a:xfrm>
          <a:prstGeom prst="rect">
            <a:avLst/>
          </a:prstGeom>
        </p:spPr>
      </p:pic>
      <p:cxnSp>
        <p:nvCxnSpPr>
          <p:cNvPr id="18" name="Straight Connector 17">
            <a:extLst>
              <a:ext uri="{FF2B5EF4-FFF2-40B4-BE49-F238E27FC236}">
                <a16:creationId xmlns:a16="http://schemas.microsoft.com/office/drawing/2014/main" id="{7EC8CBD4-F9A6-5963-FAB3-4261A539AADC}"/>
              </a:ext>
            </a:extLst>
          </p:cNvPr>
          <p:cNvCxnSpPr>
            <a:cxnSpLocks/>
          </p:cNvCxnSpPr>
          <p:nvPr/>
        </p:nvCxnSpPr>
        <p:spPr>
          <a:xfrm>
            <a:off x="6520823" y="4910512"/>
            <a:ext cx="0" cy="5607584"/>
          </a:xfrm>
          <a:prstGeom prst="line">
            <a:avLst/>
          </a:prstGeom>
          <a:ln w="25400">
            <a:solidFill>
              <a:schemeClr val="bg1"/>
            </a:solidFill>
          </a:ln>
        </p:spPr>
        <p:style>
          <a:lnRef idx="2">
            <a:schemeClr val="accent1"/>
          </a:lnRef>
          <a:fillRef idx="0">
            <a:schemeClr val="accent1"/>
          </a:fillRef>
          <a:effectRef idx="1">
            <a:schemeClr val="accent1"/>
          </a:effectRef>
          <a:fontRef idx="minor">
            <a:schemeClr val="tx1"/>
          </a:fontRef>
        </p:style>
      </p:cxnSp>
      <p:grpSp>
        <p:nvGrpSpPr>
          <p:cNvPr id="14" name="Group 13">
            <a:extLst>
              <a:ext uri="{FF2B5EF4-FFF2-40B4-BE49-F238E27FC236}">
                <a16:creationId xmlns:a16="http://schemas.microsoft.com/office/drawing/2014/main" id="{B2518129-AEF2-102D-9546-2C85AAFD24B6}"/>
              </a:ext>
            </a:extLst>
          </p:cNvPr>
          <p:cNvGrpSpPr/>
          <p:nvPr/>
        </p:nvGrpSpPr>
        <p:grpSpPr>
          <a:xfrm>
            <a:off x="13187480" y="-24402"/>
            <a:ext cx="415636" cy="18019079"/>
            <a:chOff x="17349849" y="4894263"/>
            <a:chExt cx="255786" cy="13367657"/>
          </a:xfrm>
        </p:grpSpPr>
        <p:sp>
          <p:nvSpPr>
            <p:cNvPr id="8" name="Rectangle 7">
              <a:extLst>
                <a:ext uri="{FF2B5EF4-FFF2-40B4-BE49-F238E27FC236}">
                  <a16:creationId xmlns:a16="http://schemas.microsoft.com/office/drawing/2014/main" id="{BC8A2AD0-73A6-DB1E-DC0B-F7B37DB01E3C}"/>
                </a:ext>
              </a:extLst>
            </p:cNvPr>
            <p:cNvSpPr/>
            <p:nvPr/>
          </p:nvSpPr>
          <p:spPr>
            <a:xfrm rot="5400000">
              <a:off x="15081150" y="7162962"/>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9" name="Rectangle 8">
              <a:extLst>
                <a:ext uri="{FF2B5EF4-FFF2-40B4-BE49-F238E27FC236}">
                  <a16:creationId xmlns:a16="http://schemas.microsoft.com/office/drawing/2014/main" id="{BFAB9BEF-5D14-FD49-0946-62AC2F11D3BE}"/>
                </a:ext>
              </a:extLst>
            </p:cNvPr>
            <p:cNvSpPr/>
            <p:nvPr/>
          </p:nvSpPr>
          <p:spPr>
            <a:xfrm rot="5400000">
              <a:off x="15081150" y="11450199"/>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1" name="Rectangle 10">
              <a:extLst>
                <a:ext uri="{FF2B5EF4-FFF2-40B4-BE49-F238E27FC236}">
                  <a16:creationId xmlns:a16="http://schemas.microsoft.com/office/drawing/2014/main" id="{930B6BB0-3033-CFE4-0078-68E9930314A5}"/>
                </a:ext>
              </a:extLst>
            </p:cNvPr>
            <p:cNvSpPr/>
            <p:nvPr/>
          </p:nvSpPr>
          <p:spPr>
            <a:xfrm rot="5400000">
              <a:off x="15081150" y="15737436"/>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4" name="Picture 3" descr="A building with a curved roof&#10;&#10;AI-generated content may be incorrect.">
            <a:extLst>
              <a:ext uri="{FF2B5EF4-FFF2-40B4-BE49-F238E27FC236}">
                <a16:creationId xmlns:a16="http://schemas.microsoft.com/office/drawing/2014/main" id="{0605439C-6018-087F-4C23-8C52DF55917F}"/>
              </a:ext>
            </a:extLst>
          </p:cNvPr>
          <p:cNvPicPr>
            <a:picLocks noChangeAspect="1"/>
          </p:cNvPicPr>
          <p:nvPr/>
        </p:nvPicPr>
        <p:blipFill>
          <a:blip r:embed="rId4" cstate="hqprint">
            <a:extLst>
              <a:ext uri="{28A0092B-C50C-407E-A947-70E740481C1C}">
                <a14:useLocalDpi xmlns:a14="http://schemas.microsoft.com/office/drawing/2010/main"/>
              </a:ext>
            </a:extLst>
          </a:blip>
          <a:srcRect l="-562" r="-207"/>
          <a:stretch>
            <a:fillRect/>
          </a:stretch>
        </p:blipFill>
        <p:spPr>
          <a:xfrm>
            <a:off x="13500553" y="-70556"/>
            <a:ext cx="18292016" cy="18091766"/>
          </a:xfrm>
          <a:prstGeom prst="rect">
            <a:avLst/>
          </a:prstGeom>
        </p:spPr>
      </p:pic>
      <p:pic>
        <p:nvPicPr>
          <p:cNvPr id="12" name="Picture 11" descr="A logo on a black background&#10;&#10;AI-generated content may be incorrect.">
            <a:extLst>
              <a:ext uri="{FF2B5EF4-FFF2-40B4-BE49-F238E27FC236}">
                <a16:creationId xmlns:a16="http://schemas.microsoft.com/office/drawing/2014/main" id="{C0439DB3-F155-568F-4DB6-64FB122E9750}"/>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8735121" y="28352"/>
            <a:ext cx="7123093" cy="7192423"/>
          </a:xfrm>
          <a:prstGeom prst="rect">
            <a:avLst/>
          </a:prstGeom>
        </p:spPr>
      </p:pic>
      <p:grpSp>
        <p:nvGrpSpPr>
          <p:cNvPr id="15" name="Group 14">
            <a:extLst>
              <a:ext uri="{FF2B5EF4-FFF2-40B4-BE49-F238E27FC236}">
                <a16:creationId xmlns:a16="http://schemas.microsoft.com/office/drawing/2014/main" id="{BD5E665E-D268-4CAA-89EC-C4B3E2555A15}"/>
              </a:ext>
            </a:extLst>
          </p:cNvPr>
          <p:cNvGrpSpPr/>
          <p:nvPr/>
        </p:nvGrpSpPr>
        <p:grpSpPr>
          <a:xfrm>
            <a:off x="1338157" y="11823442"/>
            <a:ext cx="10365338" cy="4344825"/>
            <a:chOff x="526974" y="4540757"/>
            <a:chExt cx="4081930" cy="1711017"/>
          </a:xfrm>
        </p:grpSpPr>
        <p:sp>
          <p:nvSpPr>
            <p:cNvPr id="19" name="TextBox 18">
              <a:extLst>
                <a:ext uri="{FF2B5EF4-FFF2-40B4-BE49-F238E27FC236}">
                  <a16:creationId xmlns:a16="http://schemas.microsoft.com/office/drawing/2014/main" id="{552AFFC2-CD53-41C5-BFD5-48AE1B39DC62}"/>
                </a:ext>
              </a:extLst>
            </p:cNvPr>
            <p:cNvSpPr txBox="1"/>
            <p:nvPr/>
          </p:nvSpPr>
          <p:spPr>
            <a:xfrm>
              <a:off x="526974" y="4540757"/>
              <a:ext cx="4081930" cy="898123"/>
            </a:xfrm>
            <a:prstGeom prst="rect">
              <a:avLst/>
            </a:prstGeom>
            <a:noFill/>
          </p:spPr>
          <p:txBody>
            <a:bodyPr wrap="none" rtlCol="0">
              <a:spAutoFit/>
            </a:bodyPr>
            <a:lstStyle/>
            <a:p>
              <a:pPr algn="ctr"/>
              <a:r>
                <a:rPr lang="en-US" sz="7110" b="1">
                  <a:solidFill>
                    <a:schemeClr val="bg1"/>
                  </a:solidFill>
                  <a:latin typeface="VEC Display Bold" pitchFamily="2" charset="77"/>
                  <a:cs typeface="VEC Display Bold" pitchFamily="2" charset="77"/>
                </a:rPr>
                <a:t>VIETNAM </a:t>
              </a:r>
            </a:p>
            <a:p>
              <a:pPr algn="ctr"/>
              <a:r>
                <a:rPr lang="en-US" sz="7110" b="1">
                  <a:solidFill>
                    <a:schemeClr val="bg1"/>
                  </a:solidFill>
                  <a:latin typeface="VEC Display Bold" pitchFamily="2" charset="77"/>
                  <a:cs typeface="VEC Display Bold" pitchFamily="2" charset="77"/>
                </a:rPr>
                <a:t>EXHIBITION INDUSTRY </a:t>
              </a:r>
            </a:p>
          </p:txBody>
        </p:sp>
        <p:sp>
          <p:nvSpPr>
            <p:cNvPr id="21" name="TextBox 20">
              <a:extLst>
                <a:ext uri="{FF2B5EF4-FFF2-40B4-BE49-F238E27FC236}">
                  <a16:creationId xmlns:a16="http://schemas.microsoft.com/office/drawing/2014/main" id="{AE5090F6-399B-4B22-BFBF-06D892A79420}"/>
                </a:ext>
              </a:extLst>
            </p:cNvPr>
            <p:cNvSpPr txBox="1"/>
            <p:nvPr/>
          </p:nvSpPr>
          <p:spPr>
            <a:xfrm>
              <a:off x="1135835" y="5599797"/>
              <a:ext cx="2864207" cy="651977"/>
            </a:xfrm>
            <a:prstGeom prst="rect">
              <a:avLst/>
            </a:prstGeom>
            <a:noFill/>
          </p:spPr>
          <p:txBody>
            <a:bodyPr wrap="none" rtlCol="0">
              <a:spAutoFit/>
            </a:bodyPr>
            <a:lstStyle/>
            <a:p>
              <a:pPr algn="ctr"/>
              <a:r>
                <a:rPr lang="en-US" sz="5079">
                  <a:solidFill>
                    <a:schemeClr val="bg1"/>
                  </a:solidFill>
                  <a:latin typeface="VEC Text" pitchFamily="2" charset="77"/>
                  <a:cs typeface="VEC Text" pitchFamily="2" charset="77"/>
                </a:rPr>
                <a:t>Potential &amp; Opportunities</a:t>
              </a:r>
            </a:p>
            <a:p>
              <a:pPr algn="ctr"/>
              <a:endParaRPr lang="en-US" sz="5079">
                <a:solidFill>
                  <a:schemeClr val="bg1"/>
                </a:solidFill>
                <a:latin typeface="VEC Text" pitchFamily="2" charset="77"/>
                <a:cs typeface="VEC Text" pitchFamily="2" charset="77"/>
              </a:endParaRPr>
            </a:p>
          </p:txBody>
        </p:sp>
      </p:grpSp>
    </p:spTree>
    <p:extLst>
      <p:ext uri="{BB962C8B-B14F-4D97-AF65-F5344CB8AC3E}">
        <p14:creationId xmlns:p14="http://schemas.microsoft.com/office/powerpoint/2010/main" val="4004930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5E588413-A5D4-2E8B-F02E-454C9FFC54EC}"/>
              </a:ext>
            </a:extLst>
          </p:cNvPr>
          <p:cNvGrpSpPr/>
          <p:nvPr/>
        </p:nvGrpSpPr>
        <p:grpSpPr>
          <a:xfrm>
            <a:off x="-1" y="17373534"/>
            <a:ext cx="30959425" cy="668269"/>
            <a:chOff x="0" y="0"/>
            <a:chExt cx="11226800" cy="344805"/>
          </a:xfrm>
        </p:grpSpPr>
        <p:sp>
          <p:nvSpPr>
            <p:cNvPr id="8" name="Rectangle 7">
              <a:extLst>
                <a:ext uri="{FF2B5EF4-FFF2-40B4-BE49-F238E27FC236}">
                  <a16:creationId xmlns:a16="http://schemas.microsoft.com/office/drawing/2014/main" id="{A2E59CC1-580E-F90A-EBD7-64FA110BFD96}"/>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9" name="Rectangle 8">
              <a:extLst>
                <a:ext uri="{FF2B5EF4-FFF2-40B4-BE49-F238E27FC236}">
                  <a16:creationId xmlns:a16="http://schemas.microsoft.com/office/drawing/2014/main" id="{249FD79B-2909-5318-52D2-FDB1B88D443E}"/>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0" name="Rectangle 9">
              <a:extLst>
                <a:ext uri="{FF2B5EF4-FFF2-40B4-BE49-F238E27FC236}">
                  <a16:creationId xmlns:a16="http://schemas.microsoft.com/office/drawing/2014/main" id="{BD52C1AB-9EB8-E93C-C760-94EB80C9790E}"/>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1" name="Rectangle 10">
              <a:extLst>
                <a:ext uri="{FF2B5EF4-FFF2-40B4-BE49-F238E27FC236}">
                  <a16:creationId xmlns:a16="http://schemas.microsoft.com/office/drawing/2014/main" id="{C5759ED5-46FF-B478-F8EC-2DC7B4260572}"/>
                </a:ext>
              </a:extLst>
            </p:cNvPr>
            <p:cNvSpPr/>
            <p:nvPr/>
          </p:nvSpPr>
          <p:spPr>
            <a:xfrm>
              <a:off x="817880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12" name="Picture 11">
            <a:extLst>
              <a:ext uri="{FF2B5EF4-FFF2-40B4-BE49-F238E27FC236}">
                <a16:creationId xmlns:a16="http://schemas.microsoft.com/office/drawing/2014/main" id="{9AF25B8D-9DEB-4680-3627-257E430C789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7601079" y="895352"/>
            <a:ext cx="2335079" cy="2200546"/>
          </a:xfrm>
          <a:prstGeom prst="rect">
            <a:avLst/>
          </a:prstGeom>
        </p:spPr>
      </p:pic>
      <p:pic>
        <p:nvPicPr>
          <p:cNvPr id="13" name="Picture 12">
            <a:extLst>
              <a:ext uri="{FF2B5EF4-FFF2-40B4-BE49-F238E27FC236}">
                <a16:creationId xmlns:a16="http://schemas.microsoft.com/office/drawing/2014/main" id="{ECE55955-716C-CBAB-FCC3-6E79F4D74CC3}"/>
              </a:ext>
            </a:extLst>
          </p:cNvPr>
          <p:cNvPicPr>
            <a:picLocks noChangeAspect="1"/>
          </p:cNvPicPr>
          <p:nvPr/>
        </p:nvPicPr>
        <p:blipFill>
          <a:blip r:embed="rId4"/>
          <a:stretch>
            <a:fillRect/>
          </a:stretch>
        </p:blipFill>
        <p:spPr>
          <a:xfrm>
            <a:off x="27812308" y="14331477"/>
            <a:ext cx="3077267" cy="3042057"/>
          </a:xfrm>
          <a:prstGeom prst="rect">
            <a:avLst/>
          </a:prstGeom>
        </p:spPr>
      </p:pic>
      <p:pic>
        <p:nvPicPr>
          <p:cNvPr id="16" name="Picture 15">
            <a:extLst>
              <a:ext uri="{FF2B5EF4-FFF2-40B4-BE49-F238E27FC236}">
                <a16:creationId xmlns:a16="http://schemas.microsoft.com/office/drawing/2014/main" id="{CB85D2B7-2B9C-8223-1A3C-63F44173B0B1}"/>
              </a:ext>
            </a:extLst>
          </p:cNvPr>
          <p:cNvPicPr>
            <a:picLocks noChangeAspect="1"/>
          </p:cNvPicPr>
          <p:nvPr/>
        </p:nvPicPr>
        <p:blipFill>
          <a:blip r:embed="rId5">
            <a:extLst>
              <a:ext uri="{BEBA8EAE-BF5A-486C-A8C5-ECC9F3942E4B}">
                <a14:imgProps xmlns:a14="http://schemas.microsoft.com/office/drawing/2010/main">
                  <a14:imgLayer r:embed="rId6">
                    <a14:imgEffect>
                      <a14:saturation sat="33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1023267" y="1224423"/>
            <a:ext cx="9451422" cy="15220470"/>
          </a:xfrm>
          <a:prstGeom prst="rect">
            <a:avLst/>
          </a:prstGeom>
        </p:spPr>
      </p:pic>
      <p:sp>
        <p:nvSpPr>
          <p:cNvPr id="17" name="TextBox 16">
            <a:extLst>
              <a:ext uri="{FF2B5EF4-FFF2-40B4-BE49-F238E27FC236}">
                <a16:creationId xmlns:a16="http://schemas.microsoft.com/office/drawing/2014/main" id="{DADED903-D70A-2D61-8AF3-9459CFF6622D}"/>
              </a:ext>
            </a:extLst>
          </p:cNvPr>
          <p:cNvSpPr txBox="1"/>
          <p:nvPr/>
        </p:nvSpPr>
        <p:spPr>
          <a:xfrm>
            <a:off x="8690442" y="5070954"/>
            <a:ext cx="5942171" cy="1569660"/>
          </a:xfrm>
          <a:prstGeom prst="rect">
            <a:avLst/>
          </a:prstGeom>
          <a:noFill/>
        </p:spPr>
        <p:txBody>
          <a:bodyPr wrap="square" rtlCol="0">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9600">
                <a:solidFill>
                  <a:srgbClr val="F1B31E"/>
                </a:solidFill>
                <a:latin typeface="VEC Display" pitchFamily="2" charset="77"/>
                <a:cs typeface="VEC Display" pitchFamily="2" charset="77"/>
              </a:rPr>
              <a:t>VIETNAM</a:t>
            </a:r>
          </a:p>
        </p:txBody>
      </p:sp>
      <p:sp>
        <p:nvSpPr>
          <p:cNvPr id="18" name="TextBox 17">
            <a:extLst>
              <a:ext uri="{FF2B5EF4-FFF2-40B4-BE49-F238E27FC236}">
                <a16:creationId xmlns:a16="http://schemas.microsoft.com/office/drawing/2014/main" id="{CD890859-6E85-FFC1-6804-E5648A28C018}"/>
              </a:ext>
            </a:extLst>
          </p:cNvPr>
          <p:cNvSpPr txBox="1"/>
          <p:nvPr/>
        </p:nvSpPr>
        <p:spPr>
          <a:xfrm>
            <a:off x="8690442" y="1555770"/>
            <a:ext cx="16956886" cy="1892826"/>
          </a:xfrm>
          <a:prstGeom prst="rect">
            <a:avLst/>
          </a:prstGeom>
          <a:noFill/>
        </p:spPr>
        <p:txBody>
          <a:bodyPr wrap="none" rtlCol="0">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a:t>A STRATEGIC POSITION</a:t>
            </a:r>
          </a:p>
        </p:txBody>
      </p:sp>
      <p:sp>
        <p:nvSpPr>
          <p:cNvPr id="20" name="TextBox 19">
            <a:extLst>
              <a:ext uri="{FF2B5EF4-FFF2-40B4-BE49-F238E27FC236}">
                <a16:creationId xmlns:a16="http://schemas.microsoft.com/office/drawing/2014/main" id="{2760C098-D62B-0FD2-22F0-7D5601C6A789}"/>
              </a:ext>
            </a:extLst>
          </p:cNvPr>
          <p:cNvSpPr txBox="1"/>
          <p:nvPr/>
        </p:nvSpPr>
        <p:spPr>
          <a:xfrm>
            <a:off x="15479712" y="5249465"/>
            <a:ext cx="12193973" cy="1323439"/>
          </a:xfrm>
          <a:prstGeom prst="rect">
            <a:avLst/>
          </a:prstGeom>
          <a:noFill/>
        </p:spPr>
        <p:txBody>
          <a:bodyPr wrap="square">
            <a:spAutoFit/>
          </a:bodyPr>
          <a:lstStyle/>
          <a:p>
            <a:r>
              <a:rPr lang="en-US" sz="4000">
                <a:solidFill>
                  <a:srgbClr val="BBAA87"/>
                </a:solidFill>
                <a:latin typeface="VEC Text" pitchFamily="2" charset="77"/>
                <a:cs typeface="VEC Text" pitchFamily="2" charset="77"/>
              </a:rPr>
              <a:t>A strategic trade gateway </a:t>
            </a:r>
          </a:p>
          <a:p>
            <a:r>
              <a:rPr lang="en-US" sz="4000">
                <a:solidFill>
                  <a:srgbClr val="BBAA87"/>
                </a:solidFill>
                <a:latin typeface="VEC Text" pitchFamily="2" charset="77"/>
                <a:cs typeface="VEC Text" pitchFamily="2" charset="77"/>
              </a:rPr>
              <a:t>connecting international markets with ASEAN</a:t>
            </a:r>
          </a:p>
        </p:txBody>
      </p:sp>
      <p:cxnSp>
        <p:nvCxnSpPr>
          <p:cNvPr id="21" name="Straight Connector 20">
            <a:extLst>
              <a:ext uri="{FF2B5EF4-FFF2-40B4-BE49-F238E27FC236}">
                <a16:creationId xmlns:a16="http://schemas.microsoft.com/office/drawing/2014/main" id="{5D1B01B0-80C3-FCC7-1888-80B4B38E466A}"/>
              </a:ext>
            </a:extLst>
          </p:cNvPr>
          <p:cNvCxnSpPr>
            <a:cxnSpLocks/>
          </p:cNvCxnSpPr>
          <p:nvPr/>
        </p:nvCxnSpPr>
        <p:spPr>
          <a:xfrm>
            <a:off x="15036102" y="5153157"/>
            <a:ext cx="0" cy="1516056"/>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sp>
        <p:nvSpPr>
          <p:cNvPr id="24" name="TextBox 23">
            <a:extLst>
              <a:ext uri="{FF2B5EF4-FFF2-40B4-BE49-F238E27FC236}">
                <a16:creationId xmlns:a16="http://schemas.microsoft.com/office/drawing/2014/main" id="{84508A8D-7052-B3A1-7260-477F3921CBF9}"/>
              </a:ext>
            </a:extLst>
          </p:cNvPr>
          <p:cNvSpPr txBox="1"/>
          <p:nvPr/>
        </p:nvSpPr>
        <p:spPr>
          <a:xfrm>
            <a:off x="11164616" y="8894151"/>
            <a:ext cx="5949053" cy="830997"/>
          </a:xfrm>
          <a:prstGeom prst="rect">
            <a:avLst/>
          </a:prstGeom>
          <a:noFill/>
        </p:spPr>
        <p:txBody>
          <a:bodyPr wrap="square">
            <a:spAutoFit/>
          </a:bodyPr>
          <a:lstStyle/>
          <a:p>
            <a:r>
              <a:rPr lang="en-GB" sz="4800" b="1">
                <a:solidFill>
                  <a:srgbClr val="F1B31E"/>
                </a:solidFill>
                <a:latin typeface="VEC Text Bold" pitchFamily="2" charset="77"/>
                <a:cs typeface="VEC Text Bold" pitchFamily="2" charset="77"/>
              </a:rPr>
              <a:t>PRIME LOCATION</a:t>
            </a:r>
            <a:endParaRPr lang="en-US" sz="4800" b="1">
              <a:solidFill>
                <a:srgbClr val="F1B31E"/>
              </a:solidFill>
              <a:latin typeface="VEC Text Bold" pitchFamily="2" charset="77"/>
              <a:cs typeface="VEC Text Bold" pitchFamily="2" charset="77"/>
            </a:endParaRPr>
          </a:p>
        </p:txBody>
      </p:sp>
      <p:sp>
        <p:nvSpPr>
          <p:cNvPr id="25" name="TextBox 24">
            <a:extLst>
              <a:ext uri="{FF2B5EF4-FFF2-40B4-BE49-F238E27FC236}">
                <a16:creationId xmlns:a16="http://schemas.microsoft.com/office/drawing/2014/main" id="{0BE675F0-6CBB-963E-CF6E-AB9DD271F379}"/>
              </a:ext>
            </a:extLst>
          </p:cNvPr>
          <p:cNvSpPr txBox="1"/>
          <p:nvPr/>
        </p:nvSpPr>
        <p:spPr>
          <a:xfrm>
            <a:off x="11208161" y="9966010"/>
            <a:ext cx="6800440" cy="3170099"/>
          </a:xfrm>
          <a:prstGeom prst="rect">
            <a:avLst/>
          </a:prstGeom>
          <a:noFill/>
        </p:spPr>
        <p:txBody>
          <a:bodyPr wrap="square">
            <a:spAutoFit/>
          </a:bodyPr>
          <a:lstStyle/>
          <a:p>
            <a:r>
              <a:rPr lang="en-US" sz="4000">
                <a:latin typeface="VEC Text" pitchFamily="2" charset="77"/>
                <a:cs typeface="VEC Text" pitchFamily="2" charset="77"/>
              </a:rPr>
              <a:t>Located in the heart of Southeast Asia, serving as a bridge between major markets (China, ASEAN, and Northeast Asia).</a:t>
            </a:r>
          </a:p>
        </p:txBody>
      </p:sp>
      <p:sp>
        <p:nvSpPr>
          <p:cNvPr id="26" name="TextBox 25">
            <a:extLst>
              <a:ext uri="{FF2B5EF4-FFF2-40B4-BE49-F238E27FC236}">
                <a16:creationId xmlns:a16="http://schemas.microsoft.com/office/drawing/2014/main" id="{9C30F35D-3E7F-1AE9-42DB-FEC966D925B4}"/>
              </a:ext>
            </a:extLst>
          </p:cNvPr>
          <p:cNvSpPr txBox="1"/>
          <p:nvPr/>
        </p:nvSpPr>
        <p:spPr>
          <a:xfrm>
            <a:off x="20074639" y="8894151"/>
            <a:ext cx="9861519" cy="1569660"/>
          </a:xfrm>
          <a:prstGeom prst="rect">
            <a:avLst/>
          </a:prstGeom>
          <a:noFill/>
        </p:spPr>
        <p:txBody>
          <a:bodyPr wrap="square">
            <a:spAutoFit/>
          </a:bodyPr>
          <a:lstStyle/>
          <a:p>
            <a:r>
              <a:rPr lang="en-GB" sz="4800" b="1">
                <a:solidFill>
                  <a:srgbClr val="F1B31E"/>
                </a:solidFill>
                <a:latin typeface="VEC Text Bold" pitchFamily="2" charset="77"/>
                <a:cs typeface="VEC Text Bold" pitchFamily="2" charset="77"/>
              </a:rPr>
              <a:t>DEVELOPED TRANSPORT INFRASTRUCTURE</a:t>
            </a:r>
            <a:endParaRPr lang="en-US" sz="4800" b="1">
              <a:solidFill>
                <a:srgbClr val="F1B31E"/>
              </a:solidFill>
              <a:latin typeface="VEC Text Bold" pitchFamily="2" charset="77"/>
              <a:cs typeface="VEC Text Bold" pitchFamily="2" charset="77"/>
            </a:endParaRPr>
          </a:p>
        </p:txBody>
      </p:sp>
      <p:sp>
        <p:nvSpPr>
          <p:cNvPr id="27" name="TextBox 26">
            <a:extLst>
              <a:ext uri="{FF2B5EF4-FFF2-40B4-BE49-F238E27FC236}">
                <a16:creationId xmlns:a16="http://schemas.microsoft.com/office/drawing/2014/main" id="{23584795-FACE-E324-5EA0-FEF70BF816FD}"/>
              </a:ext>
            </a:extLst>
          </p:cNvPr>
          <p:cNvSpPr txBox="1"/>
          <p:nvPr/>
        </p:nvSpPr>
        <p:spPr>
          <a:xfrm>
            <a:off x="21634058" y="10617220"/>
            <a:ext cx="7046281" cy="2554545"/>
          </a:xfrm>
          <a:prstGeom prst="rect">
            <a:avLst/>
          </a:prstGeom>
          <a:noFill/>
        </p:spPr>
        <p:txBody>
          <a:bodyPr wrap="square">
            <a:spAutoFit/>
          </a:bodyPr>
          <a:lstStyle/>
          <a:p>
            <a:r>
              <a:rPr lang="vi-VN" sz="4000">
                <a:solidFill>
                  <a:srgbClr val="BBAA87"/>
                </a:solidFill>
                <a:latin typeface="VEC Text" pitchFamily="2" charset="77"/>
                <a:cs typeface="VEC Text" pitchFamily="2" charset="77"/>
              </a:rPr>
              <a:t>Aviation: </a:t>
            </a:r>
            <a:r>
              <a:rPr lang="en-US" sz="4000">
                <a:latin typeface="VEC Text" pitchFamily="2" charset="77"/>
                <a:cs typeface="VEC Text" pitchFamily="2" charset="77"/>
              </a:rPr>
              <a:t>Modern international airports (</a:t>
            </a:r>
            <a:r>
              <a:rPr lang="en-US" sz="4000" err="1">
                <a:latin typeface="VEC Text" pitchFamily="2" charset="77"/>
                <a:cs typeface="VEC Text" pitchFamily="2" charset="77"/>
              </a:rPr>
              <a:t>Noi</a:t>
            </a:r>
            <a:r>
              <a:rPr lang="en-US" sz="4000">
                <a:latin typeface="VEC Text" pitchFamily="2" charset="77"/>
                <a:cs typeface="VEC Text" pitchFamily="2" charset="77"/>
              </a:rPr>
              <a:t> Bai, Tan Son </a:t>
            </a:r>
            <a:r>
              <a:rPr lang="en-US" sz="4000" err="1">
                <a:latin typeface="VEC Text" pitchFamily="2" charset="77"/>
                <a:cs typeface="VEC Text" pitchFamily="2" charset="77"/>
              </a:rPr>
              <a:t>Nhat</a:t>
            </a:r>
            <a:r>
              <a:rPr lang="en-US" sz="4000">
                <a:latin typeface="VEC Text" pitchFamily="2" charset="77"/>
                <a:cs typeface="VEC Text" pitchFamily="2" charset="77"/>
              </a:rPr>
              <a:t>) are being upgraded and expanded to increase capacity.</a:t>
            </a:r>
          </a:p>
        </p:txBody>
      </p:sp>
      <p:sp>
        <p:nvSpPr>
          <p:cNvPr id="29" name="TextBox 28">
            <a:extLst>
              <a:ext uri="{FF2B5EF4-FFF2-40B4-BE49-F238E27FC236}">
                <a16:creationId xmlns:a16="http://schemas.microsoft.com/office/drawing/2014/main" id="{0E249460-CD95-68D0-11F1-CF827C899093}"/>
              </a:ext>
            </a:extLst>
          </p:cNvPr>
          <p:cNvSpPr txBox="1"/>
          <p:nvPr/>
        </p:nvSpPr>
        <p:spPr>
          <a:xfrm>
            <a:off x="21634058" y="13663208"/>
            <a:ext cx="7046281" cy="2554545"/>
          </a:xfrm>
          <a:prstGeom prst="rect">
            <a:avLst/>
          </a:prstGeom>
          <a:noFill/>
        </p:spPr>
        <p:txBody>
          <a:bodyPr wrap="square">
            <a:spAutoFit/>
          </a:bodyPr>
          <a:lstStyle/>
          <a:p>
            <a:r>
              <a:rPr lang="vi-VN" sz="4000">
                <a:solidFill>
                  <a:srgbClr val="BBAA87"/>
                </a:solidFill>
                <a:latin typeface="VEC Text" pitchFamily="2" charset="77"/>
                <a:cs typeface="VEC Text" pitchFamily="2" charset="77"/>
              </a:rPr>
              <a:t>Seaports:</a:t>
            </a:r>
            <a:r>
              <a:rPr lang="en-US" sz="4000">
                <a:solidFill>
                  <a:srgbClr val="BBAA87"/>
                </a:solidFill>
                <a:latin typeface="VEC Text" pitchFamily="2" charset="77"/>
                <a:cs typeface="VEC Text" pitchFamily="2" charset="77"/>
              </a:rPr>
              <a:t> </a:t>
            </a:r>
            <a:r>
              <a:rPr lang="en-US" sz="4000">
                <a:latin typeface="VEC Text" pitchFamily="2" charset="77"/>
                <a:cs typeface="VEC Text" pitchFamily="2" charset="77"/>
              </a:rPr>
              <a:t>Major ports (Hai </a:t>
            </a:r>
            <a:r>
              <a:rPr lang="en-US" sz="4000" err="1">
                <a:latin typeface="VEC Text" pitchFamily="2" charset="77"/>
                <a:cs typeface="VEC Text" pitchFamily="2" charset="77"/>
              </a:rPr>
              <a:t>Phong</a:t>
            </a:r>
            <a:r>
              <a:rPr lang="en-US" sz="4000">
                <a:latin typeface="VEC Text" pitchFamily="2" charset="77"/>
                <a:cs typeface="VEC Text" pitchFamily="2" charset="77"/>
              </a:rPr>
              <a:t>, Cai </a:t>
            </a:r>
            <a:r>
              <a:rPr lang="en-US" sz="4000" err="1">
                <a:latin typeface="VEC Text" pitchFamily="2" charset="77"/>
                <a:cs typeface="VEC Text" pitchFamily="2" charset="77"/>
              </a:rPr>
              <a:t>Mep</a:t>
            </a:r>
            <a:r>
              <a:rPr lang="en-US" sz="4000">
                <a:latin typeface="VEC Text" pitchFamily="2" charset="77"/>
                <a:cs typeface="VEC Text" pitchFamily="2" charset="77"/>
              </a:rPr>
              <a:t> – Thi </a:t>
            </a:r>
            <a:r>
              <a:rPr lang="en-US" sz="4000" err="1">
                <a:latin typeface="VEC Text" pitchFamily="2" charset="77"/>
                <a:cs typeface="VEC Text" pitchFamily="2" charset="77"/>
              </a:rPr>
              <a:t>Vai</a:t>
            </a:r>
            <a:r>
              <a:rPr lang="en-US" sz="4000">
                <a:latin typeface="VEC Text" pitchFamily="2" charset="77"/>
                <a:cs typeface="VEC Text" pitchFamily="2" charset="77"/>
              </a:rPr>
              <a:t>) continue to receive investment and development.</a:t>
            </a:r>
          </a:p>
        </p:txBody>
      </p:sp>
      <p:grpSp>
        <p:nvGrpSpPr>
          <p:cNvPr id="30" name="Google Shape;6232;p93">
            <a:extLst>
              <a:ext uri="{FF2B5EF4-FFF2-40B4-BE49-F238E27FC236}">
                <a16:creationId xmlns:a16="http://schemas.microsoft.com/office/drawing/2014/main" id="{EF5255F8-7DCD-0E46-E445-3783776A114F}"/>
              </a:ext>
            </a:extLst>
          </p:cNvPr>
          <p:cNvGrpSpPr/>
          <p:nvPr/>
        </p:nvGrpSpPr>
        <p:grpSpPr>
          <a:xfrm>
            <a:off x="20177274" y="11176539"/>
            <a:ext cx="1028097" cy="1012801"/>
            <a:chOff x="-60991775" y="3376900"/>
            <a:chExt cx="315850" cy="311150"/>
          </a:xfrm>
          <a:solidFill>
            <a:srgbClr val="BBAA87"/>
          </a:solidFill>
        </p:grpSpPr>
        <p:sp>
          <p:nvSpPr>
            <p:cNvPr id="31" name="Google Shape;6233;p93">
              <a:extLst>
                <a:ext uri="{FF2B5EF4-FFF2-40B4-BE49-F238E27FC236}">
                  <a16:creationId xmlns:a16="http://schemas.microsoft.com/office/drawing/2014/main" id="{2543C5DA-03EE-0D2A-A33B-46D90F78D315}"/>
                </a:ext>
              </a:extLst>
            </p:cNvPr>
            <p:cNvSpPr/>
            <p:nvPr/>
          </p:nvSpPr>
          <p:spPr>
            <a:xfrm>
              <a:off x="-60991000" y="3376900"/>
              <a:ext cx="315075" cy="311150"/>
            </a:xfrm>
            <a:custGeom>
              <a:avLst/>
              <a:gdLst/>
              <a:ahLst/>
              <a:cxnLst/>
              <a:rect l="l" t="t" r="r" b="b"/>
              <a:pathLst>
                <a:path w="12603" h="12446" extrusionOk="0">
                  <a:moveTo>
                    <a:pt x="11136" y="1"/>
                  </a:moveTo>
                  <a:cubicBezTo>
                    <a:pt x="11054" y="1"/>
                    <a:pt x="10975" y="1"/>
                    <a:pt x="10902" y="1"/>
                  </a:cubicBezTo>
                  <a:cubicBezTo>
                    <a:pt x="10429" y="1"/>
                    <a:pt x="10051" y="159"/>
                    <a:pt x="9736" y="474"/>
                  </a:cubicBezTo>
                  <a:lnTo>
                    <a:pt x="3561" y="6649"/>
                  </a:lnTo>
                  <a:lnTo>
                    <a:pt x="2301" y="6428"/>
                  </a:lnTo>
                  <a:cubicBezTo>
                    <a:pt x="2278" y="6423"/>
                    <a:pt x="2253" y="6420"/>
                    <a:pt x="2229" y="6420"/>
                  </a:cubicBezTo>
                  <a:cubicBezTo>
                    <a:pt x="2119" y="6420"/>
                    <a:pt x="2000" y="6471"/>
                    <a:pt x="1923" y="6523"/>
                  </a:cubicBezTo>
                  <a:lnTo>
                    <a:pt x="158" y="8319"/>
                  </a:lnTo>
                  <a:cubicBezTo>
                    <a:pt x="32" y="8382"/>
                    <a:pt x="1" y="8539"/>
                    <a:pt x="32" y="8697"/>
                  </a:cubicBezTo>
                  <a:cubicBezTo>
                    <a:pt x="95" y="8823"/>
                    <a:pt x="190" y="8949"/>
                    <a:pt x="347" y="8980"/>
                  </a:cubicBezTo>
                  <a:lnTo>
                    <a:pt x="2994" y="9484"/>
                  </a:lnTo>
                  <a:lnTo>
                    <a:pt x="3498" y="12131"/>
                  </a:lnTo>
                  <a:cubicBezTo>
                    <a:pt x="3561" y="12288"/>
                    <a:pt x="3624" y="12414"/>
                    <a:pt x="3782" y="12446"/>
                  </a:cubicBezTo>
                  <a:lnTo>
                    <a:pt x="3908" y="12446"/>
                  </a:lnTo>
                  <a:cubicBezTo>
                    <a:pt x="4034" y="12446"/>
                    <a:pt x="4128" y="12414"/>
                    <a:pt x="4254" y="12414"/>
                  </a:cubicBezTo>
                  <a:lnTo>
                    <a:pt x="6018" y="10619"/>
                  </a:lnTo>
                  <a:cubicBezTo>
                    <a:pt x="6144" y="10556"/>
                    <a:pt x="6176" y="10398"/>
                    <a:pt x="6144" y="10272"/>
                  </a:cubicBezTo>
                  <a:lnTo>
                    <a:pt x="5924" y="9012"/>
                  </a:lnTo>
                  <a:lnTo>
                    <a:pt x="12099" y="2837"/>
                  </a:lnTo>
                  <a:cubicBezTo>
                    <a:pt x="12414" y="2522"/>
                    <a:pt x="12571" y="2081"/>
                    <a:pt x="12571" y="1671"/>
                  </a:cubicBezTo>
                  <a:cubicBezTo>
                    <a:pt x="12571" y="1199"/>
                    <a:pt x="12603" y="600"/>
                    <a:pt x="12288" y="285"/>
                  </a:cubicBezTo>
                  <a:cubicBezTo>
                    <a:pt x="12025" y="22"/>
                    <a:pt x="11544" y="1"/>
                    <a:pt x="1113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BBAA87"/>
                </a:solidFill>
              </a:endParaRPr>
            </a:p>
          </p:txBody>
        </p:sp>
        <p:sp>
          <p:nvSpPr>
            <p:cNvPr id="32" name="Google Shape;6234;p93">
              <a:extLst>
                <a:ext uri="{FF2B5EF4-FFF2-40B4-BE49-F238E27FC236}">
                  <a16:creationId xmlns:a16="http://schemas.microsoft.com/office/drawing/2014/main" id="{439DC3A6-6A29-A9CD-E92D-2C118B72FF59}"/>
                </a:ext>
              </a:extLst>
            </p:cNvPr>
            <p:cNvSpPr/>
            <p:nvPr/>
          </p:nvSpPr>
          <p:spPr>
            <a:xfrm>
              <a:off x="-60991775" y="3404275"/>
              <a:ext cx="174875" cy="89250"/>
            </a:xfrm>
            <a:custGeom>
              <a:avLst/>
              <a:gdLst/>
              <a:ahLst/>
              <a:cxnLst/>
              <a:rect l="l" t="t" r="r" b="b"/>
              <a:pathLst>
                <a:path w="6995" h="3570" extrusionOk="0">
                  <a:moveTo>
                    <a:pt x="1632" y="1"/>
                  </a:moveTo>
                  <a:cubicBezTo>
                    <a:pt x="1523" y="1"/>
                    <a:pt x="1407" y="57"/>
                    <a:pt x="1355" y="135"/>
                  </a:cubicBezTo>
                  <a:lnTo>
                    <a:pt x="158" y="1301"/>
                  </a:lnTo>
                  <a:cubicBezTo>
                    <a:pt x="95" y="1395"/>
                    <a:pt x="0" y="1553"/>
                    <a:pt x="32" y="1710"/>
                  </a:cubicBezTo>
                  <a:cubicBezTo>
                    <a:pt x="126" y="1773"/>
                    <a:pt x="189" y="1899"/>
                    <a:pt x="315" y="1931"/>
                  </a:cubicBezTo>
                  <a:lnTo>
                    <a:pt x="4317" y="3569"/>
                  </a:lnTo>
                  <a:lnTo>
                    <a:pt x="6995" y="891"/>
                  </a:lnTo>
                  <a:lnTo>
                    <a:pt x="1702" y="9"/>
                  </a:lnTo>
                  <a:cubicBezTo>
                    <a:pt x="1679" y="4"/>
                    <a:pt x="1656" y="1"/>
                    <a:pt x="163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BBAA87"/>
                </a:solidFill>
              </a:endParaRPr>
            </a:p>
          </p:txBody>
        </p:sp>
        <p:sp>
          <p:nvSpPr>
            <p:cNvPr id="33" name="Google Shape;6235;p93">
              <a:extLst>
                <a:ext uri="{FF2B5EF4-FFF2-40B4-BE49-F238E27FC236}">
                  <a16:creationId xmlns:a16="http://schemas.microsoft.com/office/drawing/2014/main" id="{0E20BFDA-F864-B3F4-CEBA-9A22C640516A}"/>
                </a:ext>
              </a:extLst>
            </p:cNvPr>
            <p:cNvSpPr/>
            <p:nvPr/>
          </p:nvSpPr>
          <p:spPr>
            <a:xfrm>
              <a:off x="-60795650" y="3513975"/>
              <a:ext cx="89000" cy="173300"/>
            </a:xfrm>
            <a:custGeom>
              <a:avLst/>
              <a:gdLst/>
              <a:ahLst/>
              <a:cxnLst/>
              <a:rect l="l" t="t" r="r" b="b"/>
              <a:pathLst>
                <a:path w="3560" h="6932" extrusionOk="0">
                  <a:moveTo>
                    <a:pt x="2678" y="0"/>
                  </a:moveTo>
                  <a:lnTo>
                    <a:pt x="0" y="2678"/>
                  </a:lnTo>
                  <a:lnTo>
                    <a:pt x="1607" y="6679"/>
                  </a:lnTo>
                  <a:cubicBezTo>
                    <a:pt x="1638" y="6805"/>
                    <a:pt x="1764" y="6931"/>
                    <a:pt x="1922" y="6931"/>
                  </a:cubicBezTo>
                  <a:lnTo>
                    <a:pt x="1985" y="6931"/>
                  </a:lnTo>
                  <a:cubicBezTo>
                    <a:pt x="2111" y="6931"/>
                    <a:pt x="2206" y="6900"/>
                    <a:pt x="2269" y="6805"/>
                  </a:cubicBezTo>
                  <a:lnTo>
                    <a:pt x="3466" y="5640"/>
                  </a:lnTo>
                  <a:cubicBezTo>
                    <a:pt x="3529" y="5545"/>
                    <a:pt x="3560" y="5388"/>
                    <a:pt x="3560" y="5262"/>
                  </a:cubicBezTo>
                  <a:lnTo>
                    <a:pt x="2678"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BBAA87"/>
                </a:solidFill>
              </a:endParaRPr>
            </a:p>
          </p:txBody>
        </p:sp>
      </p:grpSp>
      <p:grpSp>
        <p:nvGrpSpPr>
          <p:cNvPr id="34" name="Google Shape;6175;p93">
            <a:extLst>
              <a:ext uri="{FF2B5EF4-FFF2-40B4-BE49-F238E27FC236}">
                <a16:creationId xmlns:a16="http://schemas.microsoft.com/office/drawing/2014/main" id="{D37EACBB-5D59-2BA9-18FA-34F42A96B97D}"/>
              </a:ext>
            </a:extLst>
          </p:cNvPr>
          <p:cNvGrpSpPr/>
          <p:nvPr/>
        </p:nvGrpSpPr>
        <p:grpSpPr>
          <a:xfrm>
            <a:off x="20094211" y="14034331"/>
            <a:ext cx="1196746" cy="1196746"/>
            <a:chOff x="-63250675" y="4110200"/>
            <a:chExt cx="317425" cy="317425"/>
          </a:xfrm>
          <a:solidFill>
            <a:srgbClr val="BBAA87"/>
          </a:solidFill>
        </p:grpSpPr>
        <p:sp>
          <p:nvSpPr>
            <p:cNvPr id="35" name="Google Shape;6176;p93">
              <a:extLst>
                <a:ext uri="{FF2B5EF4-FFF2-40B4-BE49-F238E27FC236}">
                  <a16:creationId xmlns:a16="http://schemas.microsoft.com/office/drawing/2014/main" id="{1D80D52C-F3B1-36F4-925D-0C47FDBBA8FC}"/>
                </a:ext>
              </a:extLst>
            </p:cNvPr>
            <p:cNvSpPr/>
            <p:nvPr/>
          </p:nvSpPr>
          <p:spPr>
            <a:xfrm>
              <a:off x="-63007300" y="4153725"/>
              <a:ext cx="30725" cy="29750"/>
            </a:xfrm>
            <a:custGeom>
              <a:avLst/>
              <a:gdLst/>
              <a:ahLst/>
              <a:cxnLst/>
              <a:rect l="l" t="t" r="r" b="b"/>
              <a:pathLst>
                <a:path w="1229" h="1190" extrusionOk="0">
                  <a:moveTo>
                    <a:pt x="772" y="0"/>
                  </a:moveTo>
                  <a:cubicBezTo>
                    <a:pt x="662" y="0"/>
                    <a:pt x="552" y="39"/>
                    <a:pt x="473" y="118"/>
                  </a:cubicBezTo>
                  <a:lnTo>
                    <a:pt x="0" y="591"/>
                  </a:lnTo>
                  <a:cubicBezTo>
                    <a:pt x="252" y="780"/>
                    <a:pt x="441" y="1000"/>
                    <a:pt x="599" y="1189"/>
                  </a:cubicBezTo>
                  <a:lnTo>
                    <a:pt x="1071" y="717"/>
                  </a:lnTo>
                  <a:cubicBezTo>
                    <a:pt x="1229" y="559"/>
                    <a:pt x="1229" y="276"/>
                    <a:pt x="1071" y="118"/>
                  </a:cubicBezTo>
                  <a:cubicBezTo>
                    <a:pt x="993" y="39"/>
                    <a:pt x="882" y="0"/>
                    <a:pt x="77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6177;p93">
              <a:extLst>
                <a:ext uri="{FF2B5EF4-FFF2-40B4-BE49-F238E27FC236}">
                  <a16:creationId xmlns:a16="http://schemas.microsoft.com/office/drawing/2014/main" id="{268437D8-9AB9-105C-CB5C-3380A6ED1D50}"/>
                </a:ext>
              </a:extLst>
            </p:cNvPr>
            <p:cNvSpPr/>
            <p:nvPr/>
          </p:nvSpPr>
          <p:spPr>
            <a:xfrm>
              <a:off x="-63203425" y="4159025"/>
              <a:ext cx="222925" cy="222150"/>
            </a:xfrm>
            <a:custGeom>
              <a:avLst/>
              <a:gdLst/>
              <a:ahLst/>
              <a:cxnLst/>
              <a:rect l="l" t="t" r="r" b="b"/>
              <a:pathLst>
                <a:path w="8917" h="8886" extrusionOk="0">
                  <a:moveTo>
                    <a:pt x="4033" y="1418"/>
                  </a:moveTo>
                  <a:lnTo>
                    <a:pt x="4033" y="3088"/>
                  </a:lnTo>
                  <a:cubicBezTo>
                    <a:pt x="3939" y="3151"/>
                    <a:pt x="3876" y="3151"/>
                    <a:pt x="3781" y="3183"/>
                  </a:cubicBezTo>
                  <a:lnTo>
                    <a:pt x="2615" y="1985"/>
                  </a:lnTo>
                  <a:cubicBezTo>
                    <a:pt x="2993" y="1670"/>
                    <a:pt x="3529" y="1481"/>
                    <a:pt x="4033" y="1418"/>
                  </a:cubicBezTo>
                  <a:close/>
                  <a:moveTo>
                    <a:pt x="4852" y="1418"/>
                  </a:moveTo>
                  <a:cubicBezTo>
                    <a:pt x="5356" y="1481"/>
                    <a:pt x="5892" y="1670"/>
                    <a:pt x="6270" y="1985"/>
                  </a:cubicBezTo>
                  <a:lnTo>
                    <a:pt x="5104" y="3183"/>
                  </a:lnTo>
                  <a:cubicBezTo>
                    <a:pt x="5010" y="3151"/>
                    <a:pt x="4947" y="3088"/>
                    <a:pt x="4852" y="3088"/>
                  </a:cubicBezTo>
                  <a:lnTo>
                    <a:pt x="4852" y="1418"/>
                  </a:lnTo>
                  <a:close/>
                  <a:moveTo>
                    <a:pt x="2017" y="2553"/>
                  </a:moveTo>
                  <a:lnTo>
                    <a:pt x="3214" y="3718"/>
                  </a:lnTo>
                  <a:cubicBezTo>
                    <a:pt x="3151" y="3813"/>
                    <a:pt x="3119" y="3876"/>
                    <a:pt x="3119" y="3970"/>
                  </a:cubicBezTo>
                  <a:lnTo>
                    <a:pt x="1418" y="3970"/>
                  </a:lnTo>
                  <a:cubicBezTo>
                    <a:pt x="1513" y="3466"/>
                    <a:pt x="1733" y="2994"/>
                    <a:pt x="2017" y="2553"/>
                  </a:cubicBezTo>
                  <a:close/>
                  <a:moveTo>
                    <a:pt x="6869" y="2553"/>
                  </a:moveTo>
                  <a:cubicBezTo>
                    <a:pt x="7184" y="2994"/>
                    <a:pt x="7373" y="3466"/>
                    <a:pt x="7467" y="3970"/>
                  </a:cubicBezTo>
                  <a:lnTo>
                    <a:pt x="5766" y="3970"/>
                  </a:lnTo>
                  <a:cubicBezTo>
                    <a:pt x="5734" y="3876"/>
                    <a:pt x="5734" y="3813"/>
                    <a:pt x="5671" y="3718"/>
                  </a:cubicBezTo>
                  <a:lnTo>
                    <a:pt x="6869" y="2553"/>
                  </a:lnTo>
                  <a:close/>
                  <a:moveTo>
                    <a:pt x="3119" y="4789"/>
                  </a:moveTo>
                  <a:cubicBezTo>
                    <a:pt x="3182" y="4884"/>
                    <a:pt x="3182" y="4947"/>
                    <a:pt x="3214" y="5041"/>
                  </a:cubicBezTo>
                  <a:lnTo>
                    <a:pt x="2017" y="6207"/>
                  </a:lnTo>
                  <a:cubicBezTo>
                    <a:pt x="1733" y="5829"/>
                    <a:pt x="1513" y="5357"/>
                    <a:pt x="1418" y="4789"/>
                  </a:cubicBezTo>
                  <a:close/>
                  <a:moveTo>
                    <a:pt x="7467" y="4789"/>
                  </a:moveTo>
                  <a:cubicBezTo>
                    <a:pt x="7373" y="5357"/>
                    <a:pt x="7184" y="5829"/>
                    <a:pt x="6869" y="6207"/>
                  </a:cubicBezTo>
                  <a:lnTo>
                    <a:pt x="5671" y="5041"/>
                  </a:lnTo>
                  <a:cubicBezTo>
                    <a:pt x="5734" y="4947"/>
                    <a:pt x="5766" y="4884"/>
                    <a:pt x="5766" y="4789"/>
                  </a:cubicBezTo>
                  <a:close/>
                  <a:moveTo>
                    <a:pt x="3781" y="5609"/>
                  </a:moveTo>
                  <a:cubicBezTo>
                    <a:pt x="3876" y="5672"/>
                    <a:pt x="3939" y="5703"/>
                    <a:pt x="4033" y="5703"/>
                  </a:cubicBezTo>
                  <a:lnTo>
                    <a:pt x="4033" y="7404"/>
                  </a:lnTo>
                  <a:cubicBezTo>
                    <a:pt x="3529" y="7310"/>
                    <a:pt x="2993" y="7121"/>
                    <a:pt x="2615" y="6806"/>
                  </a:cubicBezTo>
                  <a:lnTo>
                    <a:pt x="3781" y="5609"/>
                  </a:lnTo>
                  <a:close/>
                  <a:moveTo>
                    <a:pt x="5104" y="5609"/>
                  </a:moveTo>
                  <a:lnTo>
                    <a:pt x="6270" y="6806"/>
                  </a:lnTo>
                  <a:cubicBezTo>
                    <a:pt x="5892" y="7121"/>
                    <a:pt x="5419" y="7310"/>
                    <a:pt x="4852" y="7404"/>
                  </a:cubicBezTo>
                  <a:lnTo>
                    <a:pt x="4852" y="5703"/>
                  </a:lnTo>
                  <a:cubicBezTo>
                    <a:pt x="4947" y="5672"/>
                    <a:pt x="5010" y="5672"/>
                    <a:pt x="5104" y="5609"/>
                  </a:cubicBezTo>
                  <a:close/>
                  <a:moveTo>
                    <a:pt x="4474" y="1"/>
                  </a:moveTo>
                  <a:cubicBezTo>
                    <a:pt x="2017" y="1"/>
                    <a:pt x="0" y="1985"/>
                    <a:pt x="0" y="4443"/>
                  </a:cubicBezTo>
                  <a:cubicBezTo>
                    <a:pt x="0" y="6869"/>
                    <a:pt x="2017" y="8885"/>
                    <a:pt x="4474" y="8885"/>
                  </a:cubicBezTo>
                  <a:cubicBezTo>
                    <a:pt x="6900" y="8885"/>
                    <a:pt x="8916" y="6869"/>
                    <a:pt x="8916" y="4443"/>
                  </a:cubicBezTo>
                  <a:cubicBezTo>
                    <a:pt x="8916" y="1954"/>
                    <a:pt x="6900" y="1"/>
                    <a:pt x="447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6178;p93">
              <a:extLst>
                <a:ext uri="{FF2B5EF4-FFF2-40B4-BE49-F238E27FC236}">
                  <a16:creationId xmlns:a16="http://schemas.microsoft.com/office/drawing/2014/main" id="{5A611CD9-6A48-4087-7961-923753F77D81}"/>
                </a:ext>
              </a:extLst>
            </p:cNvPr>
            <p:cNvSpPr/>
            <p:nvPr/>
          </p:nvSpPr>
          <p:spPr>
            <a:xfrm>
              <a:off x="-63102600" y="4401625"/>
              <a:ext cx="20500" cy="26000"/>
            </a:xfrm>
            <a:custGeom>
              <a:avLst/>
              <a:gdLst/>
              <a:ahLst/>
              <a:cxnLst/>
              <a:rect l="l" t="t" r="r" b="b"/>
              <a:pathLst>
                <a:path w="820" h="1040" extrusionOk="0">
                  <a:moveTo>
                    <a:pt x="0" y="0"/>
                  </a:moveTo>
                  <a:lnTo>
                    <a:pt x="0" y="630"/>
                  </a:lnTo>
                  <a:cubicBezTo>
                    <a:pt x="0" y="882"/>
                    <a:pt x="189" y="1040"/>
                    <a:pt x="441" y="1040"/>
                  </a:cubicBezTo>
                  <a:cubicBezTo>
                    <a:pt x="662" y="1040"/>
                    <a:pt x="819" y="851"/>
                    <a:pt x="819" y="630"/>
                  </a:cubicBezTo>
                  <a:lnTo>
                    <a:pt x="819"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6179;p93">
              <a:extLst>
                <a:ext uri="{FF2B5EF4-FFF2-40B4-BE49-F238E27FC236}">
                  <a16:creationId xmlns:a16="http://schemas.microsoft.com/office/drawing/2014/main" id="{994D3941-C443-2941-2BE5-F12FD5EB3E9D}"/>
                </a:ext>
              </a:extLst>
            </p:cNvPr>
            <p:cNvSpPr/>
            <p:nvPr/>
          </p:nvSpPr>
          <p:spPr>
            <a:xfrm>
              <a:off x="-63006525" y="4354350"/>
              <a:ext cx="29950" cy="29975"/>
            </a:xfrm>
            <a:custGeom>
              <a:avLst/>
              <a:gdLst/>
              <a:ahLst/>
              <a:cxnLst/>
              <a:rect l="l" t="t" r="r" b="b"/>
              <a:pathLst>
                <a:path w="1198" h="1199" extrusionOk="0">
                  <a:moveTo>
                    <a:pt x="599" y="1"/>
                  </a:moveTo>
                  <a:cubicBezTo>
                    <a:pt x="410" y="221"/>
                    <a:pt x="253" y="410"/>
                    <a:pt x="1" y="599"/>
                  </a:cubicBezTo>
                  <a:lnTo>
                    <a:pt x="473" y="1072"/>
                  </a:lnTo>
                  <a:cubicBezTo>
                    <a:pt x="568" y="1167"/>
                    <a:pt x="694" y="1198"/>
                    <a:pt x="757" y="1198"/>
                  </a:cubicBezTo>
                  <a:cubicBezTo>
                    <a:pt x="851" y="1198"/>
                    <a:pt x="946" y="1167"/>
                    <a:pt x="1040" y="1072"/>
                  </a:cubicBezTo>
                  <a:cubicBezTo>
                    <a:pt x="1198" y="915"/>
                    <a:pt x="1198" y="631"/>
                    <a:pt x="1040" y="473"/>
                  </a:cubicBezTo>
                  <a:lnTo>
                    <a:pt x="599"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6180;p93">
              <a:extLst>
                <a:ext uri="{FF2B5EF4-FFF2-40B4-BE49-F238E27FC236}">
                  <a16:creationId xmlns:a16="http://schemas.microsoft.com/office/drawing/2014/main" id="{69117BCD-BBAF-648B-3B2D-60E512D18BE0}"/>
                </a:ext>
              </a:extLst>
            </p:cNvPr>
            <p:cNvSpPr/>
            <p:nvPr/>
          </p:nvSpPr>
          <p:spPr>
            <a:xfrm>
              <a:off x="-62960825" y="4258275"/>
              <a:ext cx="27575" cy="20500"/>
            </a:xfrm>
            <a:custGeom>
              <a:avLst/>
              <a:gdLst/>
              <a:ahLst/>
              <a:cxnLst/>
              <a:rect l="l" t="t" r="r" b="b"/>
              <a:pathLst>
                <a:path w="1103" h="820" extrusionOk="0">
                  <a:moveTo>
                    <a:pt x="0" y="0"/>
                  </a:moveTo>
                  <a:lnTo>
                    <a:pt x="0" y="441"/>
                  </a:lnTo>
                  <a:lnTo>
                    <a:pt x="0" y="819"/>
                  </a:lnTo>
                  <a:lnTo>
                    <a:pt x="662" y="819"/>
                  </a:lnTo>
                  <a:cubicBezTo>
                    <a:pt x="914" y="819"/>
                    <a:pt x="1071" y="630"/>
                    <a:pt x="1071" y="378"/>
                  </a:cubicBezTo>
                  <a:cubicBezTo>
                    <a:pt x="1103" y="189"/>
                    <a:pt x="914" y="0"/>
                    <a:pt x="66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6181;p93">
              <a:extLst>
                <a:ext uri="{FF2B5EF4-FFF2-40B4-BE49-F238E27FC236}">
                  <a16:creationId xmlns:a16="http://schemas.microsoft.com/office/drawing/2014/main" id="{652F4D8A-DF86-67C6-3482-C36160A8588F}"/>
                </a:ext>
              </a:extLst>
            </p:cNvPr>
            <p:cNvSpPr/>
            <p:nvPr/>
          </p:nvSpPr>
          <p:spPr>
            <a:xfrm>
              <a:off x="-63250675" y="4259050"/>
              <a:ext cx="26800" cy="20500"/>
            </a:xfrm>
            <a:custGeom>
              <a:avLst/>
              <a:gdLst/>
              <a:ahLst/>
              <a:cxnLst/>
              <a:rect l="l" t="t" r="r" b="b"/>
              <a:pathLst>
                <a:path w="1072" h="820" extrusionOk="0">
                  <a:moveTo>
                    <a:pt x="410" y="1"/>
                  </a:moveTo>
                  <a:cubicBezTo>
                    <a:pt x="158" y="1"/>
                    <a:pt x="0" y="190"/>
                    <a:pt x="0" y="410"/>
                  </a:cubicBezTo>
                  <a:cubicBezTo>
                    <a:pt x="0" y="631"/>
                    <a:pt x="221" y="820"/>
                    <a:pt x="410" y="820"/>
                  </a:cubicBezTo>
                  <a:lnTo>
                    <a:pt x="1071" y="820"/>
                  </a:lnTo>
                  <a:lnTo>
                    <a:pt x="1071" y="442"/>
                  </a:lnTo>
                  <a:lnTo>
                    <a:pt x="1071"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6182;p93">
              <a:extLst>
                <a:ext uri="{FF2B5EF4-FFF2-40B4-BE49-F238E27FC236}">
                  <a16:creationId xmlns:a16="http://schemas.microsoft.com/office/drawing/2014/main" id="{A99EE68F-3377-FF43-52B7-9FF74743B6DA}"/>
                </a:ext>
              </a:extLst>
            </p:cNvPr>
            <p:cNvSpPr/>
            <p:nvPr/>
          </p:nvSpPr>
          <p:spPr>
            <a:xfrm>
              <a:off x="-63208950" y="4354350"/>
              <a:ext cx="29175" cy="29975"/>
            </a:xfrm>
            <a:custGeom>
              <a:avLst/>
              <a:gdLst/>
              <a:ahLst/>
              <a:cxnLst/>
              <a:rect l="l" t="t" r="r" b="b"/>
              <a:pathLst>
                <a:path w="1167" h="1199" extrusionOk="0">
                  <a:moveTo>
                    <a:pt x="631" y="1"/>
                  </a:moveTo>
                  <a:lnTo>
                    <a:pt x="158" y="473"/>
                  </a:lnTo>
                  <a:cubicBezTo>
                    <a:pt x="1" y="631"/>
                    <a:pt x="1" y="915"/>
                    <a:pt x="158" y="1072"/>
                  </a:cubicBezTo>
                  <a:cubicBezTo>
                    <a:pt x="221" y="1167"/>
                    <a:pt x="348" y="1198"/>
                    <a:pt x="442" y="1198"/>
                  </a:cubicBezTo>
                  <a:cubicBezTo>
                    <a:pt x="505" y="1198"/>
                    <a:pt x="631" y="1167"/>
                    <a:pt x="694" y="1072"/>
                  </a:cubicBezTo>
                  <a:lnTo>
                    <a:pt x="1167" y="599"/>
                  </a:lnTo>
                  <a:cubicBezTo>
                    <a:pt x="1009" y="442"/>
                    <a:pt x="820" y="253"/>
                    <a:pt x="63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6183;p93">
              <a:extLst>
                <a:ext uri="{FF2B5EF4-FFF2-40B4-BE49-F238E27FC236}">
                  <a16:creationId xmlns:a16="http://schemas.microsoft.com/office/drawing/2014/main" id="{E7347FC1-73B3-42DE-16A6-933F17F69006}"/>
                </a:ext>
              </a:extLst>
            </p:cNvPr>
            <p:cNvSpPr/>
            <p:nvPr/>
          </p:nvSpPr>
          <p:spPr>
            <a:xfrm>
              <a:off x="-63208150" y="4153725"/>
              <a:ext cx="30725" cy="29750"/>
            </a:xfrm>
            <a:custGeom>
              <a:avLst/>
              <a:gdLst/>
              <a:ahLst/>
              <a:cxnLst/>
              <a:rect l="l" t="t" r="r" b="b"/>
              <a:pathLst>
                <a:path w="1229" h="1190" extrusionOk="0">
                  <a:moveTo>
                    <a:pt x="457" y="0"/>
                  </a:moveTo>
                  <a:cubicBezTo>
                    <a:pt x="347" y="0"/>
                    <a:pt x="237" y="39"/>
                    <a:pt x="158" y="118"/>
                  </a:cubicBezTo>
                  <a:cubicBezTo>
                    <a:pt x="0" y="276"/>
                    <a:pt x="0" y="559"/>
                    <a:pt x="158" y="717"/>
                  </a:cubicBezTo>
                  <a:lnTo>
                    <a:pt x="631" y="1189"/>
                  </a:lnTo>
                  <a:lnTo>
                    <a:pt x="1229" y="591"/>
                  </a:lnTo>
                  <a:lnTo>
                    <a:pt x="757" y="118"/>
                  </a:lnTo>
                  <a:cubicBezTo>
                    <a:pt x="678" y="39"/>
                    <a:pt x="568" y="0"/>
                    <a:pt x="45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6184;p93">
              <a:extLst>
                <a:ext uri="{FF2B5EF4-FFF2-40B4-BE49-F238E27FC236}">
                  <a16:creationId xmlns:a16="http://schemas.microsoft.com/office/drawing/2014/main" id="{B434BE8B-EC01-B585-3793-70374D53F7ED}"/>
                </a:ext>
              </a:extLst>
            </p:cNvPr>
            <p:cNvSpPr/>
            <p:nvPr/>
          </p:nvSpPr>
          <p:spPr>
            <a:xfrm>
              <a:off x="-63102600" y="4110200"/>
              <a:ext cx="20500" cy="27600"/>
            </a:xfrm>
            <a:custGeom>
              <a:avLst/>
              <a:gdLst/>
              <a:ahLst/>
              <a:cxnLst/>
              <a:rect l="l" t="t" r="r" b="b"/>
              <a:pathLst>
                <a:path w="820" h="1104" extrusionOk="0">
                  <a:moveTo>
                    <a:pt x="441" y="0"/>
                  </a:moveTo>
                  <a:cubicBezTo>
                    <a:pt x="221" y="0"/>
                    <a:pt x="0" y="221"/>
                    <a:pt x="0" y="410"/>
                  </a:cubicBezTo>
                  <a:lnTo>
                    <a:pt x="0" y="1103"/>
                  </a:lnTo>
                  <a:lnTo>
                    <a:pt x="819" y="1103"/>
                  </a:lnTo>
                  <a:lnTo>
                    <a:pt x="819" y="410"/>
                  </a:lnTo>
                  <a:cubicBezTo>
                    <a:pt x="819" y="158"/>
                    <a:pt x="630" y="0"/>
                    <a:pt x="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124876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8FF2FD40-4FB4-E606-99A5-1B4D570B4946}"/>
              </a:ext>
            </a:extLst>
          </p:cNvPr>
          <p:cNvSpPr/>
          <p:nvPr/>
        </p:nvSpPr>
        <p:spPr>
          <a:xfrm>
            <a:off x="1171586" y="6072660"/>
            <a:ext cx="9064766" cy="3722609"/>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93171FC3-720A-2D41-2548-6DB4345FC5B3}"/>
              </a:ext>
            </a:extLst>
          </p:cNvPr>
          <p:cNvSpPr/>
          <p:nvPr/>
        </p:nvSpPr>
        <p:spPr>
          <a:xfrm>
            <a:off x="10889077" y="6072660"/>
            <a:ext cx="9064766" cy="3722609"/>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CAC46F83-E7B6-B8AA-47CF-ACAAE6364476}"/>
              </a:ext>
            </a:extLst>
          </p:cNvPr>
          <p:cNvSpPr/>
          <p:nvPr/>
        </p:nvSpPr>
        <p:spPr>
          <a:xfrm>
            <a:off x="20623701" y="6072660"/>
            <a:ext cx="9064766" cy="3722609"/>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9AF25B8D-9DEB-4680-3627-257E430C789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7601079" y="895352"/>
            <a:ext cx="2335079" cy="2200546"/>
          </a:xfrm>
          <a:prstGeom prst="rect">
            <a:avLst/>
          </a:prstGeom>
        </p:spPr>
      </p:pic>
      <p:sp>
        <p:nvSpPr>
          <p:cNvPr id="17" name="TextBox 16">
            <a:extLst>
              <a:ext uri="{FF2B5EF4-FFF2-40B4-BE49-F238E27FC236}">
                <a16:creationId xmlns:a16="http://schemas.microsoft.com/office/drawing/2014/main" id="{2C0156D2-518E-797C-BB08-2545DC64112D}"/>
              </a:ext>
            </a:extLst>
          </p:cNvPr>
          <p:cNvSpPr txBox="1"/>
          <p:nvPr/>
        </p:nvSpPr>
        <p:spPr>
          <a:xfrm>
            <a:off x="1109996" y="1314678"/>
            <a:ext cx="16161797" cy="2123658"/>
          </a:xfrm>
          <a:prstGeom prst="rect">
            <a:avLst/>
          </a:prstGeom>
          <a:noFill/>
        </p:spPr>
        <p:txBody>
          <a:bodyPr wrap="none" rtlCol="0">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6600"/>
              <a:t>DYNAMIC MARKET, STRONG GROWTH, </a:t>
            </a:r>
          </a:p>
          <a:p>
            <a:r>
              <a:rPr lang="en-US" sz="6600"/>
              <a:t>A LEVERAGE FOR THE MICE INDUSTRY</a:t>
            </a:r>
          </a:p>
        </p:txBody>
      </p:sp>
      <p:sp>
        <p:nvSpPr>
          <p:cNvPr id="23" name="TextBox 22">
            <a:extLst>
              <a:ext uri="{FF2B5EF4-FFF2-40B4-BE49-F238E27FC236}">
                <a16:creationId xmlns:a16="http://schemas.microsoft.com/office/drawing/2014/main" id="{B902306A-A3B9-783A-586E-47431B5E57E7}"/>
              </a:ext>
            </a:extLst>
          </p:cNvPr>
          <p:cNvSpPr txBox="1"/>
          <p:nvPr/>
        </p:nvSpPr>
        <p:spPr>
          <a:xfrm>
            <a:off x="1109996" y="3478664"/>
            <a:ext cx="25222547" cy="707886"/>
          </a:xfrm>
          <a:prstGeom prst="rect">
            <a:avLst/>
          </a:prstGeom>
          <a:noFill/>
        </p:spPr>
        <p:txBody>
          <a:bodyPr wrap="square">
            <a:spAutoFit/>
          </a:bodyPr>
          <a:lstStyle>
            <a:defPPr>
              <a:defRPr lang="en-US"/>
            </a:defPPr>
            <a:lvl1pPr>
              <a:defRPr sz="4000">
                <a:solidFill>
                  <a:srgbClr val="BBAA87"/>
                </a:solidFill>
                <a:latin typeface="VEC Text" pitchFamily="2" charset="77"/>
                <a:cs typeface="VEC Text" pitchFamily="2" charset="77"/>
              </a:defRPr>
            </a:lvl1pPr>
          </a:lstStyle>
          <a:p>
            <a:r>
              <a:rPr lang="en-US"/>
              <a:t>Vietnam maintains impressive economic growth, serving as a dynamic market for foreign businesses.</a:t>
            </a:r>
          </a:p>
        </p:txBody>
      </p:sp>
      <p:sp>
        <p:nvSpPr>
          <p:cNvPr id="25" name="TextBox 24">
            <a:extLst>
              <a:ext uri="{FF2B5EF4-FFF2-40B4-BE49-F238E27FC236}">
                <a16:creationId xmlns:a16="http://schemas.microsoft.com/office/drawing/2014/main" id="{4AD8BBC8-2F17-A951-991E-D5A086744D87}"/>
              </a:ext>
            </a:extLst>
          </p:cNvPr>
          <p:cNvSpPr txBox="1"/>
          <p:nvPr/>
        </p:nvSpPr>
        <p:spPr>
          <a:xfrm>
            <a:off x="2451786" y="5325088"/>
            <a:ext cx="7846929" cy="584775"/>
          </a:xfrm>
          <a:prstGeom prst="rect">
            <a:avLst/>
          </a:prstGeom>
          <a:noFill/>
        </p:spPr>
        <p:txBody>
          <a:bodyPr wrap="square">
            <a:spAutoFit/>
          </a:bodyPr>
          <a:lstStyle/>
          <a:p>
            <a:r>
              <a:rPr lang="vi-VN" sz="3200" b="1">
                <a:solidFill>
                  <a:srgbClr val="FF9E02"/>
                </a:solidFill>
                <a:latin typeface="VEC Text Bold" pitchFamily="2" charset="77"/>
                <a:cs typeface="VEC Text Bold" pitchFamily="2" charset="77"/>
              </a:rPr>
              <a:t>HIGH GDP GROWTH</a:t>
            </a:r>
            <a:endParaRPr lang="en-US" sz="3200" b="1">
              <a:solidFill>
                <a:srgbClr val="FF9E02"/>
              </a:solidFill>
              <a:latin typeface="VEC Text Bold" pitchFamily="2" charset="77"/>
              <a:cs typeface="VEC Text Bold" pitchFamily="2" charset="77"/>
            </a:endParaRPr>
          </a:p>
        </p:txBody>
      </p:sp>
      <p:sp>
        <p:nvSpPr>
          <p:cNvPr id="26" name="TextBox 25">
            <a:extLst>
              <a:ext uri="{FF2B5EF4-FFF2-40B4-BE49-F238E27FC236}">
                <a16:creationId xmlns:a16="http://schemas.microsoft.com/office/drawing/2014/main" id="{C1097ACA-BE79-3509-CF62-8FE83EDF8838}"/>
              </a:ext>
            </a:extLst>
          </p:cNvPr>
          <p:cNvSpPr txBox="1"/>
          <p:nvPr/>
        </p:nvSpPr>
        <p:spPr>
          <a:xfrm>
            <a:off x="1904745" y="6281390"/>
            <a:ext cx="7598448" cy="3770263"/>
          </a:xfrm>
          <a:prstGeom prst="rect">
            <a:avLst/>
          </a:prstGeom>
          <a:noFill/>
        </p:spPr>
        <p:txBody>
          <a:bodyPr wrap="square" lIns="91440" tIns="45720" rIns="91440" bIns="45720" anchor="t">
            <a:spAutoFit/>
          </a:bodyPr>
          <a:lstStyle>
            <a:defPPr>
              <a:defRPr lang="en-US"/>
            </a:defPPr>
            <a:lvl1pPr marL="571500" indent="-571500" algn="just">
              <a:spcAft>
                <a:spcPts val="1800"/>
              </a:spcAft>
              <a:buFont typeface="Arial" panose="020B0604020202020204" pitchFamily="34" charset="0"/>
              <a:buChar char="•"/>
              <a:defRPr sz="3600">
                <a:latin typeface="VEC Text" pitchFamily="2" charset="77"/>
                <a:cs typeface="VEC Text" pitchFamily="2" charset="77"/>
              </a:defRPr>
            </a:lvl1pPr>
          </a:lstStyle>
          <a:p>
            <a:pPr marL="349250" indent="-349250"/>
            <a:r>
              <a:rPr lang="en-US" sz="3200" dirty="0">
                <a:solidFill>
                  <a:schemeClr val="bg1"/>
                </a:solidFill>
                <a:latin typeface="VEC Text"/>
                <a:cs typeface="VEC Text"/>
              </a:rPr>
              <a:t>2024: GDP reached 7.09%, exceeding the National Assembly’s target.</a:t>
            </a:r>
          </a:p>
          <a:p>
            <a:pPr marL="349250" indent="-349250"/>
            <a:r>
              <a:rPr lang="en-US" sz="3200" dirty="0">
                <a:solidFill>
                  <a:schemeClr val="bg1"/>
                </a:solidFill>
                <a:latin typeface="VEC Text"/>
                <a:cs typeface="VEC Text"/>
              </a:rPr>
              <a:t>GDP growth in the first nine months of 2025 remained positive, with an estimated increase of 7.85% year-on-year, approaching the 8% target scenario.</a:t>
            </a:r>
            <a:endParaRPr lang="vi-VN" sz="3200" dirty="0">
              <a:solidFill>
                <a:schemeClr val="bg1"/>
              </a:solidFill>
              <a:latin typeface="VEC Text"/>
              <a:cs typeface="VEC Text"/>
            </a:endParaRPr>
          </a:p>
        </p:txBody>
      </p:sp>
      <p:sp>
        <p:nvSpPr>
          <p:cNvPr id="28" name="TextBox 27">
            <a:extLst>
              <a:ext uri="{FF2B5EF4-FFF2-40B4-BE49-F238E27FC236}">
                <a16:creationId xmlns:a16="http://schemas.microsoft.com/office/drawing/2014/main" id="{3D951845-F0F6-FDDD-BFAC-95917FA033EA}"/>
              </a:ext>
            </a:extLst>
          </p:cNvPr>
          <p:cNvSpPr txBox="1"/>
          <p:nvPr/>
        </p:nvSpPr>
        <p:spPr>
          <a:xfrm>
            <a:off x="12214192" y="4832645"/>
            <a:ext cx="7793972" cy="1077218"/>
          </a:xfrm>
          <a:prstGeom prst="rect">
            <a:avLst/>
          </a:prstGeom>
          <a:noFill/>
        </p:spPr>
        <p:txBody>
          <a:bodyPr wrap="square">
            <a:spAutoFit/>
          </a:bodyPr>
          <a:lstStyle/>
          <a:p>
            <a:r>
              <a:rPr lang="en-US" sz="3200" b="1">
                <a:solidFill>
                  <a:srgbClr val="FF9E02"/>
                </a:solidFill>
                <a:latin typeface="VEC Text Bold" pitchFamily="2" charset="77"/>
                <a:cs typeface="VEC Text Bold" pitchFamily="2" charset="77"/>
              </a:rPr>
              <a:t>VIETNAM AMONG THE TOP 20 ECONOMIES IN TRADE</a:t>
            </a:r>
          </a:p>
        </p:txBody>
      </p:sp>
      <p:sp>
        <p:nvSpPr>
          <p:cNvPr id="29" name="TextBox 28">
            <a:extLst>
              <a:ext uri="{FF2B5EF4-FFF2-40B4-BE49-F238E27FC236}">
                <a16:creationId xmlns:a16="http://schemas.microsoft.com/office/drawing/2014/main" id="{AA026936-63EC-9A80-AF44-7A07D979691D}"/>
              </a:ext>
            </a:extLst>
          </p:cNvPr>
          <p:cNvSpPr txBox="1"/>
          <p:nvPr/>
        </p:nvSpPr>
        <p:spPr>
          <a:xfrm>
            <a:off x="11396233" y="6108584"/>
            <a:ext cx="8645157" cy="3770263"/>
          </a:xfrm>
          <a:prstGeom prst="rect">
            <a:avLst/>
          </a:prstGeom>
          <a:noFill/>
        </p:spPr>
        <p:txBody>
          <a:bodyPr wrap="square" lIns="91440" tIns="45720" rIns="91440" bIns="45720" anchor="t">
            <a:spAutoFit/>
          </a:bodyPr>
          <a:lstStyle>
            <a:defPPr>
              <a:defRPr lang="en-US"/>
            </a:defPPr>
            <a:lvl1pPr marL="349250" indent="-349250" algn="just">
              <a:spcAft>
                <a:spcPts val="1800"/>
              </a:spcAft>
              <a:buFont typeface="Arial" panose="020B0604020202020204" pitchFamily="34" charset="0"/>
              <a:buChar char="•"/>
              <a:defRPr sz="3600">
                <a:solidFill>
                  <a:schemeClr val="bg1"/>
                </a:solidFill>
                <a:latin typeface="VEC Text" pitchFamily="2" charset="77"/>
                <a:cs typeface="VEC Text" pitchFamily="2" charset="77"/>
              </a:defRPr>
            </a:lvl1pPr>
          </a:lstStyle>
          <a:p>
            <a:r>
              <a:rPr lang="en-US" sz="3200" dirty="0">
                <a:latin typeface="VEC Text"/>
                <a:cs typeface="VEC Text"/>
              </a:rPr>
              <a:t>Export scale: Total import–export turnover reached USD 840 billion after the first eleven months of 2025, the highest level ever recorded</a:t>
            </a:r>
            <a:endParaRPr lang="en-US" sz="3200" dirty="0"/>
          </a:p>
          <a:p>
            <a:r>
              <a:rPr lang="en-US" sz="3200" dirty="0">
                <a:latin typeface="VEC Text"/>
                <a:cs typeface="VEC Text"/>
              </a:rPr>
              <a:t>Deep international integration: Signed 17 Free Trade Agreements (FTAs) with over 60 partners, covering nearly 90% of global GDP.</a:t>
            </a:r>
            <a:endParaRPr lang="vi-VN" sz="3200" dirty="0">
              <a:latin typeface="VEC Text"/>
              <a:cs typeface="VEC Text"/>
            </a:endParaRPr>
          </a:p>
        </p:txBody>
      </p:sp>
      <p:sp>
        <p:nvSpPr>
          <p:cNvPr id="31" name="TextBox 30">
            <a:extLst>
              <a:ext uri="{FF2B5EF4-FFF2-40B4-BE49-F238E27FC236}">
                <a16:creationId xmlns:a16="http://schemas.microsoft.com/office/drawing/2014/main" id="{9142C504-7015-5F87-16E5-8813244F3E9E}"/>
              </a:ext>
            </a:extLst>
          </p:cNvPr>
          <p:cNvSpPr txBox="1"/>
          <p:nvPr/>
        </p:nvSpPr>
        <p:spPr>
          <a:xfrm>
            <a:off x="21921848" y="4832645"/>
            <a:ext cx="7366018" cy="1077218"/>
          </a:xfrm>
          <a:prstGeom prst="rect">
            <a:avLst/>
          </a:prstGeom>
          <a:noFill/>
        </p:spPr>
        <p:txBody>
          <a:bodyPr wrap="square">
            <a:spAutoFit/>
          </a:bodyPr>
          <a:lstStyle/>
          <a:p>
            <a:r>
              <a:rPr lang="en-US" sz="3200" b="1">
                <a:solidFill>
                  <a:srgbClr val="FF9E02"/>
                </a:solidFill>
                <a:latin typeface="VEC Text Bold" pitchFamily="2" charset="77"/>
                <a:cs typeface="VEC Text Bold" pitchFamily="2" charset="77"/>
              </a:rPr>
              <a:t>RAPIDLY DEVELOPING AND DIVERSIFIED INDUSTRIES</a:t>
            </a:r>
          </a:p>
        </p:txBody>
      </p:sp>
      <p:sp>
        <p:nvSpPr>
          <p:cNvPr id="32" name="TextBox 31">
            <a:extLst>
              <a:ext uri="{FF2B5EF4-FFF2-40B4-BE49-F238E27FC236}">
                <a16:creationId xmlns:a16="http://schemas.microsoft.com/office/drawing/2014/main" id="{4029F8F9-EA45-B939-48CB-F167F8686CD1}"/>
              </a:ext>
            </a:extLst>
          </p:cNvPr>
          <p:cNvSpPr txBox="1"/>
          <p:nvPr/>
        </p:nvSpPr>
        <p:spPr>
          <a:xfrm>
            <a:off x="20948850" y="6281390"/>
            <a:ext cx="8414465" cy="3277820"/>
          </a:xfrm>
          <a:prstGeom prst="rect">
            <a:avLst/>
          </a:prstGeom>
          <a:noFill/>
        </p:spPr>
        <p:txBody>
          <a:bodyPr wrap="square">
            <a:spAutoFit/>
          </a:bodyPr>
          <a:lstStyle>
            <a:defPPr>
              <a:defRPr lang="en-US"/>
            </a:defPPr>
            <a:lvl1pPr marL="349250" indent="-349250" algn="just">
              <a:spcAft>
                <a:spcPts val="1800"/>
              </a:spcAft>
              <a:buFont typeface="Arial" panose="020B0604020202020204" pitchFamily="34" charset="0"/>
              <a:buChar char="•"/>
              <a:defRPr sz="3600">
                <a:solidFill>
                  <a:schemeClr val="bg1"/>
                </a:solidFill>
                <a:latin typeface="VEC Text" pitchFamily="2" charset="77"/>
                <a:cs typeface="VEC Text" pitchFamily="2" charset="77"/>
              </a:defRPr>
            </a:lvl1pPr>
          </a:lstStyle>
          <a:p>
            <a:r>
              <a:rPr lang="en-US" sz="3200"/>
              <a:t>Industrial Production Index (IIP) increased by 8.6% (first 7 months of 2024), led by the processing and manufacturing sectors.</a:t>
            </a:r>
          </a:p>
          <a:p>
            <a:r>
              <a:rPr lang="en-US" sz="3200"/>
              <a:t>Consistent growth across almost all sectors (30/33 industries), with many key sectors recording impressive growth of 14–31%.</a:t>
            </a:r>
            <a:endParaRPr lang="vi-VN" sz="3200"/>
          </a:p>
        </p:txBody>
      </p:sp>
      <p:grpSp>
        <p:nvGrpSpPr>
          <p:cNvPr id="53" name="Group 52">
            <a:extLst>
              <a:ext uri="{FF2B5EF4-FFF2-40B4-BE49-F238E27FC236}">
                <a16:creationId xmlns:a16="http://schemas.microsoft.com/office/drawing/2014/main" id="{BFA46673-C67E-9E3C-A501-683006F8D0F9}"/>
              </a:ext>
            </a:extLst>
          </p:cNvPr>
          <p:cNvGrpSpPr/>
          <p:nvPr/>
        </p:nvGrpSpPr>
        <p:grpSpPr>
          <a:xfrm>
            <a:off x="-1" y="17373534"/>
            <a:ext cx="30959425" cy="668269"/>
            <a:chOff x="0" y="0"/>
            <a:chExt cx="11226800" cy="344805"/>
          </a:xfrm>
        </p:grpSpPr>
        <p:sp>
          <p:nvSpPr>
            <p:cNvPr id="54" name="Rectangle 53">
              <a:extLst>
                <a:ext uri="{FF2B5EF4-FFF2-40B4-BE49-F238E27FC236}">
                  <a16:creationId xmlns:a16="http://schemas.microsoft.com/office/drawing/2014/main" id="{D1CC2C97-41DB-63E9-9C61-40B9F288B672}"/>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55" name="Rectangle 54">
              <a:extLst>
                <a:ext uri="{FF2B5EF4-FFF2-40B4-BE49-F238E27FC236}">
                  <a16:creationId xmlns:a16="http://schemas.microsoft.com/office/drawing/2014/main" id="{3D3DDA6B-F526-8CAA-BA3E-6ACD0B42D5AD}"/>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56" name="Rectangle 55">
              <a:extLst>
                <a:ext uri="{FF2B5EF4-FFF2-40B4-BE49-F238E27FC236}">
                  <a16:creationId xmlns:a16="http://schemas.microsoft.com/office/drawing/2014/main" id="{EBC3137F-2CF2-D717-EAD8-90082D36D721}"/>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57" name="Rectangle 56">
              <a:extLst>
                <a:ext uri="{FF2B5EF4-FFF2-40B4-BE49-F238E27FC236}">
                  <a16:creationId xmlns:a16="http://schemas.microsoft.com/office/drawing/2014/main" id="{8E8FAFCB-9265-8D5F-7344-0245E3F9535B}"/>
                </a:ext>
              </a:extLst>
            </p:cNvPr>
            <p:cNvSpPr/>
            <p:nvPr/>
          </p:nvSpPr>
          <p:spPr>
            <a:xfrm>
              <a:off x="817880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grpSp>
        <p:nvGrpSpPr>
          <p:cNvPr id="62" name="Google Shape;6346;p93">
            <a:extLst>
              <a:ext uri="{FF2B5EF4-FFF2-40B4-BE49-F238E27FC236}">
                <a16:creationId xmlns:a16="http://schemas.microsoft.com/office/drawing/2014/main" id="{5E408256-56A0-283A-724B-4A4320F5E4B1}"/>
              </a:ext>
            </a:extLst>
          </p:cNvPr>
          <p:cNvGrpSpPr/>
          <p:nvPr/>
        </p:nvGrpSpPr>
        <p:grpSpPr>
          <a:xfrm>
            <a:off x="1171586" y="4695627"/>
            <a:ext cx="1067117" cy="1069814"/>
            <a:chOff x="-61783350" y="3743950"/>
            <a:chExt cx="316650" cy="317450"/>
          </a:xfrm>
          <a:solidFill>
            <a:srgbClr val="FF9E02"/>
          </a:solidFill>
        </p:grpSpPr>
        <p:sp>
          <p:nvSpPr>
            <p:cNvPr id="63" name="Google Shape;6347;p93">
              <a:extLst>
                <a:ext uri="{FF2B5EF4-FFF2-40B4-BE49-F238E27FC236}">
                  <a16:creationId xmlns:a16="http://schemas.microsoft.com/office/drawing/2014/main" id="{3CCC08AC-8BDB-1AEE-2741-1F277DB91312}"/>
                </a:ext>
              </a:extLst>
            </p:cNvPr>
            <p:cNvSpPr/>
            <p:nvPr/>
          </p:nvSpPr>
          <p:spPr>
            <a:xfrm>
              <a:off x="-61783350" y="3743950"/>
              <a:ext cx="316650" cy="317450"/>
            </a:xfrm>
            <a:custGeom>
              <a:avLst/>
              <a:gdLst/>
              <a:ahLst/>
              <a:cxnLst/>
              <a:rect l="l" t="t" r="r" b="b"/>
              <a:pathLst>
                <a:path w="12666" h="12698" extrusionOk="0">
                  <a:moveTo>
                    <a:pt x="379" y="1"/>
                  </a:moveTo>
                  <a:cubicBezTo>
                    <a:pt x="158" y="1"/>
                    <a:pt x="1" y="190"/>
                    <a:pt x="1" y="410"/>
                  </a:cubicBezTo>
                  <a:lnTo>
                    <a:pt x="1" y="12256"/>
                  </a:lnTo>
                  <a:cubicBezTo>
                    <a:pt x="1" y="12508"/>
                    <a:pt x="190" y="12697"/>
                    <a:pt x="379" y="12697"/>
                  </a:cubicBezTo>
                  <a:lnTo>
                    <a:pt x="12256" y="12697"/>
                  </a:lnTo>
                  <a:cubicBezTo>
                    <a:pt x="12477" y="12697"/>
                    <a:pt x="12666" y="12508"/>
                    <a:pt x="12666" y="12256"/>
                  </a:cubicBezTo>
                  <a:cubicBezTo>
                    <a:pt x="12634" y="12067"/>
                    <a:pt x="12477" y="11878"/>
                    <a:pt x="12256" y="11878"/>
                  </a:cubicBezTo>
                  <a:lnTo>
                    <a:pt x="820" y="11878"/>
                  </a:lnTo>
                  <a:lnTo>
                    <a:pt x="820" y="410"/>
                  </a:lnTo>
                  <a:cubicBezTo>
                    <a:pt x="820" y="158"/>
                    <a:pt x="631" y="1"/>
                    <a:pt x="3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348;p93">
              <a:extLst>
                <a:ext uri="{FF2B5EF4-FFF2-40B4-BE49-F238E27FC236}">
                  <a16:creationId xmlns:a16="http://schemas.microsoft.com/office/drawing/2014/main" id="{EE6BB79F-5C19-8D7D-365D-D8968C23231C}"/>
                </a:ext>
              </a:extLst>
            </p:cNvPr>
            <p:cNvSpPr/>
            <p:nvPr/>
          </p:nvSpPr>
          <p:spPr>
            <a:xfrm>
              <a:off x="-61739225" y="3833750"/>
              <a:ext cx="272525" cy="149675"/>
            </a:xfrm>
            <a:custGeom>
              <a:avLst/>
              <a:gdLst/>
              <a:ahLst/>
              <a:cxnLst/>
              <a:rect l="l" t="t" r="r" b="b"/>
              <a:pathLst>
                <a:path w="10901" h="5987" extrusionOk="0">
                  <a:moveTo>
                    <a:pt x="9641" y="0"/>
                  </a:moveTo>
                  <a:cubicBezTo>
                    <a:pt x="8979" y="0"/>
                    <a:pt x="8444" y="536"/>
                    <a:pt x="8444" y="1229"/>
                  </a:cubicBezTo>
                  <a:cubicBezTo>
                    <a:pt x="8444" y="1418"/>
                    <a:pt x="8475" y="1575"/>
                    <a:pt x="8538" y="1733"/>
                  </a:cubicBezTo>
                  <a:lnTo>
                    <a:pt x="6900" y="3403"/>
                  </a:lnTo>
                  <a:cubicBezTo>
                    <a:pt x="6742" y="3308"/>
                    <a:pt x="6553" y="3277"/>
                    <a:pt x="6396" y="3277"/>
                  </a:cubicBezTo>
                  <a:cubicBezTo>
                    <a:pt x="6238" y="3277"/>
                    <a:pt x="6018" y="3308"/>
                    <a:pt x="5860" y="3403"/>
                  </a:cubicBezTo>
                  <a:lnTo>
                    <a:pt x="5041" y="2552"/>
                  </a:lnTo>
                  <a:cubicBezTo>
                    <a:pt x="5136" y="2395"/>
                    <a:pt x="5167" y="2206"/>
                    <a:pt x="5167" y="2048"/>
                  </a:cubicBezTo>
                  <a:cubicBezTo>
                    <a:pt x="5167" y="1386"/>
                    <a:pt x="4600" y="819"/>
                    <a:pt x="3938" y="819"/>
                  </a:cubicBezTo>
                  <a:cubicBezTo>
                    <a:pt x="3277" y="819"/>
                    <a:pt x="2710" y="1386"/>
                    <a:pt x="2710" y="2048"/>
                  </a:cubicBezTo>
                  <a:cubicBezTo>
                    <a:pt x="2710" y="2237"/>
                    <a:pt x="2773" y="2395"/>
                    <a:pt x="2836" y="2552"/>
                  </a:cubicBezTo>
                  <a:lnTo>
                    <a:pt x="1733" y="3655"/>
                  </a:lnTo>
                  <a:cubicBezTo>
                    <a:pt x="1575" y="3592"/>
                    <a:pt x="1386" y="3560"/>
                    <a:pt x="1229" y="3560"/>
                  </a:cubicBezTo>
                  <a:cubicBezTo>
                    <a:pt x="567" y="3560"/>
                    <a:pt x="0" y="4096"/>
                    <a:pt x="0" y="4757"/>
                  </a:cubicBezTo>
                  <a:cubicBezTo>
                    <a:pt x="0" y="5451"/>
                    <a:pt x="567" y="5986"/>
                    <a:pt x="1229" y="5986"/>
                  </a:cubicBezTo>
                  <a:cubicBezTo>
                    <a:pt x="1891" y="5986"/>
                    <a:pt x="2458" y="5451"/>
                    <a:pt x="2458" y="4757"/>
                  </a:cubicBezTo>
                  <a:cubicBezTo>
                    <a:pt x="2458" y="4568"/>
                    <a:pt x="2395" y="4411"/>
                    <a:pt x="2332" y="4253"/>
                  </a:cubicBezTo>
                  <a:lnTo>
                    <a:pt x="3434" y="3151"/>
                  </a:lnTo>
                  <a:cubicBezTo>
                    <a:pt x="3592" y="3214"/>
                    <a:pt x="3781" y="3277"/>
                    <a:pt x="3938" y="3277"/>
                  </a:cubicBezTo>
                  <a:cubicBezTo>
                    <a:pt x="4096" y="3277"/>
                    <a:pt x="4285" y="3214"/>
                    <a:pt x="4442" y="3151"/>
                  </a:cubicBezTo>
                  <a:lnTo>
                    <a:pt x="5293" y="3970"/>
                  </a:lnTo>
                  <a:cubicBezTo>
                    <a:pt x="5199" y="4127"/>
                    <a:pt x="5167" y="4348"/>
                    <a:pt x="5167" y="4505"/>
                  </a:cubicBezTo>
                  <a:cubicBezTo>
                    <a:pt x="5167" y="5167"/>
                    <a:pt x="5703" y="5703"/>
                    <a:pt x="6396" y="5703"/>
                  </a:cubicBezTo>
                  <a:cubicBezTo>
                    <a:pt x="7057" y="5703"/>
                    <a:pt x="7593" y="5167"/>
                    <a:pt x="7593" y="4505"/>
                  </a:cubicBezTo>
                  <a:cubicBezTo>
                    <a:pt x="7593" y="4285"/>
                    <a:pt x="7561" y="4127"/>
                    <a:pt x="7498" y="3970"/>
                  </a:cubicBezTo>
                  <a:lnTo>
                    <a:pt x="9137" y="2332"/>
                  </a:lnTo>
                  <a:cubicBezTo>
                    <a:pt x="9294" y="2395"/>
                    <a:pt x="9483" y="2458"/>
                    <a:pt x="9641" y="2458"/>
                  </a:cubicBezTo>
                  <a:cubicBezTo>
                    <a:pt x="10334" y="2458"/>
                    <a:pt x="10901" y="1890"/>
                    <a:pt x="10901" y="1229"/>
                  </a:cubicBezTo>
                  <a:cubicBezTo>
                    <a:pt x="10901" y="536"/>
                    <a:pt x="10334" y="0"/>
                    <a:pt x="96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5" name="Google Shape;6306;p93">
            <a:extLst>
              <a:ext uri="{FF2B5EF4-FFF2-40B4-BE49-F238E27FC236}">
                <a16:creationId xmlns:a16="http://schemas.microsoft.com/office/drawing/2014/main" id="{650540E4-1338-CED0-D104-955CB82FBB3F}"/>
              </a:ext>
            </a:extLst>
          </p:cNvPr>
          <p:cNvGrpSpPr/>
          <p:nvPr/>
        </p:nvGrpSpPr>
        <p:grpSpPr>
          <a:xfrm>
            <a:off x="10889077" y="4695627"/>
            <a:ext cx="1075134" cy="1069814"/>
            <a:chOff x="-62151950" y="4111775"/>
            <a:chExt cx="318225" cy="316650"/>
          </a:xfrm>
          <a:solidFill>
            <a:srgbClr val="FF9E02"/>
          </a:solidFill>
        </p:grpSpPr>
        <p:sp>
          <p:nvSpPr>
            <p:cNvPr id="66" name="Google Shape;6307;p93">
              <a:extLst>
                <a:ext uri="{FF2B5EF4-FFF2-40B4-BE49-F238E27FC236}">
                  <a16:creationId xmlns:a16="http://schemas.microsoft.com/office/drawing/2014/main" id="{22330807-E5C9-CD22-C788-CDA93DCA5464}"/>
                </a:ext>
              </a:extLst>
            </p:cNvPr>
            <p:cNvSpPr/>
            <p:nvPr/>
          </p:nvSpPr>
          <p:spPr>
            <a:xfrm>
              <a:off x="-62151950" y="4407925"/>
              <a:ext cx="318225" cy="20500"/>
            </a:xfrm>
            <a:custGeom>
              <a:avLst/>
              <a:gdLst/>
              <a:ahLst/>
              <a:cxnLst/>
              <a:rect l="l" t="t" r="r" b="b"/>
              <a:pathLst>
                <a:path w="12729" h="820" extrusionOk="0">
                  <a:moveTo>
                    <a:pt x="442" y="0"/>
                  </a:moveTo>
                  <a:cubicBezTo>
                    <a:pt x="221" y="0"/>
                    <a:pt x="1" y="189"/>
                    <a:pt x="1" y="441"/>
                  </a:cubicBezTo>
                  <a:cubicBezTo>
                    <a:pt x="1" y="662"/>
                    <a:pt x="221" y="819"/>
                    <a:pt x="442" y="819"/>
                  </a:cubicBezTo>
                  <a:lnTo>
                    <a:pt x="12288" y="819"/>
                  </a:lnTo>
                  <a:cubicBezTo>
                    <a:pt x="12540" y="819"/>
                    <a:pt x="12697" y="630"/>
                    <a:pt x="12697" y="441"/>
                  </a:cubicBezTo>
                  <a:cubicBezTo>
                    <a:pt x="12729" y="158"/>
                    <a:pt x="12540" y="0"/>
                    <a:pt x="1228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308;p93">
              <a:extLst>
                <a:ext uri="{FF2B5EF4-FFF2-40B4-BE49-F238E27FC236}">
                  <a16:creationId xmlns:a16="http://schemas.microsoft.com/office/drawing/2014/main" id="{81B084DC-598B-6953-32EC-DDCCA0B71044}"/>
                </a:ext>
              </a:extLst>
            </p:cNvPr>
            <p:cNvSpPr/>
            <p:nvPr/>
          </p:nvSpPr>
          <p:spPr>
            <a:xfrm>
              <a:off x="-62151950" y="4283475"/>
              <a:ext cx="84300" cy="104000"/>
            </a:xfrm>
            <a:custGeom>
              <a:avLst/>
              <a:gdLst/>
              <a:ahLst/>
              <a:cxnLst/>
              <a:rect l="l" t="t" r="r" b="b"/>
              <a:pathLst>
                <a:path w="3372" h="4160" extrusionOk="0">
                  <a:moveTo>
                    <a:pt x="1009" y="0"/>
                  </a:moveTo>
                  <a:cubicBezTo>
                    <a:pt x="442" y="0"/>
                    <a:pt x="1" y="442"/>
                    <a:pt x="1" y="1009"/>
                  </a:cubicBezTo>
                  <a:lnTo>
                    <a:pt x="1" y="3214"/>
                  </a:lnTo>
                  <a:cubicBezTo>
                    <a:pt x="64" y="3718"/>
                    <a:pt x="473" y="4159"/>
                    <a:pt x="1009" y="4159"/>
                  </a:cubicBezTo>
                  <a:lnTo>
                    <a:pt x="2363" y="4159"/>
                  </a:lnTo>
                  <a:cubicBezTo>
                    <a:pt x="2931" y="4159"/>
                    <a:pt x="3372" y="3718"/>
                    <a:pt x="3372" y="3214"/>
                  </a:cubicBezTo>
                  <a:lnTo>
                    <a:pt x="3372" y="1009"/>
                  </a:lnTo>
                  <a:cubicBezTo>
                    <a:pt x="3372" y="442"/>
                    <a:pt x="2931" y="0"/>
                    <a:pt x="236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309;p93">
              <a:extLst>
                <a:ext uri="{FF2B5EF4-FFF2-40B4-BE49-F238E27FC236}">
                  <a16:creationId xmlns:a16="http://schemas.microsoft.com/office/drawing/2014/main" id="{1AF7928F-31F6-26D3-AAC6-41451F06E373}"/>
                </a:ext>
              </a:extLst>
            </p:cNvPr>
            <p:cNvSpPr/>
            <p:nvPr/>
          </p:nvSpPr>
          <p:spPr>
            <a:xfrm>
              <a:off x="-62033800" y="4111775"/>
              <a:ext cx="82725" cy="275700"/>
            </a:xfrm>
            <a:custGeom>
              <a:avLst/>
              <a:gdLst/>
              <a:ahLst/>
              <a:cxnLst/>
              <a:rect l="l" t="t" r="r" b="b"/>
              <a:pathLst>
                <a:path w="3309" h="11028" extrusionOk="0">
                  <a:moveTo>
                    <a:pt x="946" y="0"/>
                  </a:moveTo>
                  <a:cubicBezTo>
                    <a:pt x="410" y="0"/>
                    <a:pt x="0" y="410"/>
                    <a:pt x="0" y="977"/>
                  </a:cubicBezTo>
                  <a:lnTo>
                    <a:pt x="0" y="10082"/>
                  </a:lnTo>
                  <a:cubicBezTo>
                    <a:pt x="0" y="10618"/>
                    <a:pt x="441" y="11027"/>
                    <a:pt x="946" y="11027"/>
                  </a:cubicBezTo>
                  <a:lnTo>
                    <a:pt x="2332" y="11027"/>
                  </a:lnTo>
                  <a:cubicBezTo>
                    <a:pt x="2899" y="11027"/>
                    <a:pt x="3308" y="10586"/>
                    <a:pt x="3308" y="10082"/>
                  </a:cubicBezTo>
                  <a:lnTo>
                    <a:pt x="3308" y="977"/>
                  </a:lnTo>
                  <a:cubicBezTo>
                    <a:pt x="3308" y="410"/>
                    <a:pt x="2899" y="0"/>
                    <a:pt x="233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310;p93">
              <a:extLst>
                <a:ext uri="{FF2B5EF4-FFF2-40B4-BE49-F238E27FC236}">
                  <a16:creationId xmlns:a16="http://schemas.microsoft.com/office/drawing/2014/main" id="{3505726F-FD9F-8459-AE03-30CE85F2D019}"/>
                </a:ext>
              </a:extLst>
            </p:cNvPr>
            <p:cNvSpPr/>
            <p:nvPr/>
          </p:nvSpPr>
          <p:spPr>
            <a:xfrm>
              <a:off x="-61916450" y="4200775"/>
              <a:ext cx="82725" cy="186700"/>
            </a:xfrm>
            <a:custGeom>
              <a:avLst/>
              <a:gdLst/>
              <a:ahLst/>
              <a:cxnLst/>
              <a:rect l="l" t="t" r="r" b="b"/>
              <a:pathLst>
                <a:path w="3309" h="7468" extrusionOk="0">
                  <a:moveTo>
                    <a:pt x="946" y="0"/>
                  </a:moveTo>
                  <a:cubicBezTo>
                    <a:pt x="410" y="0"/>
                    <a:pt x="1" y="442"/>
                    <a:pt x="1" y="1009"/>
                  </a:cubicBezTo>
                  <a:lnTo>
                    <a:pt x="1" y="6522"/>
                  </a:lnTo>
                  <a:cubicBezTo>
                    <a:pt x="1" y="7058"/>
                    <a:pt x="442" y="7467"/>
                    <a:pt x="946" y="7467"/>
                  </a:cubicBezTo>
                  <a:lnTo>
                    <a:pt x="2332" y="7467"/>
                  </a:lnTo>
                  <a:cubicBezTo>
                    <a:pt x="2868" y="7467"/>
                    <a:pt x="3309" y="7026"/>
                    <a:pt x="3309" y="6522"/>
                  </a:cubicBezTo>
                  <a:lnTo>
                    <a:pt x="3309" y="1009"/>
                  </a:lnTo>
                  <a:cubicBezTo>
                    <a:pt x="3309" y="442"/>
                    <a:pt x="2868" y="0"/>
                    <a:pt x="233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0" name="Google Shape;6196;p93">
            <a:extLst>
              <a:ext uri="{FF2B5EF4-FFF2-40B4-BE49-F238E27FC236}">
                <a16:creationId xmlns:a16="http://schemas.microsoft.com/office/drawing/2014/main" id="{41A25F4C-0845-F729-5024-5DBBE6E3EEB9}"/>
              </a:ext>
            </a:extLst>
          </p:cNvPr>
          <p:cNvGrpSpPr/>
          <p:nvPr/>
        </p:nvGrpSpPr>
        <p:grpSpPr>
          <a:xfrm>
            <a:off x="20614585" y="4653593"/>
            <a:ext cx="1084458" cy="1077218"/>
            <a:chOff x="-59470075" y="3308975"/>
            <a:chExt cx="318200" cy="316075"/>
          </a:xfrm>
          <a:solidFill>
            <a:srgbClr val="FF9E02"/>
          </a:solidFill>
        </p:grpSpPr>
        <p:sp>
          <p:nvSpPr>
            <p:cNvPr id="71" name="Google Shape;6197;p93">
              <a:extLst>
                <a:ext uri="{FF2B5EF4-FFF2-40B4-BE49-F238E27FC236}">
                  <a16:creationId xmlns:a16="http://schemas.microsoft.com/office/drawing/2014/main" id="{40092B64-B678-0788-FC6B-6DCDD80A21C8}"/>
                </a:ext>
              </a:extLst>
            </p:cNvPr>
            <p:cNvSpPr/>
            <p:nvPr/>
          </p:nvSpPr>
          <p:spPr>
            <a:xfrm>
              <a:off x="-59403925" y="3522625"/>
              <a:ext cx="21275" cy="20500"/>
            </a:xfrm>
            <a:custGeom>
              <a:avLst/>
              <a:gdLst/>
              <a:ahLst/>
              <a:cxnLst/>
              <a:rect l="l" t="t" r="r" b="b"/>
              <a:pathLst>
                <a:path w="851" h="820" extrusionOk="0">
                  <a:moveTo>
                    <a:pt x="0" y="1"/>
                  </a:moveTo>
                  <a:lnTo>
                    <a:pt x="0" y="820"/>
                  </a:lnTo>
                  <a:lnTo>
                    <a:pt x="851" y="820"/>
                  </a:lnTo>
                  <a:lnTo>
                    <a:pt x="851"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6198;p93">
              <a:extLst>
                <a:ext uri="{FF2B5EF4-FFF2-40B4-BE49-F238E27FC236}">
                  <a16:creationId xmlns:a16="http://schemas.microsoft.com/office/drawing/2014/main" id="{4B4C1D66-736D-71C5-4BA7-14346C7D739A}"/>
                </a:ext>
              </a:extLst>
            </p:cNvPr>
            <p:cNvSpPr/>
            <p:nvPr/>
          </p:nvSpPr>
          <p:spPr>
            <a:xfrm>
              <a:off x="-59362175" y="3522625"/>
              <a:ext cx="20500" cy="20500"/>
            </a:xfrm>
            <a:custGeom>
              <a:avLst/>
              <a:gdLst/>
              <a:ahLst/>
              <a:cxnLst/>
              <a:rect l="l" t="t" r="r" b="b"/>
              <a:pathLst>
                <a:path w="820" h="820" extrusionOk="0">
                  <a:moveTo>
                    <a:pt x="0" y="1"/>
                  </a:moveTo>
                  <a:lnTo>
                    <a:pt x="0" y="820"/>
                  </a:lnTo>
                  <a:lnTo>
                    <a:pt x="819" y="820"/>
                  </a:lnTo>
                  <a:lnTo>
                    <a:pt x="819"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6199;p93">
              <a:extLst>
                <a:ext uri="{FF2B5EF4-FFF2-40B4-BE49-F238E27FC236}">
                  <a16:creationId xmlns:a16="http://schemas.microsoft.com/office/drawing/2014/main" id="{8704F0C0-ADDD-6059-504F-BF86CE423692}"/>
                </a:ext>
              </a:extLst>
            </p:cNvPr>
            <p:cNvSpPr/>
            <p:nvPr/>
          </p:nvSpPr>
          <p:spPr>
            <a:xfrm>
              <a:off x="-59321225" y="3522625"/>
              <a:ext cx="20500" cy="20500"/>
            </a:xfrm>
            <a:custGeom>
              <a:avLst/>
              <a:gdLst/>
              <a:ahLst/>
              <a:cxnLst/>
              <a:rect l="l" t="t" r="r" b="b"/>
              <a:pathLst>
                <a:path w="820" h="820" extrusionOk="0">
                  <a:moveTo>
                    <a:pt x="0" y="1"/>
                  </a:moveTo>
                  <a:lnTo>
                    <a:pt x="0" y="820"/>
                  </a:lnTo>
                  <a:lnTo>
                    <a:pt x="820" y="820"/>
                  </a:lnTo>
                  <a:lnTo>
                    <a:pt x="820"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6200;p93">
              <a:extLst>
                <a:ext uri="{FF2B5EF4-FFF2-40B4-BE49-F238E27FC236}">
                  <a16:creationId xmlns:a16="http://schemas.microsoft.com/office/drawing/2014/main" id="{DC72A821-B8CD-C5D5-42EC-14E5FF24ED4F}"/>
                </a:ext>
              </a:extLst>
            </p:cNvPr>
            <p:cNvSpPr/>
            <p:nvPr/>
          </p:nvSpPr>
          <p:spPr>
            <a:xfrm>
              <a:off x="-59279475" y="3522625"/>
              <a:ext cx="20500" cy="20500"/>
            </a:xfrm>
            <a:custGeom>
              <a:avLst/>
              <a:gdLst/>
              <a:ahLst/>
              <a:cxnLst/>
              <a:rect l="l" t="t" r="r" b="b"/>
              <a:pathLst>
                <a:path w="820" h="820" extrusionOk="0">
                  <a:moveTo>
                    <a:pt x="0" y="1"/>
                  </a:moveTo>
                  <a:lnTo>
                    <a:pt x="0" y="820"/>
                  </a:lnTo>
                  <a:lnTo>
                    <a:pt x="819" y="820"/>
                  </a:lnTo>
                  <a:lnTo>
                    <a:pt x="819"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6201;p93">
              <a:extLst>
                <a:ext uri="{FF2B5EF4-FFF2-40B4-BE49-F238E27FC236}">
                  <a16:creationId xmlns:a16="http://schemas.microsoft.com/office/drawing/2014/main" id="{45CB1B74-F0CE-2802-C3B1-69414C4E873A}"/>
                </a:ext>
              </a:extLst>
            </p:cNvPr>
            <p:cNvSpPr/>
            <p:nvPr/>
          </p:nvSpPr>
          <p:spPr>
            <a:xfrm>
              <a:off x="-59470075" y="3418825"/>
              <a:ext cx="317425" cy="206225"/>
            </a:xfrm>
            <a:custGeom>
              <a:avLst/>
              <a:gdLst/>
              <a:ahLst/>
              <a:cxnLst/>
              <a:rect l="l" t="t" r="r" b="b"/>
              <a:pathLst>
                <a:path w="12697" h="8249" extrusionOk="0">
                  <a:moveTo>
                    <a:pt x="10523" y="3334"/>
                  </a:moveTo>
                  <a:cubicBezTo>
                    <a:pt x="10775" y="3334"/>
                    <a:pt x="10932" y="3523"/>
                    <a:pt x="10932" y="3775"/>
                  </a:cubicBezTo>
                  <a:lnTo>
                    <a:pt x="10932" y="5413"/>
                  </a:lnTo>
                  <a:cubicBezTo>
                    <a:pt x="10932" y="5665"/>
                    <a:pt x="10712" y="5854"/>
                    <a:pt x="10523" y="5854"/>
                  </a:cubicBezTo>
                  <a:lnTo>
                    <a:pt x="2268" y="5854"/>
                  </a:lnTo>
                  <a:cubicBezTo>
                    <a:pt x="2016" y="5854"/>
                    <a:pt x="1827" y="5665"/>
                    <a:pt x="1827" y="5413"/>
                  </a:cubicBezTo>
                  <a:lnTo>
                    <a:pt x="1827" y="3775"/>
                  </a:lnTo>
                  <a:cubicBezTo>
                    <a:pt x="1827" y="3523"/>
                    <a:pt x="2016" y="3334"/>
                    <a:pt x="2268" y="3334"/>
                  </a:cubicBezTo>
                  <a:close/>
                  <a:moveTo>
                    <a:pt x="2893" y="1"/>
                  </a:moveTo>
                  <a:cubicBezTo>
                    <a:pt x="2822" y="1"/>
                    <a:pt x="2748" y="18"/>
                    <a:pt x="2678" y="57"/>
                  </a:cubicBezTo>
                  <a:lnTo>
                    <a:pt x="221" y="1727"/>
                  </a:lnTo>
                  <a:cubicBezTo>
                    <a:pt x="95" y="1790"/>
                    <a:pt x="0" y="1916"/>
                    <a:pt x="0" y="2073"/>
                  </a:cubicBezTo>
                  <a:lnTo>
                    <a:pt x="0" y="7870"/>
                  </a:lnTo>
                  <a:cubicBezTo>
                    <a:pt x="0" y="8091"/>
                    <a:pt x="221" y="8248"/>
                    <a:pt x="410" y="8248"/>
                  </a:cubicBezTo>
                  <a:lnTo>
                    <a:pt x="12255" y="8248"/>
                  </a:lnTo>
                  <a:cubicBezTo>
                    <a:pt x="12507" y="8248"/>
                    <a:pt x="12665" y="8059"/>
                    <a:pt x="12665" y="7870"/>
                  </a:cubicBezTo>
                  <a:lnTo>
                    <a:pt x="12665" y="2073"/>
                  </a:lnTo>
                  <a:cubicBezTo>
                    <a:pt x="12697" y="1884"/>
                    <a:pt x="12507" y="1664"/>
                    <a:pt x="12287" y="1664"/>
                  </a:cubicBezTo>
                  <a:lnTo>
                    <a:pt x="5797" y="1664"/>
                  </a:lnTo>
                  <a:lnTo>
                    <a:pt x="5797" y="404"/>
                  </a:lnTo>
                  <a:cubicBezTo>
                    <a:pt x="5797" y="166"/>
                    <a:pt x="5600" y="1"/>
                    <a:pt x="5382" y="1"/>
                  </a:cubicBezTo>
                  <a:cubicBezTo>
                    <a:pt x="5311" y="1"/>
                    <a:pt x="5237" y="18"/>
                    <a:pt x="5167" y="57"/>
                  </a:cubicBezTo>
                  <a:lnTo>
                    <a:pt x="3308" y="1286"/>
                  </a:lnTo>
                  <a:lnTo>
                    <a:pt x="3308" y="404"/>
                  </a:lnTo>
                  <a:cubicBezTo>
                    <a:pt x="3308" y="166"/>
                    <a:pt x="3111" y="1"/>
                    <a:pt x="289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6202;p93">
              <a:extLst>
                <a:ext uri="{FF2B5EF4-FFF2-40B4-BE49-F238E27FC236}">
                  <a16:creationId xmlns:a16="http://schemas.microsoft.com/office/drawing/2014/main" id="{0BD29509-4BD7-3D38-0656-D21CF222F998}"/>
                </a:ext>
              </a:extLst>
            </p:cNvPr>
            <p:cNvSpPr/>
            <p:nvPr/>
          </p:nvSpPr>
          <p:spPr>
            <a:xfrm>
              <a:off x="-59238525" y="3522625"/>
              <a:ext cx="20500" cy="20500"/>
            </a:xfrm>
            <a:custGeom>
              <a:avLst/>
              <a:gdLst/>
              <a:ahLst/>
              <a:cxnLst/>
              <a:rect l="l" t="t" r="r" b="b"/>
              <a:pathLst>
                <a:path w="820" h="820" extrusionOk="0">
                  <a:moveTo>
                    <a:pt x="0" y="1"/>
                  </a:moveTo>
                  <a:lnTo>
                    <a:pt x="0" y="820"/>
                  </a:lnTo>
                  <a:lnTo>
                    <a:pt x="820" y="820"/>
                  </a:lnTo>
                  <a:lnTo>
                    <a:pt x="820"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6203;p93">
              <a:extLst>
                <a:ext uri="{FF2B5EF4-FFF2-40B4-BE49-F238E27FC236}">
                  <a16:creationId xmlns:a16="http://schemas.microsoft.com/office/drawing/2014/main" id="{735AE75C-C0F8-CF75-9B6D-067BDADA14F1}"/>
                </a:ext>
              </a:extLst>
            </p:cNvPr>
            <p:cNvSpPr/>
            <p:nvPr/>
          </p:nvSpPr>
          <p:spPr>
            <a:xfrm>
              <a:off x="-59292875" y="3308975"/>
              <a:ext cx="106350" cy="41400"/>
            </a:xfrm>
            <a:custGeom>
              <a:avLst/>
              <a:gdLst/>
              <a:ahLst/>
              <a:cxnLst/>
              <a:rect l="l" t="t" r="r" b="b"/>
              <a:pathLst>
                <a:path w="4254" h="1656" extrusionOk="0">
                  <a:moveTo>
                    <a:pt x="1305" y="1"/>
                  </a:moveTo>
                  <a:cubicBezTo>
                    <a:pt x="904" y="1"/>
                    <a:pt x="497" y="175"/>
                    <a:pt x="158" y="545"/>
                  </a:cubicBezTo>
                  <a:cubicBezTo>
                    <a:pt x="1" y="702"/>
                    <a:pt x="64" y="986"/>
                    <a:pt x="221" y="1143"/>
                  </a:cubicBezTo>
                  <a:cubicBezTo>
                    <a:pt x="311" y="1218"/>
                    <a:pt x="409" y="1258"/>
                    <a:pt x="503" y="1258"/>
                  </a:cubicBezTo>
                  <a:cubicBezTo>
                    <a:pt x="606" y="1258"/>
                    <a:pt x="706" y="1210"/>
                    <a:pt x="788" y="1112"/>
                  </a:cubicBezTo>
                  <a:cubicBezTo>
                    <a:pt x="946" y="938"/>
                    <a:pt x="1127" y="852"/>
                    <a:pt x="1308" y="852"/>
                  </a:cubicBezTo>
                  <a:cubicBezTo>
                    <a:pt x="1489" y="852"/>
                    <a:pt x="1670" y="938"/>
                    <a:pt x="1828" y="1112"/>
                  </a:cubicBezTo>
                  <a:cubicBezTo>
                    <a:pt x="2150" y="1466"/>
                    <a:pt x="2562" y="1655"/>
                    <a:pt x="2977" y="1655"/>
                  </a:cubicBezTo>
                  <a:cubicBezTo>
                    <a:pt x="3374" y="1655"/>
                    <a:pt x="3773" y="1482"/>
                    <a:pt x="4096" y="1112"/>
                  </a:cubicBezTo>
                  <a:cubicBezTo>
                    <a:pt x="4254" y="954"/>
                    <a:pt x="4222" y="671"/>
                    <a:pt x="4065" y="513"/>
                  </a:cubicBezTo>
                  <a:cubicBezTo>
                    <a:pt x="3990" y="438"/>
                    <a:pt x="3886" y="399"/>
                    <a:pt x="3781" y="399"/>
                  </a:cubicBezTo>
                  <a:cubicBezTo>
                    <a:pt x="3665" y="399"/>
                    <a:pt x="3549" y="446"/>
                    <a:pt x="3466" y="545"/>
                  </a:cubicBezTo>
                  <a:cubicBezTo>
                    <a:pt x="3309" y="734"/>
                    <a:pt x="3135" y="828"/>
                    <a:pt x="2962" y="828"/>
                  </a:cubicBezTo>
                  <a:cubicBezTo>
                    <a:pt x="2789" y="828"/>
                    <a:pt x="2616" y="734"/>
                    <a:pt x="2458" y="545"/>
                  </a:cubicBezTo>
                  <a:cubicBezTo>
                    <a:pt x="2136" y="191"/>
                    <a:pt x="1724" y="1"/>
                    <a:pt x="130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6204;p93">
              <a:extLst>
                <a:ext uri="{FF2B5EF4-FFF2-40B4-BE49-F238E27FC236}">
                  <a16:creationId xmlns:a16="http://schemas.microsoft.com/office/drawing/2014/main" id="{2671E0DB-744E-C40D-D18E-3AB715751F88}"/>
                </a:ext>
              </a:extLst>
            </p:cNvPr>
            <p:cNvSpPr/>
            <p:nvPr/>
          </p:nvSpPr>
          <p:spPr>
            <a:xfrm>
              <a:off x="-59214100" y="3371400"/>
              <a:ext cx="62225" cy="68550"/>
            </a:xfrm>
            <a:custGeom>
              <a:avLst/>
              <a:gdLst/>
              <a:ahLst/>
              <a:cxnLst/>
              <a:rect l="l" t="t" r="r" b="b"/>
              <a:pathLst>
                <a:path w="2489" h="2742" extrusionOk="0">
                  <a:moveTo>
                    <a:pt x="410" y="1"/>
                  </a:moveTo>
                  <a:cubicBezTo>
                    <a:pt x="158" y="1"/>
                    <a:pt x="0" y="190"/>
                    <a:pt x="0" y="379"/>
                  </a:cubicBezTo>
                  <a:lnTo>
                    <a:pt x="0" y="2742"/>
                  </a:lnTo>
                  <a:lnTo>
                    <a:pt x="2489" y="2742"/>
                  </a:lnTo>
                  <a:lnTo>
                    <a:pt x="2489" y="379"/>
                  </a:lnTo>
                  <a:cubicBezTo>
                    <a:pt x="2458" y="190"/>
                    <a:pt x="2268" y="1"/>
                    <a:pt x="204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6205;p93">
              <a:extLst>
                <a:ext uri="{FF2B5EF4-FFF2-40B4-BE49-F238E27FC236}">
                  <a16:creationId xmlns:a16="http://schemas.microsoft.com/office/drawing/2014/main" id="{09A58E49-761F-0ED3-9000-BB0D421FC748}"/>
                </a:ext>
              </a:extLst>
            </p:cNvPr>
            <p:cNvSpPr/>
            <p:nvPr/>
          </p:nvSpPr>
          <p:spPr>
            <a:xfrm>
              <a:off x="-59297600" y="3392600"/>
              <a:ext cx="62250" cy="48150"/>
            </a:xfrm>
            <a:custGeom>
              <a:avLst/>
              <a:gdLst/>
              <a:ahLst/>
              <a:cxnLst/>
              <a:rect l="l" t="t" r="r" b="b"/>
              <a:pathLst>
                <a:path w="2490" h="1926" extrusionOk="0">
                  <a:moveTo>
                    <a:pt x="387" y="0"/>
                  </a:moveTo>
                  <a:cubicBezTo>
                    <a:pt x="163" y="0"/>
                    <a:pt x="1" y="177"/>
                    <a:pt x="1" y="382"/>
                  </a:cubicBezTo>
                  <a:lnTo>
                    <a:pt x="1" y="1925"/>
                  </a:lnTo>
                  <a:lnTo>
                    <a:pt x="2489" y="1925"/>
                  </a:lnTo>
                  <a:lnTo>
                    <a:pt x="2489" y="382"/>
                  </a:lnTo>
                  <a:cubicBezTo>
                    <a:pt x="2489" y="161"/>
                    <a:pt x="2300" y="4"/>
                    <a:pt x="2080" y="4"/>
                  </a:cubicBezTo>
                  <a:lnTo>
                    <a:pt x="442" y="4"/>
                  </a:lnTo>
                  <a:cubicBezTo>
                    <a:pt x="423" y="1"/>
                    <a:pt x="405" y="0"/>
                    <a:pt x="3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Rectangle 1">
            <a:extLst>
              <a:ext uri="{FF2B5EF4-FFF2-40B4-BE49-F238E27FC236}">
                <a16:creationId xmlns:a16="http://schemas.microsoft.com/office/drawing/2014/main" id="{4D52176E-E6B0-64F9-F1BE-35D934A7A9D8}"/>
              </a:ext>
            </a:extLst>
          </p:cNvPr>
          <p:cNvSpPr/>
          <p:nvPr/>
        </p:nvSpPr>
        <p:spPr>
          <a:xfrm>
            <a:off x="1171586" y="11300665"/>
            <a:ext cx="9064766" cy="2290879"/>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D113397A-FA6C-0E1C-686F-E0B1E9CA36A5}"/>
              </a:ext>
            </a:extLst>
          </p:cNvPr>
          <p:cNvSpPr/>
          <p:nvPr/>
        </p:nvSpPr>
        <p:spPr>
          <a:xfrm>
            <a:off x="10889077" y="11300665"/>
            <a:ext cx="9064766" cy="2290879"/>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A233C229-FB97-D9B1-0E2B-188FF2C52130}"/>
              </a:ext>
            </a:extLst>
          </p:cNvPr>
          <p:cNvSpPr/>
          <p:nvPr/>
        </p:nvSpPr>
        <p:spPr>
          <a:xfrm>
            <a:off x="20623701" y="11300665"/>
            <a:ext cx="9064766" cy="2290879"/>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BC4E14F-E56F-E611-7A5B-082CF16D2FAE}"/>
              </a:ext>
            </a:extLst>
          </p:cNvPr>
          <p:cNvSpPr txBox="1"/>
          <p:nvPr/>
        </p:nvSpPr>
        <p:spPr>
          <a:xfrm>
            <a:off x="2451786" y="10459308"/>
            <a:ext cx="7846929" cy="584775"/>
          </a:xfrm>
          <a:prstGeom prst="rect">
            <a:avLst/>
          </a:prstGeom>
          <a:noFill/>
        </p:spPr>
        <p:txBody>
          <a:bodyPr wrap="square">
            <a:spAutoFit/>
          </a:bodyPr>
          <a:lstStyle/>
          <a:p>
            <a:r>
              <a:rPr lang="en-GB" sz="3200" b="1">
                <a:solidFill>
                  <a:srgbClr val="FF9E02"/>
                </a:solidFill>
                <a:latin typeface="VEC Text Bold" pitchFamily="2" charset="77"/>
                <a:cs typeface="VEC Text Bold" pitchFamily="2" charset="77"/>
              </a:rPr>
              <a:t>RECORD FDI</a:t>
            </a:r>
            <a:endParaRPr lang="en-US" sz="3200" b="1">
              <a:solidFill>
                <a:srgbClr val="FF9E02"/>
              </a:solidFill>
              <a:latin typeface="VEC Text Bold" pitchFamily="2" charset="77"/>
              <a:cs typeface="VEC Text Bold" pitchFamily="2" charset="77"/>
            </a:endParaRPr>
          </a:p>
        </p:txBody>
      </p:sp>
      <p:sp>
        <p:nvSpPr>
          <p:cNvPr id="6" name="TextBox 5">
            <a:extLst>
              <a:ext uri="{FF2B5EF4-FFF2-40B4-BE49-F238E27FC236}">
                <a16:creationId xmlns:a16="http://schemas.microsoft.com/office/drawing/2014/main" id="{12AD821A-6309-9E6A-5FE4-A2F44851E940}"/>
              </a:ext>
            </a:extLst>
          </p:cNvPr>
          <p:cNvSpPr txBox="1"/>
          <p:nvPr/>
        </p:nvSpPr>
        <p:spPr>
          <a:xfrm>
            <a:off x="1904744" y="11439056"/>
            <a:ext cx="7848856" cy="1569660"/>
          </a:xfrm>
          <a:prstGeom prst="rect">
            <a:avLst/>
          </a:prstGeom>
          <a:noFill/>
        </p:spPr>
        <p:txBody>
          <a:bodyPr wrap="square">
            <a:spAutoFit/>
          </a:bodyPr>
          <a:lstStyle>
            <a:defPPr>
              <a:defRPr lang="en-US"/>
            </a:defPPr>
            <a:lvl1pPr marL="571500" indent="-571500" algn="just">
              <a:spcAft>
                <a:spcPts val="1800"/>
              </a:spcAft>
              <a:buFont typeface="Arial" panose="020B0604020202020204" pitchFamily="34" charset="0"/>
              <a:buChar char="•"/>
              <a:defRPr sz="3600">
                <a:latin typeface="VEC Text" pitchFamily="2" charset="77"/>
                <a:cs typeface="VEC Text" pitchFamily="2" charset="77"/>
              </a:defRPr>
            </a:lvl1pPr>
          </a:lstStyle>
          <a:p>
            <a:pPr marL="349250" indent="-349250"/>
            <a:r>
              <a:rPr lang="en-US" sz="3200">
                <a:solidFill>
                  <a:schemeClr val="bg1"/>
                </a:solidFill>
              </a:rPr>
              <a:t>In the first half of 2025, FDI surged by 32.6% (USD 21.5 billion), the highest level since 2021.</a:t>
            </a:r>
            <a:endParaRPr lang="vi-VN" sz="3200">
              <a:solidFill>
                <a:schemeClr val="bg1"/>
              </a:solidFill>
            </a:endParaRPr>
          </a:p>
        </p:txBody>
      </p:sp>
      <p:sp>
        <p:nvSpPr>
          <p:cNvPr id="7" name="TextBox 6">
            <a:extLst>
              <a:ext uri="{FF2B5EF4-FFF2-40B4-BE49-F238E27FC236}">
                <a16:creationId xmlns:a16="http://schemas.microsoft.com/office/drawing/2014/main" id="{CAE3CB56-6FEF-2596-DD25-A4AA5CD3C02F}"/>
              </a:ext>
            </a:extLst>
          </p:cNvPr>
          <p:cNvSpPr txBox="1"/>
          <p:nvPr/>
        </p:nvSpPr>
        <p:spPr>
          <a:xfrm>
            <a:off x="12214192" y="10459308"/>
            <a:ext cx="7793972" cy="584775"/>
          </a:xfrm>
          <a:prstGeom prst="rect">
            <a:avLst/>
          </a:prstGeom>
          <a:noFill/>
        </p:spPr>
        <p:txBody>
          <a:bodyPr wrap="square">
            <a:spAutoFit/>
          </a:bodyPr>
          <a:lstStyle/>
          <a:p>
            <a:r>
              <a:rPr lang="vi-VN" sz="3200" b="1">
                <a:solidFill>
                  <a:srgbClr val="FF9E02"/>
                </a:solidFill>
                <a:latin typeface="VEC Text Bold" pitchFamily="2" charset="77"/>
                <a:cs typeface="VEC Text Bold" pitchFamily="2" charset="77"/>
              </a:rPr>
              <a:t>PILLAR INDUSTRIES</a:t>
            </a:r>
            <a:endParaRPr lang="en-US" sz="3200" b="1">
              <a:solidFill>
                <a:srgbClr val="FF9E02"/>
              </a:solidFill>
              <a:latin typeface="VEC Text Bold" pitchFamily="2" charset="77"/>
              <a:cs typeface="VEC Text Bold" pitchFamily="2" charset="77"/>
            </a:endParaRPr>
          </a:p>
        </p:txBody>
      </p:sp>
      <p:sp>
        <p:nvSpPr>
          <p:cNvPr id="8" name="TextBox 7">
            <a:extLst>
              <a:ext uri="{FF2B5EF4-FFF2-40B4-BE49-F238E27FC236}">
                <a16:creationId xmlns:a16="http://schemas.microsoft.com/office/drawing/2014/main" id="{BC231043-538E-FC21-6F4A-886F3B8ACDE3}"/>
              </a:ext>
            </a:extLst>
          </p:cNvPr>
          <p:cNvSpPr txBox="1"/>
          <p:nvPr/>
        </p:nvSpPr>
        <p:spPr>
          <a:xfrm>
            <a:off x="11223437" y="11439056"/>
            <a:ext cx="8213165" cy="1569660"/>
          </a:xfrm>
          <a:prstGeom prst="rect">
            <a:avLst/>
          </a:prstGeom>
          <a:noFill/>
        </p:spPr>
        <p:txBody>
          <a:bodyPr wrap="square">
            <a:spAutoFit/>
          </a:bodyPr>
          <a:lstStyle>
            <a:defPPr>
              <a:defRPr lang="en-US"/>
            </a:defPPr>
            <a:lvl1pPr marL="349250" indent="-349250" algn="just">
              <a:spcAft>
                <a:spcPts val="1800"/>
              </a:spcAft>
              <a:buFont typeface="Arial" panose="020B0604020202020204" pitchFamily="34" charset="0"/>
              <a:buChar char="•"/>
              <a:defRPr sz="3600">
                <a:solidFill>
                  <a:schemeClr val="bg1"/>
                </a:solidFill>
                <a:latin typeface="VEC Text" pitchFamily="2" charset="77"/>
                <a:cs typeface="VEC Text" pitchFamily="2" charset="77"/>
              </a:defRPr>
            </a:lvl1pPr>
          </a:lstStyle>
          <a:p>
            <a:r>
              <a:rPr lang="en-US" sz="3200"/>
              <a:t>The processing and manufacturing industry remains the top sector attracting FDI, accounting for 57.9% of total capital.</a:t>
            </a:r>
            <a:endParaRPr lang="vi-VN" sz="3200"/>
          </a:p>
        </p:txBody>
      </p:sp>
      <p:sp>
        <p:nvSpPr>
          <p:cNvPr id="9" name="TextBox 8">
            <a:extLst>
              <a:ext uri="{FF2B5EF4-FFF2-40B4-BE49-F238E27FC236}">
                <a16:creationId xmlns:a16="http://schemas.microsoft.com/office/drawing/2014/main" id="{13FA8FA7-F091-FAE0-12EC-091A4DA7F5E2}"/>
              </a:ext>
            </a:extLst>
          </p:cNvPr>
          <p:cNvSpPr txBox="1"/>
          <p:nvPr/>
        </p:nvSpPr>
        <p:spPr>
          <a:xfrm>
            <a:off x="21921848" y="10459308"/>
            <a:ext cx="7366018" cy="584775"/>
          </a:xfrm>
          <a:prstGeom prst="rect">
            <a:avLst/>
          </a:prstGeom>
          <a:noFill/>
        </p:spPr>
        <p:txBody>
          <a:bodyPr wrap="square">
            <a:spAutoFit/>
          </a:bodyPr>
          <a:lstStyle/>
          <a:p>
            <a:r>
              <a:rPr lang="en-GB" sz="3200" b="1">
                <a:solidFill>
                  <a:srgbClr val="FF9E02"/>
                </a:solidFill>
                <a:latin typeface="VEC Text Bold" pitchFamily="2" charset="77"/>
                <a:cs typeface="VEC Text Bold" pitchFamily="2" charset="77"/>
              </a:rPr>
              <a:t>STRONG SHIFT</a:t>
            </a:r>
            <a:endParaRPr lang="en-US" sz="3200" b="1">
              <a:solidFill>
                <a:srgbClr val="FF9E02"/>
              </a:solidFill>
              <a:latin typeface="VEC Text Bold" pitchFamily="2" charset="77"/>
              <a:cs typeface="VEC Text Bold" pitchFamily="2" charset="77"/>
            </a:endParaRPr>
          </a:p>
        </p:txBody>
      </p:sp>
      <p:sp>
        <p:nvSpPr>
          <p:cNvPr id="10" name="TextBox 9">
            <a:extLst>
              <a:ext uri="{FF2B5EF4-FFF2-40B4-BE49-F238E27FC236}">
                <a16:creationId xmlns:a16="http://schemas.microsoft.com/office/drawing/2014/main" id="{CE1157D1-4E51-F361-ACC9-62BDB7091782}"/>
              </a:ext>
            </a:extLst>
          </p:cNvPr>
          <p:cNvSpPr txBox="1"/>
          <p:nvPr/>
        </p:nvSpPr>
        <p:spPr>
          <a:xfrm>
            <a:off x="20948850" y="11439056"/>
            <a:ext cx="8414465" cy="2062103"/>
          </a:xfrm>
          <a:prstGeom prst="rect">
            <a:avLst/>
          </a:prstGeom>
          <a:noFill/>
        </p:spPr>
        <p:txBody>
          <a:bodyPr wrap="square">
            <a:spAutoFit/>
          </a:bodyPr>
          <a:lstStyle>
            <a:defPPr>
              <a:defRPr lang="en-US"/>
            </a:defPPr>
            <a:lvl1pPr marL="349250" indent="-349250" algn="just">
              <a:spcAft>
                <a:spcPts val="1800"/>
              </a:spcAft>
              <a:buFont typeface="Arial" panose="020B0604020202020204" pitchFamily="34" charset="0"/>
              <a:buChar char="•"/>
              <a:defRPr sz="3600">
                <a:solidFill>
                  <a:schemeClr val="bg1"/>
                </a:solidFill>
                <a:latin typeface="VEC Text" pitchFamily="2" charset="77"/>
                <a:cs typeface="VEC Text" pitchFamily="2" charset="77"/>
              </a:defRPr>
            </a:lvl1pPr>
          </a:lstStyle>
          <a:p>
            <a:r>
              <a:rPr lang="en-US" sz="3200"/>
              <a:t>Many leading multinational corporations in electronics and high technology (such as Apple, Samsung) are expanding production in Vietnam.</a:t>
            </a:r>
            <a:endParaRPr lang="vi-VN" sz="3200"/>
          </a:p>
        </p:txBody>
      </p:sp>
      <p:sp>
        <p:nvSpPr>
          <p:cNvPr id="81" name="Google Shape;6211;p93">
            <a:extLst>
              <a:ext uri="{FF2B5EF4-FFF2-40B4-BE49-F238E27FC236}">
                <a16:creationId xmlns:a16="http://schemas.microsoft.com/office/drawing/2014/main" id="{9DB59A2A-5C37-23F9-C146-510801F36707}"/>
              </a:ext>
            </a:extLst>
          </p:cNvPr>
          <p:cNvSpPr/>
          <p:nvPr/>
        </p:nvSpPr>
        <p:spPr>
          <a:xfrm>
            <a:off x="1171738" y="10006848"/>
            <a:ext cx="1136661" cy="1131019"/>
          </a:xfrm>
          <a:custGeom>
            <a:avLst/>
            <a:gdLst/>
            <a:ahLst/>
            <a:cxnLst/>
            <a:rect l="l" t="t" r="r" b="b"/>
            <a:pathLst>
              <a:path w="12697" h="12634" extrusionOk="0">
                <a:moveTo>
                  <a:pt x="11437" y="819"/>
                </a:moveTo>
                <a:cubicBezTo>
                  <a:pt x="11657" y="819"/>
                  <a:pt x="11815" y="1040"/>
                  <a:pt x="11815" y="1260"/>
                </a:cubicBezTo>
                <a:cubicBezTo>
                  <a:pt x="11815" y="1512"/>
                  <a:pt x="11657" y="1670"/>
                  <a:pt x="11437" y="1670"/>
                </a:cubicBezTo>
                <a:lnTo>
                  <a:pt x="1229" y="1670"/>
                </a:lnTo>
                <a:cubicBezTo>
                  <a:pt x="1009" y="1670"/>
                  <a:pt x="788" y="1449"/>
                  <a:pt x="788" y="1260"/>
                </a:cubicBezTo>
                <a:cubicBezTo>
                  <a:pt x="788" y="1071"/>
                  <a:pt x="1009" y="819"/>
                  <a:pt x="1229" y="819"/>
                </a:cubicBezTo>
                <a:close/>
                <a:moveTo>
                  <a:pt x="8790" y="3277"/>
                </a:moveTo>
                <a:cubicBezTo>
                  <a:pt x="9042" y="3277"/>
                  <a:pt x="9200" y="3466"/>
                  <a:pt x="9200" y="3655"/>
                </a:cubicBezTo>
                <a:lnTo>
                  <a:pt x="9200" y="5356"/>
                </a:lnTo>
                <a:lnTo>
                  <a:pt x="9232" y="5356"/>
                </a:lnTo>
                <a:cubicBezTo>
                  <a:pt x="9232" y="5608"/>
                  <a:pt x="9042" y="5765"/>
                  <a:pt x="8822" y="5765"/>
                </a:cubicBezTo>
                <a:cubicBezTo>
                  <a:pt x="8633" y="5765"/>
                  <a:pt x="8412" y="5545"/>
                  <a:pt x="8412" y="5356"/>
                </a:cubicBezTo>
                <a:lnTo>
                  <a:pt x="8412" y="4694"/>
                </a:lnTo>
                <a:lnTo>
                  <a:pt x="6617" y="6459"/>
                </a:lnTo>
                <a:cubicBezTo>
                  <a:pt x="6538" y="6537"/>
                  <a:pt x="6435" y="6577"/>
                  <a:pt x="6333" y="6577"/>
                </a:cubicBezTo>
                <a:cubicBezTo>
                  <a:pt x="6231" y="6577"/>
                  <a:pt x="6128" y="6537"/>
                  <a:pt x="6050" y="6459"/>
                </a:cubicBezTo>
                <a:lnTo>
                  <a:pt x="5482" y="5923"/>
                </a:lnTo>
                <a:lnTo>
                  <a:pt x="4096" y="7278"/>
                </a:lnTo>
                <a:cubicBezTo>
                  <a:pt x="4033" y="7356"/>
                  <a:pt x="3931" y="7396"/>
                  <a:pt x="3824" y="7396"/>
                </a:cubicBezTo>
                <a:cubicBezTo>
                  <a:pt x="3718" y="7396"/>
                  <a:pt x="3608" y="7356"/>
                  <a:pt x="3529" y="7278"/>
                </a:cubicBezTo>
                <a:cubicBezTo>
                  <a:pt x="3372" y="7120"/>
                  <a:pt x="3372" y="6868"/>
                  <a:pt x="3529" y="6711"/>
                </a:cubicBezTo>
                <a:lnTo>
                  <a:pt x="5167" y="5041"/>
                </a:lnTo>
                <a:cubicBezTo>
                  <a:pt x="5246" y="4962"/>
                  <a:pt x="5356" y="4923"/>
                  <a:pt x="5467" y="4923"/>
                </a:cubicBezTo>
                <a:cubicBezTo>
                  <a:pt x="5577" y="4923"/>
                  <a:pt x="5687" y="4962"/>
                  <a:pt x="5766" y="5041"/>
                </a:cubicBezTo>
                <a:lnTo>
                  <a:pt x="6302" y="5608"/>
                </a:lnTo>
                <a:lnTo>
                  <a:pt x="7814" y="4096"/>
                </a:lnTo>
                <a:lnTo>
                  <a:pt x="7152" y="4096"/>
                </a:lnTo>
                <a:cubicBezTo>
                  <a:pt x="6900" y="4096"/>
                  <a:pt x="6743" y="3907"/>
                  <a:pt x="6743" y="3655"/>
                </a:cubicBezTo>
                <a:cubicBezTo>
                  <a:pt x="6743" y="3434"/>
                  <a:pt x="6932" y="3277"/>
                  <a:pt x="7152" y="3277"/>
                </a:cubicBezTo>
                <a:close/>
                <a:moveTo>
                  <a:pt x="6302" y="11058"/>
                </a:moveTo>
                <a:cubicBezTo>
                  <a:pt x="6554" y="11058"/>
                  <a:pt x="6743" y="11279"/>
                  <a:pt x="6743" y="11468"/>
                </a:cubicBezTo>
                <a:cubicBezTo>
                  <a:pt x="6743" y="11657"/>
                  <a:pt x="6554" y="11846"/>
                  <a:pt x="6302" y="11846"/>
                </a:cubicBezTo>
                <a:cubicBezTo>
                  <a:pt x="6081" y="11846"/>
                  <a:pt x="5924" y="11657"/>
                  <a:pt x="5924" y="11468"/>
                </a:cubicBezTo>
                <a:cubicBezTo>
                  <a:pt x="5924" y="11279"/>
                  <a:pt x="6113" y="11058"/>
                  <a:pt x="6302" y="11058"/>
                </a:cubicBezTo>
                <a:close/>
                <a:moveTo>
                  <a:pt x="1229" y="0"/>
                </a:moveTo>
                <a:cubicBezTo>
                  <a:pt x="568" y="0"/>
                  <a:pt x="1" y="536"/>
                  <a:pt x="1" y="1229"/>
                </a:cubicBezTo>
                <a:cubicBezTo>
                  <a:pt x="1" y="1764"/>
                  <a:pt x="379" y="2205"/>
                  <a:pt x="851" y="2394"/>
                </a:cubicBezTo>
                <a:lnTo>
                  <a:pt x="851" y="8254"/>
                </a:lnTo>
                <a:lnTo>
                  <a:pt x="442" y="8254"/>
                </a:lnTo>
                <a:cubicBezTo>
                  <a:pt x="221" y="8254"/>
                  <a:pt x="64" y="8475"/>
                  <a:pt x="64" y="8664"/>
                </a:cubicBezTo>
                <a:cubicBezTo>
                  <a:pt x="64" y="8916"/>
                  <a:pt x="253" y="9042"/>
                  <a:pt x="442" y="9042"/>
                </a:cubicBezTo>
                <a:lnTo>
                  <a:pt x="5955" y="9042"/>
                </a:lnTo>
                <a:lnTo>
                  <a:pt x="5955" y="10239"/>
                </a:lnTo>
                <a:cubicBezTo>
                  <a:pt x="5482" y="10397"/>
                  <a:pt x="5136" y="10869"/>
                  <a:pt x="5136" y="11405"/>
                </a:cubicBezTo>
                <a:cubicBezTo>
                  <a:pt x="5136" y="12098"/>
                  <a:pt x="5671" y="12633"/>
                  <a:pt x="6365" y="12633"/>
                </a:cubicBezTo>
                <a:cubicBezTo>
                  <a:pt x="7026" y="12633"/>
                  <a:pt x="7625" y="12098"/>
                  <a:pt x="7625" y="11405"/>
                </a:cubicBezTo>
                <a:cubicBezTo>
                  <a:pt x="7625" y="10869"/>
                  <a:pt x="7247" y="10428"/>
                  <a:pt x="6774" y="10239"/>
                </a:cubicBezTo>
                <a:lnTo>
                  <a:pt x="6774" y="9042"/>
                </a:lnTo>
                <a:lnTo>
                  <a:pt x="12288" y="9042"/>
                </a:lnTo>
                <a:cubicBezTo>
                  <a:pt x="12540" y="9042"/>
                  <a:pt x="12697" y="8853"/>
                  <a:pt x="12697" y="8664"/>
                </a:cubicBezTo>
                <a:cubicBezTo>
                  <a:pt x="12666" y="8443"/>
                  <a:pt x="12508" y="8254"/>
                  <a:pt x="12256" y="8254"/>
                </a:cubicBezTo>
                <a:lnTo>
                  <a:pt x="11815" y="8254"/>
                </a:lnTo>
                <a:lnTo>
                  <a:pt x="11815" y="2394"/>
                </a:lnTo>
                <a:cubicBezTo>
                  <a:pt x="12288" y="2237"/>
                  <a:pt x="12666" y="1764"/>
                  <a:pt x="12666" y="1229"/>
                </a:cubicBezTo>
                <a:cubicBezTo>
                  <a:pt x="12666" y="567"/>
                  <a:pt x="12098" y="0"/>
                  <a:pt x="11437" y="0"/>
                </a:cubicBezTo>
                <a:close/>
              </a:path>
            </a:pathLst>
          </a:custGeom>
          <a:solidFill>
            <a:srgbClr val="FF9E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6213;p93">
            <a:extLst>
              <a:ext uri="{FF2B5EF4-FFF2-40B4-BE49-F238E27FC236}">
                <a16:creationId xmlns:a16="http://schemas.microsoft.com/office/drawing/2014/main" id="{23EE06F6-3418-3DC5-A543-5A6959C56572}"/>
              </a:ext>
            </a:extLst>
          </p:cNvPr>
          <p:cNvSpPr/>
          <p:nvPr/>
        </p:nvSpPr>
        <p:spPr>
          <a:xfrm>
            <a:off x="10881900" y="10102981"/>
            <a:ext cx="1133795" cy="885640"/>
          </a:xfrm>
          <a:custGeom>
            <a:avLst/>
            <a:gdLst/>
            <a:ahLst/>
            <a:cxnLst/>
            <a:rect l="l" t="t" r="r" b="b"/>
            <a:pathLst>
              <a:path w="12665" h="9893" extrusionOk="0">
                <a:moveTo>
                  <a:pt x="8538" y="2458"/>
                </a:moveTo>
                <a:cubicBezTo>
                  <a:pt x="8758" y="2458"/>
                  <a:pt x="8916" y="2678"/>
                  <a:pt x="8916" y="2899"/>
                </a:cubicBezTo>
                <a:lnTo>
                  <a:pt x="8916" y="4569"/>
                </a:lnTo>
                <a:cubicBezTo>
                  <a:pt x="8916" y="4789"/>
                  <a:pt x="8727" y="4978"/>
                  <a:pt x="8538" y="4978"/>
                </a:cubicBezTo>
                <a:cubicBezTo>
                  <a:pt x="8349" y="4978"/>
                  <a:pt x="8128" y="4789"/>
                  <a:pt x="8128" y="4569"/>
                </a:cubicBezTo>
                <a:lnTo>
                  <a:pt x="8128" y="3875"/>
                </a:lnTo>
                <a:lnTo>
                  <a:pt x="6364" y="5671"/>
                </a:lnTo>
                <a:cubicBezTo>
                  <a:pt x="6285" y="5750"/>
                  <a:pt x="6175" y="5789"/>
                  <a:pt x="6065" y="5789"/>
                </a:cubicBezTo>
                <a:cubicBezTo>
                  <a:pt x="5954" y="5789"/>
                  <a:pt x="5844" y="5750"/>
                  <a:pt x="5765" y="5671"/>
                </a:cubicBezTo>
                <a:lnTo>
                  <a:pt x="5230" y="5104"/>
                </a:lnTo>
                <a:lnTo>
                  <a:pt x="3844" y="6490"/>
                </a:lnTo>
                <a:cubicBezTo>
                  <a:pt x="3765" y="6569"/>
                  <a:pt x="3655" y="6608"/>
                  <a:pt x="3544" y="6608"/>
                </a:cubicBezTo>
                <a:cubicBezTo>
                  <a:pt x="3434" y="6608"/>
                  <a:pt x="3324" y="6569"/>
                  <a:pt x="3245" y="6490"/>
                </a:cubicBezTo>
                <a:cubicBezTo>
                  <a:pt x="3087" y="6333"/>
                  <a:pt x="3087" y="6049"/>
                  <a:pt x="3245" y="5892"/>
                </a:cubicBezTo>
                <a:lnTo>
                  <a:pt x="4915" y="4254"/>
                </a:lnTo>
                <a:cubicBezTo>
                  <a:pt x="4994" y="4175"/>
                  <a:pt x="5104" y="4135"/>
                  <a:pt x="5214" y="4135"/>
                </a:cubicBezTo>
                <a:cubicBezTo>
                  <a:pt x="5324" y="4135"/>
                  <a:pt x="5435" y="4175"/>
                  <a:pt x="5513" y="4254"/>
                </a:cubicBezTo>
                <a:lnTo>
                  <a:pt x="6049" y="4789"/>
                </a:lnTo>
                <a:lnTo>
                  <a:pt x="7561" y="3308"/>
                </a:lnTo>
                <a:lnTo>
                  <a:pt x="6868" y="3308"/>
                </a:lnTo>
                <a:cubicBezTo>
                  <a:pt x="6648" y="3308"/>
                  <a:pt x="6490" y="3088"/>
                  <a:pt x="6490" y="2899"/>
                </a:cubicBezTo>
                <a:cubicBezTo>
                  <a:pt x="6490" y="2678"/>
                  <a:pt x="6679" y="2458"/>
                  <a:pt x="6868" y="2458"/>
                </a:cubicBezTo>
                <a:close/>
                <a:moveTo>
                  <a:pt x="11814" y="8255"/>
                </a:moveTo>
                <a:cubicBezTo>
                  <a:pt x="11814" y="8538"/>
                  <a:pt x="11877" y="9105"/>
                  <a:pt x="11405" y="9105"/>
                </a:cubicBezTo>
                <a:lnTo>
                  <a:pt x="1197" y="9105"/>
                </a:lnTo>
                <a:cubicBezTo>
                  <a:pt x="977" y="9105"/>
                  <a:pt x="788" y="8885"/>
                  <a:pt x="788" y="8664"/>
                </a:cubicBezTo>
                <a:lnTo>
                  <a:pt x="788" y="8255"/>
                </a:lnTo>
                <a:close/>
                <a:moveTo>
                  <a:pt x="2048" y="0"/>
                </a:moveTo>
                <a:cubicBezTo>
                  <a:pt x="1355" y="0"/>
                  <a:pt x="819" y="536"/>
                  <a:pt x="819" y="1229"/>
                </a:cubicBezTo>
                <a:lnTo>
                  <a:pt x="819" y="7435"/>
                </a:lnTo>
                <a:lnTo>
                  <a:pt x="410" y="7435"/>
                </a:lnTo>
                <a:cubicBezTo>
                  <a:pt x="189" y="7435"/>
                  <a:pt x="0" y="7625"/>
                  <a:pt x="0" y="7845"/>
                </a:cubicBezTo>
                <a:lnTo>
                  <a:pt x="0" y="8664"/>
                </a:lnTo>
                <a:cubicBezTo>
                  <a:pt x="0" y="9326"/>
                  <a:pt x="536" y="9893"/>
                  <a:pt x="1260" y="9893"/>
                </a:cubicBezTo>
                <a:lnTo>
                  <a:pt x="11436" y="9893"/>
                </a:lnTo>
                <a:cubicBezTo>
                  <a:pt x="12129" y="9893"/>
                  <a:pt x="12665" y="9326"/>
                  <a:pt x="12665" y="8664"/>
                </a:cubicBezTo>
                <a:lnTo>
                  <a:pt x="12665" y="7845"/>
                </a:lnTo>
                <a:cubicBezTo>
                  <a:pt x="12634" y="7593"/>
                  <a:pt x="12444" y="7435"/>
                  <a:pt x="12224" y="7435"/>
                </a:cubicBezTo>
                <a:lnTo>
                  <a:pt x="11814" y="7435"/>
                </a:lnTo>
                <a:lnTo>
                  <a:pt x="11814" y="1229"/>
                </a:lnTo>
                <a:cubicBezTo>
                  <a:pt x="11814" y="536"/>
                  <a:pt x="11247" y="0"/>
                  <a:pt x="10586" y="0"/>
                </a:cubicBezTo>
                <a:close/>
              </a:path>
            </a:pathLst>
          </a:custGeom>
          <a:solidFill>
            <a:srgbClr val="FF9E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3" name="Google Shape;6214;p93">
            <a:extLst>
              <a:ext uri="{FF2B5EF4-FFF2-40B4-BE49-F238E27FC236}">
                <a16:creationId xmlns:a16="http://schemas.microsoft.com/office/drawing/2014/main" id="{AFF361FB-2707-D03D-164A-835278255F12}"/>
              </a:ext>
            </a:extLst>
          </p:cNvPr>
          <p:cNvGrpSpPr/>
          <p:nvPr/>
        </p:nvGrpSpPr>
        <p:grpSpPr>
          <a:xfrm>
            <a:off x="20592160" y="10178964"/>
            <a:ext cx="921650" cy="885641"/>
            <a:chOff x="-62890750" y="3747425"/>
            <a:chExt cx="330825" cy="317900"/>
          </a:xfrm>
          <a:solidFill>
            <a:srgbClr val="FF9E02"/>
          </a:solidFill>
        </p:grpSpPr>
        <p:sp>
          <p:nvSpPr>
            <p:cNvPr id="84" name="Google Shape;6215;p93">
              <a:extLst>
                <a:ext uri="{FF2B5EF4-FFF2-40B4-BE49-F238E27FC236}">
                  <a16:creationId xmlns:a16="http://schemas.microsoft.com/office/drawing/2014/main" id="{590B06F2-D05C-3BC6-8786-4CDC1DED56FB}"/>
                </a:ext>
              </a:extLst>
            </p:cNvPr>
            <p:cNvSpPr/>
            <p:nvPr/>
          </p:nvSpPr>
          <p:spPr>
            <a:xfrm>
              <a:off x="-62890750" y="3747425"/>
              <a:ext cx="313500" cy="195825"/>
            </a:xfrm>
            <a:custGeom>
              <a:avLst/>
              <a:gdLst/>
              <a:ahLst/>
              <a:cxnLst/>
              <a:rect l="l" t="t" r="r" b="b"/>
              <a:pathLst>
                <a:path w="12540" h="7833" extrusionOk="0">
                  <a:moveTo>
                    <a:pt x="6591" y="0"/>
                  </a:moveTo>
                  <a:cubicBezTo>
                    <a:pt x="4966" y="0"/>
                    <a:pt x="3342" y="616"/>
                    <a:pt x="2112" y="1846"/>
                  </a:cubicBezTo>
                  <a:cubicBezTo>
                    <a:pt x="663" y="3296"/>
                    <a:pt x="1" y="5438"/>
                    <a:pt x="379" y="7454"/>
                  </a:cubicBezTo>
                  <a:cubicBezTo>
                    <a:pt x="442" y="7675"/>
                    <a:pt x="568" y="7832"/>
                    <a:pt x="789" y="7832"/>
                  </a:cubicBezTo>
                  <a:lnTo>
                    <a:pt x="852" y="7832"/>
                  </a:lnTo>
                  <a:cubicBezTo>
                    <a:pt x="1104" y="7801"/>
                    <a:pt x="1198" y="7549"/>
                    <a:pt x="1167" y="7360"/>
                  </a:cubicBezTo>
                  <a:cubicBezTo>
                    <a:pt x="852" y="5596"/>
                    <a:pt x="1419" y="3737"/>
                    <a:pt x="2710" y="2477"/>
                  </a:cubicBezTo>
                  <a:cubicBezTo>
                    <a:pt x="3719" y="1437"/>
                    <a:pt x="5136" y="870"/>
                    <a:pt x="6617" y="870"/>
                  </a:cubicBezTo>
                  <a:cubicBezTo>
                    <a:pt x="7940" y="870"/>
                    <a:pt x="9200" y="1342"/>
                    <a:pt x="10177" y="2193"/>
                  </a:cubicBezTo>
                  <a:lnTo>
                    <a:pt x="9610" y="2792"/>
                  </a:lnTo>
                  <a:cubicBezTo>
                    <a:pt x="9484" y="2918"/>
                    <a:pt x="9452" y="3075"/>
                    <a:pt x="9484" y="3170"/>
                  </a:cubicBezTo>
                  <a:cubicBezTo>
                    <a:pt x="9515" y="3327"/>
                    <a:pt x="9641" y="3422"/>
                    <a:pt x="9799" y="3453"/>
                  </a:cubicBezTo>
                  <a:lnTo>
                    <a:pt x="12036" y="3926"/>
                  </a:lnTo>
                  <a:lnTo>
                    <a:pt x="12130" y="3926"/>
                  </a:lnTo>
                  <a:cubicBezTo>
                    <a:pt x="12225" y="3926"/>
                    <a:pt x="12319" y="3894"/>
                    <a:pt x="12382" y="3800"/>
                  </a:cubicBezTo>
                  <a:cubicBezTo>
                    <a:pt x="12508" y="3674"/>
                    <a:pt x="12540" y="3579"/>
                    <a:pt x="12508" y="3422"/>
                  </a:cubicBezTo>
                  <a:lnTo>
                    <a:pt x="12036" y="1153"/>
                  </a:lnTo>
                  <a:cubicBezTo>
                    <a:pt x="12004" y="1027"/>
                    <a:pt x="11878" y="901"/>
                    <a:pt x="11752" y="838"/>
                  </a:cubicBezTo>
                  <a:cubicBezTo>
                    <a:pt x="11715" y="831"/>
                    <a:pt x="11678" y="827"/>
                    <a:pt x="11642" y="827"/>
                  </a:cubicBezTo>
                  <a:cubicBezTo>
                    <a:pt x="11526" y="827"/>
                    <a:pt x="11422" y="868"/>
                    <a:pt x="11374" y="964"/>
                  </a:cubicBezTo>
                  <a:lnTo>
                    <a:pt x="10776" y="1563"/>
                  </a:lnTo>
                  <a:cubicBezTo>
                    <a:pt x="9583" y="521"/>
                    <a:pt x="8087" y="0"/>
                    <a:pt x="65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6216;p93">
              <a:extLst>
                <a:ext uri="{FF2B5EF4-FFF2-40B4-BE49-F238E27FC236}">
                  <a16:creationId xmlns:a16="http://schemas.microsoft.com/office/drawing/2014/main" id="{227F4351-EAC8-A22F-0A11-DA6EB36D3560}"/>
                </a:ext>
              </a:extLst>
            </p:cNvPr>
            <p:cNvSpPr/>
            <p:nvPr/>
          </p:nvSpPr>
          <p:spPr>
            <a:xfrm>
              <a:off x="-62874975" y="3869075"/>
              <a:ext cx="315050" cy="196250"/>
            </a:xfrm>
            <a:custGeom>
              <a:avLst/>
              <a:gdLst/>
              <a:ahLst/>
              <a:cxnLst/>
              <a:rect l="l" t="t" r="r" b="b"/>
              <a:pathLst>
                <a:path w="12602" h="7850" extrusionOk="0">
                  <a:moveTo>
                    <a:pt x="11779" y="0"/>
                  </a:moveTo>
                  <a:cubicBezTo>
                    <a:pt x="11759" y="0"/>
                    <a:pt x="11739" y="2"/>
                    <a:pt x="11720" y="5"/>
                  </a:cubicBezTo>
                  <a:cubicBezTo>
                    <a:pt x="11499" y="36"/>
                    <a:pt x="11373" y="288"/>
                    <a:pt x="11405" y="477"/>
                  </a:cubicBezTo>
                  <a:cubicBezTo>
                    <a:pt x="11720" y="2242"/>
                    <a:pt x="11184" y="4101"/>
                    <a:pt x="9861" y="5361"/>
                  </a:cubicBezTo>
                  <a:cubicBezTo>
                    <a:pt x="8853" y="6400"/>
                    <a:pt x="7435" y="6967"/>
                    <a:pt x="5986" y="6967"/>
                  </a:cubicBezTo>
                  <a:cubicBezTo>
                    <a:pt x="4631" y="6967"/>
                    <a:pt x="3371" y="6495"/>
                    <a:pt x="2394" y="5644"/>
                  </a:cubicBezTo>
                  <a:lnTo>
                    <a:pt x="2993" y="5046"/>
                  </a:lnTo>
                  <a:cubicBezTo>
                    <a:pt x="3088" y="4920"/>
                    <a:pt x="3151" y="4762"/>
                    <a:pt x="3088" y="4668"/>
                  </a:cubicBezTo>
                  <a:cubicBezTo>
                    <a:pt x="3056" y="4510"/>
                    <a:pt x="2962" y="4416"/>
                    <a:pt x="2772" y="4384"/>
                  </a:cubicBezTo>
                  <a:lnTo>
                    <a:pt x="536" y="3912"/>
                  </a:lnTo>
                  <a:cubicBezTo>
                    <a:pt x="498" y="3904"/>
                    <a:pt x="465" y="3900"/>
                    <a:pt x="433" y="3900"/>
                  </a:cubicBezTo>
                  <a:cubicBezTo>
                    <a:pt x="332" y="3900"/>
                    <a:pt x="254" y="3941"/>
                    <a:pt x="158" y="4038"/>
                  </a:cubicBezTo>
                  <a:cubicBezTo>
                    <a:pt x="32" y="4132"/>
                    <a:pt x="0" y="4258"/>
                    <a:pt x="32" y="4416"/>
                  </a:cubicBezTo>
                  <a:lnTo>
                    <a:pt x="504" y="6652"/>
                  </a:lnTo>
                  <a:cubicBezTo>
                    <a:pt x="536" y="6810"/>
                    <a:pt x="662" y="6936"/>
                    <a:pt x="788" y="6967"/>
                  </a:cubicBezTo>
                  <a:lnTo>
                    <a:pt x="882" y="6967"/>
                  </a:lnTo>
                  <a:cubicBezTo>
                    <a:pt x="1008" y="6967"/>
                    <a:pt x="1103" y="6936"/>
                    <a:pt x="1166" y="6873"/>
                  </a:cubicBezTo>
                  <a:lnTo>
                    <a:pt x="1764" y="6274"/>
                  </a:lnTo>
                  <a:cubicBezTo>
                    <a:pt x="2930" y="7346"/>
                    <a:pt x="4442" y="7850"/>
                    <a:pt x="5923" y="7850"/>
                  </a:cubicBezTo>
                  <a:cubicBezTo>
                    <a:pt x="7561" y="7850"/>
                    <a:pt x="9168" y="7220"/>
                    <a:pt x="10428" y="5991"/>
                  </a:cubicBezTo>
                  <a:cubicBezTo>
                    <a:pt x="11909" y="4510"/>
                    <a:pt x="12602" y="2368"/>
                    <a:pt x="12192" y="320"/>
                  </a:cubicBezTo>
                  <a:cubicBezTo>
                    <a:pt x="12164" y="122"/>
                    <a:pt x="11958" y="0"/>
                    <a:pt x="117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6217;p93">
              <a:extLst>
                <a:ext uri="{FF2B5EF4-FFF2-40B4-BE49-F238E27FC236}">
                  <a16:creationId xmlns:a16="http://schemas.microsoft.com/office/drawing/2014/main" id="{ABA3A713-95F8-1E17-1E78-25BC2242B54B}"/>
                </a:ext>
              </a:extLst>
            </p:cNvPr>
            <p:cNvSpPr/>
            <p:nvPr/>
          </p:nvSpPr>
          <p:spPr>
            <a:xfrm>
              <a:off x="-62751325" y="3834525"/>
              <a:ext cx="15775" cy="26800"/>
            </a:xfrm>
            <a:custGeom>
              <a:avLst/>
              <a:gdLst/>
              <a:ahLst/>
              <a:cxnLst/>
              <a:rect l="l" t="t" r="r" b="b"/>
              <a:pathLst>
                <a:path w="631" h="1072" extrusionOk="0">
                  <a:moveTo>
                    <a:pt x="630" y="1"/>
                  </a:moveTo>
                  <a:cubicBezTo>
                    <a:pt x="410" y="221"/>
                    <a:pt x="158" y="599"/>
                    <a:pt x="0" y="1072"/>
                  </a:cubicBezTo>
                  <a:lnTo>
                    <a:pt x="630" y="1072"/>
                  </a:lnTo>
                  <a:lnTo>
                    <a:pt x="630"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6218;p93">
              <a:extLst>
                <a:ext uri="{FF2B5EF4-FFF2-40B4-BE49-F238E27FC236}">
                  <a16:creationId xmlns:a16="http://schemas.microsoft.com/office/drawing/2014/main" id="{3FC2FC6B-BB8D-4497-2915-5ED4688EE7AC}"/>
                </a:ext>
              </a:extLst>
            </p:cNvPr>
            <p:cNvSpPr/>
            <p:nvPr/>
          </p:nvSpPr>
          <p:spPr>
            <a:xfrm>
              <a:off x="-62715100" y="3950300"/>
              <a:ext cx="15775" cy="26025"/>
            </a:xfrm>
            <a:custGeom>
              <a:avLst/>
              <a:gdLst/>
              <a:ahLst/>
              <a:cxnLst/>
              <a:rect l="l" t="t" r="r" b="b"/>
              <a:pathLst>
                <a:path w="631" h="1041" extrusionOk="0">
                  <a:moveTo>
                    <a:pt x="1" y="1"/>
                  </a:moveTo>
                  <a:lnTo>
                    <a:pt x="1" y="1041"/>
                  </a:lnTo>
                  <a:cubicBezTo>
                    <a:pt x="253" y="852"/>
                    <a:pt x="473" y="473"/>
                    <a:pt x="63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6219;p93">
              <a:extLst>
                <a:ext uri="{FF2B5EF4-FFF2-40B4-BE49-F238E27FC236}">
                  <a16:creationId xmlns:a16="http://schemas.microsoft.com/office/drawing/2014/main" id="{41EE5A8B-8E89-2027-6B75-74330E36D1B5}"/>
                </a:ext>
              </a:extLst>
            </p:cNvPr>
            <p:cNvSpPr/>
            <p:nvPr/>
          </p:nvSpPr>
          <p:spPr>
            <a:xfrm>
              <a:off x="-62751325" y="3950300"/>
              <a:ext cx="15775" cy="26025"/>
            </a:xfrm>
            <a:custGeom>
              <a:avLst/>
              <a:gdLst/>
              <a:ahLst/>
              <a:cxnLst/>
              <a:rect l="l" t="t" r="r" b="b"/>
              <a:pathLst>
                <a:path w="631" h="1041" extrusionOk="0">
                  <a:moveTo>
                    <a:pt x="0" y="1"/>
                  </a:moveTo>
                  <a:cubicBezTo>
                    <a:pt x="158" y="473"/>
                    <a:pt x="410" y="852"/>
                    <a:pt x="630" y="1041"/>
                  </a:cubicBezTo>
                  <a:lnTo>
                    <a:pt x="630"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6220;p93">
              <a:extLst>
                <a:ext uri="{FF2B5EF4-FFF2-40B4-BE49-F238E27FC236}">
                  <a16:creationId xmlns:a16="http://schemas.microsoft.com/office/drawing/2014/main" id="{0B2194FB-6381-B747-7E85-1412229DDBA1}"/>
                </a:ext>
              </a:extLst>
            </p:cNvPr>
            <p:cNvSpPr/>
            <p:nvPr/>
          </p:nvSpPr>
          <p:spPr>
            <a:xfrm>
              <a:off x="-62822225" y="3881000"/>
              <a:ext cx="44125" cy="48075"/>
            </a:xfrm>
            <a:custGeom>
              <a:avLst/>
              <a:gdLst/>
              <a:ahLst/>
              <a:cxnLst/>
              <a:rect l="l" t="t" r="r" b="b"/>
              <a:pathLst>
                <a:path w="1765" h="1923" extrusionOk="0">
                  <a:moveTo>
                    <a:pt x="127" y="0"/>
                  </a:moveTo>
                  <a:cubicBezTo>
                    <a:pt x="32" y="316"/>
                    <a:pt x="1" y="631"/>
                    <a:pt x="1" y="977"/>
                  </a:cubicBezTo>
                  <a:cubicBezTo>
                    <a:pt x="1" y="1324"/>
                    <a:pt x="32" y="1670"/>
                    <a:pt x="127" y="1922"/>
                  </a:cubicBezTo>
                  <a:lnTo>
                    <a:pt x="1765" y="1922"/>
                  </a:lnTo>
                  <a:cubicBezTo>
                    <a:pt x="1734" y="1607"/>
                    <a:pt x="1702" y="1292"/>
                    <a:pt x="1702" y="977"/>
                  </a:cubicBezTo>
                  <a:cubicBezTo>
                    <a:pt x="1702" y="662"/>
                    <a:pt x="1734" y="316"/>
                    <a:pt x="17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6221;p93">
              <a:extLst>
                <a:ext uri="{FF2B5EF4-FFF2-40B4-BE49-F238E27FC236}">
                  <a16:creationId xmlns:a16="http://schemas.microsoft.com/office/drawing/2014/main" id="{D31987F8-A77C-92E1-4B11-315117518790}"/>
                </a:ext>
              </a:extLst>
            </p:cNvPr>
            <p:cNvSpPr/>
            <p:nvPr/>
          </p:nvSpPr>
          <p:spPr>
            <a:xfrm>
              <a:off x="-62715100" y="3833750"/>
              <a:ext cx="15775" cy="26800"/>
            </a:xfrm>
            <a:custGeom>
              <a:avLst/>
              <a:gdLst/>
              <a:ahLst/>
              <a:cxnLst/>
              <a:rect l="l" t="t" r="r" b="b"/>
              <a:pathLst>
                <a:path w="631" h="1072" extrusionOk="0">
                  <a:moveTo>
                    <a:pt x="1" y="0"/>
                  </a:moveTo>
                  <a:lnTo>
                    <a:pt x="1" y="1071"/>
                  </a:lnTo>
                  <a:lnTo>
                    <a:pt x="631" y="1071"/>
                  </a:lnTo>
                  <a:cubicBezTo>
                    <a:pt x="505" y="599"/>
                    <a:pt x="253" y="189"/>
                    <a:pt x="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6222;p93">
              <a:extLst>
                <a:ext uri="{FF2B5EF4-FFF2-40B4-BE49-F238E27FC236}">
                  <a16:creationId xmlns:a16="http://schemas.microsoft.com/office/drawing/2014/main" id="{0D569D97-1749-0EF3-D1EA-8BC6E104F1C1}"/>
                </a:ext>
              </a:extLst>
            </p:cNvPr>
            <p:cNvSpPr/>
            <p:nvPr/>
          </p:nvSpPr>
          <p:spPr>
            <a:xfrm>
              <a:off x="-62758425" y="3881000"/>
              <a:ext cx="22875" cy="48075"/>
            </a:xfrm>
            <a:custGeom>
              <a:avLst/>
              <a:gdLst/>
              <a:ahLst/>
              <a:cxnLst/>
              <a:rect l="l" t="t" r="r" b="b"/>
              <a:pathLst>
                <a:path w="915" h="1923" extrusionOk="0">
                  <a:moveTo>
                    <a:pt x="95" y="0"/>
                  </a:moveTo>
                  <a:cubicBezTo>
                    <a:pt x="64" y="316"/>
                    <a:pt x="1" y="631"/>
                    <a:pt x="1" y="977"/>
                  </a:cubicBezTo>
                  <a:cubicBezTo>
                    <a:pt x="1" y="1324"/>
                    <a:pt x="64" y="1670"/>
                    <a:pt x="95" y="1922"/>
                  </a:cubicBezTo>
                  <a:lnTo>
                    <a:pt x="914" y="1922"/>
                  </a:lnTo>
                  <a:lnTo>
                    <a:pt x="914"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6223;p93">
              <a:extLst>
                <a:ext uri="{FF2B5EF4-FFF2-40B4-BE49-F238E27FC236}">
                  <a16:creationId xmlns:a16="http://schemas.microsoft.com/office/drawing/2014/main" id="{D08082B3-2AAD-8531-7509-C44DFC7F0609}"/>
                </a:ext>
              </a:extLst>
            </p:cNvPr>
            <p:cNvSpPr/>
            <p:nvPr/>
          </p:nvSpPr>
          <p:spPr>
            <a:xfrm>
              <a:off x="-62715100" y="3809325"/>
              <a:ext cx="74850" cy="51225"/>
            </a:xfrm>
            <a:custGeom>
              <a:avLst/>
              <a:gdLst/>
              <a:ahLst/>
              <a:cxnLst/>
              <a:rect l="l" t="t" r="r" b="b"/>
              <a:pathLst>
                <a:path w="2994" h="2049" extrusionOk="0">
                  <a:moveTo>
                    <a:pt x="1" y="1"/>
                  </a:moveTo>
                  <a:lnTo>
                    <a:pt x="1" y="32"/>
                  </a:lnTo>
                  <a:cubicBezTo>
                    <a:pt x="631" y="253"/>
                    <a:pt x="1198" y="1009"/>
                    <a:pt x="1481" y="2048"/>
                  </a:cubicBezTo>
                  <a:lnTo>
                    <a:pt x="2994" y="2048"/>
                  </a:lnTo>
                  <a:cubicBezTo>
                    <a:pt x="2426" y="946"/>
                    <a:pt x="1324" y="158"/>
                    <a:pt x="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6224;p93">
              <a:extLst>
                <a:ext uri="{FF2B5EF4-FFF2-40B4-BE49-F238E27FC236}">
                  <a16:creationId xmlns:a16="http://schemas.microsoft.com/office/drawing/2014/main" id="{BFCEC449-63A5-8F0C-CC86-1C4AAF316F92}"/>
                </a:ext>
              </a:extLst>
            </p:cNvPr>
            <p:cNvSpPr/>
            <p:nvPr/>
          </p:nvSpPr>
          <p:spPr>
            <a:xfrm>
              <a:off x="-62715875" y="3950300"/>
              <a:ext cx="75625" cy="51225"/>
            </a:xfrm>
            <a:custGeom>
              <a:avLst/>
              <a:gdLst/>
              <a:ahLst/>
              <a:cxnLst/>
              <a:rect l="l" t="t" r="r" b="b"/>
              <a:pathLst>
                <a:path w="3025" h="2049" extrusionOk="0">
                  <a:moveTo>
                    <a:pt x="1512" y="1"/>
                  </a:moveTo>
                  <a:cubicBezTo>
                    <a:pt x="1229" y="1009"/>
                    <a:pt x="662" y="1765"/>
                    <a:pt x="0" y="1986"/>
                  </a:cubicBezTo>
                  <a:lnTo>
                    <a:pt x="0" y="2049"/>
                  </a:lnTo>
                  <a:lnTo>
                    <a:pt x="32" y="2049"/>
                  </a:lnTo>
                  <a:cubicBezTo>
                    <a:pt x="1355" y="1891"/>
                    <a:pt x="2457" y="1104"/>
                    <a:pt x="302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6225;p93">
              <a:extLst>
                <a:ext uri="{FF2B5EF4-FFF2-40B4-BE49-F238E27FC236}">
                  <a16:creationId xmlns:a16="http://schemas.microsoft.com/office/drawing/2014/main" id="{403E3FEE-B87E-5253-9914-DE1B02CAA11F}"/>
                </a:ext>
              </a:extLst>
            </p:cNvPr>
            <p:cNvSpPr/>
            <p:nvPr/>
          </p:nvSpPr>
          <p:spPr>
            <a:xfrm>
              <a:off x="-62811200" y="3949525"/>
              <a:ext cx="75650" cy="52000"/>
            </a:xfrm>
            <a:custGeom>
              <a:avLst/>
              <a:gdLst/>
              <a:ahLst/>
              <a:cxnLst/>
              <a:rect l="l" t="t" r="r" b="b"/>
              <a:pathLst>
                <a:path w="3026" h="2080" extrusionOk="0">
                  <a:moveTo>
                    <a:pt x="1" y="0"/>
                  </a:moveTo>
                  <a:cubicBezTo>
                    <a:pt x="600" y="1166"/>
                    <a:pt x="1702" y="1954"/>
                    <a:pt x="3025" y="2080"/>
                  </a:cubicBezTo>
                  <a:lnTo>
                    <a:pt x="3025" y="2017"/>
                  </a:lnTo>
                  <a:cubicBezTo>
                    <a:pt x="2364" y="1796"/>
                    <a:pt x="1860" y="1040"/>
                    <a:pt x="15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6226;p93">
              <a:extLst>
                <a:ext uri="{FF2B5EF4-FFF2-40B4-BE49-F238E27FC236}">
                  <a16:creationId xmlns:a16="http://schemas.microsoft.com/office/drawing/2014/main" id="{1AA12933-3435-E4AD-2142-E5EC1415CDCD}"/>
                </a:ext>
              </a:extLst>
            </p:cNvPr>
            <p:cNvSpPr/>
            <p:nvPr/>
          </p:nvSpPr>
          <p:spPr>
            <a:xfrm>
              <a:off x="-62673350" y="3881000"/>
              <a:ext cx="44125" cy="48075"/>
            </a:xfrm>
            <a:custGeom>
              <a:avLst/>
              <a:gdLst/>
              <a:ahLst/>
              <a:cxnLst/>
              <a:rect l="l" t="t" r="r" b="b"/>
              <a:pathLst>
                <a:path w="1765" h="1923" extrusionOk="0">
                  <a:moveTo>
                    <a:pt x="0" y="0"/>
                  </a:moveTo>
                  <a:cubicBezTo>
                    <a:pt x="32" y="316"/>
                    <a:pt x="63" y="631"/>
                    <a:pt x="63" y="977"/>
                  </a:cubicBezTo>
                  <a:cubicBezTo>
                    <a:pt x="63" y="1324"/>
                    <a:pt x="32" y="1670"/>
                    <a:pt x="0" y="1922"/>
                  </a:cubicBezTo>
                  <a:lnTo>
                    <a:pt x="1639" y="1922"/>
                  </a:lnTo>
                  <a:cubicBezTo>
                    <a:pt x="1733" y="1670"/>
                    <a:pt x="1765" y="1292"/>
                    <a:pt x="1765" y="977"/>
                  </a:cubicBezTo>
                  <a:cubicBezTo>
                    <a:pt x="1765" y="662"/>
                    <a:pt x="1733" y="316"/>
                    <a:pt x="16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6227;p93">
              <a:extLst>
                <a:ext uri="{FF2B5EF4-FFF2-40B4-BE49-F238E27FC236}">
                  <a16:creationId xmlns:a16="http://schemas.microsoft.com/office/drawing/2014/main" id="{EC27E76C-E382-8902-5748-66FDFC045132}"/>
                </a:ext>
              </a:extLst>
            </p:cNvPr>
            <p:cNvSpPr/>
            <p:nvPr/>
          </p:nvSpPr>
          <p:spPr>
            <a:xfrm>
              <a:off x="-62810400" y="3810125"/>
              <a:ext cx="75625" cy="51200"/>
            </a:xfrm>
            <a:custGeom>
              <a:avLst/>
              <a:gdLst/>
              <a:ahLst/>
              <a:cxnLst/>
              <a:rect l="l" t="t" r="r" b="b"/>
              <a:pathLst>
                <a:path w="3025" h="2048" extrusionOk="0">
                  <a:moveTo>
                    <a:pt x="2993" y="0"/>
                  </a:moveTo>
                  <a:cubicBezTo>
                    <a:pt x="1702" y="158"/>
                    <a:pt x="599" y="945"/>
                    <a:pt x="0" y="2048"/>
                  </a:cubicBezTo>
                  <a:lnTo>
                    <a:pt x="1544" y="2048"/>
                  </a:lnTo>
                  <a:cubicBezTo>
                    <a:pt x="1828" y="1008"/>
                    <a:pt x="2363" y="284"/>
                    <a:pt x="3025" y="32"/>
                  </a:cubicBezTo>
                  <a:lnTo>
                    <a:pt x="3025"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6228;p93">
              <a:extLst>
                <a:ext uri="{FF2B5EF4-FFF2-40B4-BE49-F238E27FC236}">
                  <a16:creationId xmlns:a16="http://schemas.microsoft.com/office/drawing/2014/main" id="{5BB3BAA2-5E46-3124-94F4-36202250F8ED}"/>
                </a:ext>
              </a:extLst>
            </p:cNvPr>
            <p:cNvSpPr/>
            <p:nvPr/>
          </p:nvSpPr>
          <p:spPr>
            <a:xfrm>
              <a:off x="-62715100" y="3881000"/>
              <a:ext cx="22850" cy="48075"/>
            </a:xfrm>
            <a:custGeom>
              <a:avLst/>
              <a:gdLst/>
              <a:ahLst/>
              <a:cxnLst/>
              <a:rect l="l" t="t" r="r" b="b"/>
              <a:pathLst>
                <a:path w="914" h="1923" extrusionOk="0">
                  <a:moveTo>
                    <a:pt x="1" y="0"/>
                  </a:moveTo>
                  <a:lnTo>
                    <a:pt x="1" y="1922"/>
                  </a:lnTo>
                  <a:lnTo>
                    <a:pt x="851" y="1922"/>
                  </a:lnTo>
                  <a:cubicBezTo>
                    <a:pt x="883" y="1607"/>
                    <a:pt x="914" y="1292"/>
                    <a:pt x="914" y="977"/>
                  </a:cubicBezTo>
                  <a:cubicBezTo>
                    <a:pt x="914" y="662"/>
                    <a:pt x="883" y="316"/>
                    <a:pt x="85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8" name="Group 97">
            <a:extLst>
              <a:ext uri="{FF2B5EF4-FFF2-40B4-BE49-F238E27FC236}">
                <a16:creationId xmlns:a16="http://schemas.microsoft.com/office/drawing/2014/main" id="{257CBB8E-4F47-4BDF-541E-1B01238BE5D4}"/>
              </a:ext>
            </a:extLst>
          </p:cNvPr>
          <p:cNvGrpSpPr/>
          <p:nvPr/>
        </p:nvGrpSpPr>
        <p:grpSpPr>
          <a:xfrm>
            <a:off x="27513417" y="13946780"/>
            <a:ext cx="2175050" cy="3104535"/>
            <a:chOff x="1109995" y="11937522"/>
            <a:chExt cx="3169265" cy="4523619"/>
          </a:xfrm>
        </p:grpSpPr>
        <p:sp>
          <p:nvSpPr>
            <p:cNvPr id="99" name="Rectangle 98">
              <a:extLst>
                <a:ext uri="{FF2B5EF4-FFF2-40B4-BE49-F238E27FC236}">
                  <a16:creationId xmlns:a16="http://schemas.microsoft.com/office/drawing/2014/main" id="{E75774C4-E232-B989-D786-FA683EE6B01E}"/>
                </a:ext>
              </a:extLst>
            </p:cNvPr>
            <p:cNvSpPr/>
            <p:nvPr/>
          </p:nvSpPr>
          <p:spPr>
            <a:xfrm rot="16200000">
              <a:off x="-760827" y="13808345"/>
              <a:ext cx="4523618" cy="781974"/>
            </a:xfrm>
            <a:prstGeom prst="rect">
              <a:avLst/>
            </a:prstGeom>
            <a:solidFill>
              <a:srgbClr val="FFB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a:extLst>
                <a:ext uri="{FF2B5EF4-FFF2-40B4-BE49-F238E27FC236}">
                  <a16:creationId xmlns:a16="http://schemas.microsoft.com/office/drawing/2014/main" id="{25A36933-F513-176A-E1D3-46772FD56814}"/>
                </a:ext>
              </a:extLst>
            </p:cNvPr>
            <p:cNvSpPr/>
            <p:nvPr/>
          </p:nvSpPr>
          <p:spPr>
            <a:xfrm rot="16200000">
              <a:off x="163112" y="13679157"/>
              <a:ext cx="4523618" cy="1040349"/>
            </a:xfrm>
            <a:prstGeom prst="rect">
              <a:avLst/>
            </a:prstGeom>
            <a:solidFill>
              <a:srgbClr val="FFC5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extLst>
                <a:ext uri="{FF2B5EF4-FFF2-40B4-BE49-F238E27FC236}">
                  <a16:creationId xmlns:a16="http://schemas.microsoft.com/office/drawing/2014/main" id="{BA0265B3-B248-1FD4-65D3-9FD45D5E3AC8}"/>
                </a:ext>
              </a:extLst>
            </p:cNvPr>
            <p:cNvSpPr/>
            <p:nvPr/>
          </p:nvSpPr>
          <p:spPr>
            <a:xfrm rot="16200000">
              <a:off x="1336012" y="13517892"/>
              <a:ext cx="4523618" cy="1362878"/>
            </a:xfrm>
            <a:prstGeom prst="rect">
              <a:avLst/>
            </a:prstGeom>
            <a:solidFill>
              <a:srgbClr val="FFD9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2" name="TextBox 101">
            <a:extLst>
              <a:ext uri="{FF2B5EF4-FFF2-40B4-BE49-F238E27FC236}">
                <a16:creationId xmlns:a16="http://schemas.microsoft.com/office/drawing/2014/main" id="{961D22F2-CCB1-930C-9E37-C1A25C5751ED}"/>
              </a:ext>
            </a:extLst>
          </p:cNvPr>
          <p:cNvSpPr txBox="1"/>
          <p:nvPr/>
        </p:nvSpPr>
        <p:spPr>
          <a:xfrm>
            <a:off x="4269259" y="14621883"/>
            <a:ext cx="14359075" cy="1754326"/>
          </a:xfrm>
          <a:prstGeom prst="rect">
            <a:avLst/>
          </a:prstGeom>
          <a:noFill/>
        </p:spPr>
        <p:txBody>
          <a:bodyPr wrap="square" rtlCol="0">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ctr"/>
            <a:r>
              <a:rPr lang="en-US" sz="5400" b="0">
                <a:latin typeface="VEC Display" pitchFamily="2" charset="77"/>
                <a:cs typeface="VEC Display" pitchFamily="2" charset="77"/>
              </a:rPr>
              <a:t>This trend is driving strong demand for trade fairs and exhibitions in Vietnam.</a:t>
            </a:r>
          </a:p>
        </p:txBody>
      </p:sp>
      <p:pic>
        <p:nvPicPr>
          <p:cNvPr id="103" name="Picture 102">
            <a:extLst>
              <a:ext uri="{FF2B5EF4-FFF2-40B4-BE49-F238E27FC236}">
                <a16:creationId xmlns:a16="http://schemas.microsoft.com/office/drawing/2014/main" id="{7C946DE6-BCB1-C469-0BD1-1A051BCC6E72}"/>
              </a:ext>
            </a:extLst>
          </p:cNvPr>
          <p:cNvPicPr>
            <a:picLocks noChangeAspect="1"/>
          </p:cNvPicPr>
          <p:nvPr/>
        </p:nvPicPr>
        <p:blipFill rotWithShape="1">
          <a:blip r:embed="rId4">
            <a:extLst>
              <a:ext uri="{28A0092B-C50C-407E-A947-70E740481C1C}">
                <a14:useLocalDpi xmlns:a14="http://schemas.microsoft.com/office/drawing/2010/main" val="0"/>
              </a:ext>
            </a:extLst>
          </a:blip>
          <a:srcRect t="9233"/>
          <a:stretch/>
        </p:blipFill>
        <p:spPr>
          <a:xfrm>
            <a:off x="22589886" y="13946779"/>
            <a:ext cx="4914763" cy="3104535"/>
          </a:xfrm>
          <a:prstGeom prst="rect">
            <a:avLst/>
          </a:prstGeom>
        </p:spPr>
      </p:pic>
      <p:sp>
        <p:nvSpPr>
          <p:cNvPr id="104" name="Rectangle 103">
            <a:extLst>
              <a:ext uri="{FF2B5EF4-FFF2-40B4-BE49-F238E27FC236}">
                <a16:creationId xmlns:a16="http://schemas.microsoft.com/office/drawing/2014/main" id="{DFB2E2D2-2CC4-A639-A899-6C393C741FA5}"/>
              </a:ext>
            </a:extLst>
          </p:cNvPr>
          <p:cNvSpPr/>
          <p:nvPr/>
        </p:nvSpPr>
        <p:spPr>
          <a:xfrm rot="16200000">
            <a:off x="10190740" y="4937227"/>
            <a:ext cx="3104535" cy="21123642"/>
          </a:xfrm>
          <a:prstGeom prst="rect">
            <a:avLst/>
          </a:prstGeom>
          <a:noFill/>
          <a:ln w="44450">
            <a:solidFill>
              <a:srgbClr val="FFD9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24917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Picture 2" descr="Trung tâm Triển lãm Việt Nam: Biểu tượng mới của Đông Nam Á">
            <a:extLst>
              <a:ext uri="{FF2B5EF4-FFF2-40B4-BE49-F238E27FC236}">
                <a16:creationId xmlns:a16="http://schemas.microsoft.com/office/drawing/2014/main" id="{EBA76FEC-CFDD-F71C-25B0-79035465FC27}"/>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t="-6637"/>
          <a:stretch/>
        </p:blipFill>
        <p:spPr bwMode="auto">
          <a:xfrm>
            <a:off x="-1" y="2686502"/>
            <a:ext cx="30959425" cy="15314161"/>
          </a:xfrm>
          <a:prstGeom prst="rect">
            <a:avLst/>
          </a:prstGeom>
          <a:noFill/>
          <a:extLst>
            <a:ext uri="{909E8E84-426E-40DD-AFC4-6F175D3DCCD1}">
              <a14:hiddenFill xmlns:a14="http://schemas.microsoft.com/office/drawing/2010/main">
                <a:solidFill>
                  <a:srgbClr val="FFFFFF"/>
                </a:solidFill>
              </a14:hiddenFill>
            </a:ext>
          </a:extLst>
        </p:spPr>
      </p:pic>
      <p:sp>
        <p:nvSpPr>
          <p:cNvPr id="46" name="Rectangle 45">
            <a:extLst>
              <a:ext uri="{FF2B5EF4-FFF2-40B4-BE49-F238E27FC236}">
                <a16:creationId xmlns:a16="http://schemas.microsoft.com/office/drawing/2014/main" id="{64B40851-9CD7-2DD7-0196-EC330A811AAC}"/>
              </a:ext>
            </a:extLst>
          </p:cNvPr>
          <p:cNvSpPr/>
          <p:nvPr/>
        </p:nvSpPr>
        <p:spPr>
          <a:xfrm>
            <a:off x="-1" y="3562074"/>
            <a:ext cx="30959425" cy="12897125"/>
          </a:xfrm>
          <a:prstGeom prst="rect">
            <a:avLst/>
          </a:prstGeom>
          <a:gradFill>
            <a:gsLst>
              <a:gs pos="64000">
                <a:schemeClr val="bg1"/>
              </a:gs>
              <a:gs pos="100000">
                <a:schemeClr val="bg1">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nvGrpSpPr>
          <p:cNvPr id="47" name="Group 46">
            <a:extLst>
              <a:ext uri="{FF2B5EF4-FFF2-40B4-BE49-F238E27FC236}">
                <a16:creationId xmlns:a16="http://schemas.microsoft.com/office/drawing/2014/main" id="{73C9D7A7-A442-7D4D-8293-E2B67B9D7479}"/>
              </a:ext>
            </a:extLst>
          </p:cNvPr>
          <p:cNvGrpSpPr/>
          <p:nvPr/>
        </p:nvGrpSpPr>
        <p:grpSpPr>
          <a:xfrm>
            <a:off x="-1" y="17373534"/>
            <a:ext cx="30959425" cy="668269"/>
            <a:chOff x="0" y="0"/>
            <a:chExt cx="11226800" cy="344805"/>
          </a:xfrm>
        </p:grpSpPr>
        <p:sp>
          <p:nvSpPr>
            <p:cNvPr id="48" name="Rectangle 47">
              <a:extLst>
                <a:ext uri="{FF2B5EF4-FFF2-40B4-BE49-F238E27FC236}">
                  <a16:creationId xmlns:a16="http://schemas.microsoft.com/office/drawing/2014/main" id="{FFF1B09B-9FAC-770F-D4F5-ADEBB1A6012F}"/>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49" name="Rectangle 48">
              <a:extLst>
                <a:ext uri="{FF2B5EF4-FFF2-40B4-BE49-F238E27FC236}">
                  <a16:creationId xmlns:a16="http://schemas.microsoft.com/office/drawing/2014/main" id="{B74554D7-DA50-BFD5-D9C7-9DA6BC1DF12E}"/>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50" name="Rectangle 49">
              <a:extLst>
                <a:ext uri="{FF2B5EF4-FFF2-40B4-BE49-F238E27FC236}">
                  <a16:creationId xmlns:a16="http://schemas.microsoft.com/office/drawing/2014/main" id="{957FC4C0-6101-6F60-2378-ADF89DCCB7EE}"/>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51" name="Rectangle 50">
              <a:extLst>
                <a:ext uri="{FF2B5EF4-FFF2-40B4-BE49-F238E27FC236}">
                  <a16:creationId xmlns:a16="http://schemas.microsoft.com/office/drawing/2014/main" id="{615E99E4-419F-D468-CC63-5E7F2C8EBFD0}"/>
                </a:ext>
              </a:extLst>
            </p:cNvPr>
            <p:cNvSpPr/>
            <p:nvPr/>
          </p:nvSpPr>
          <p:spPr>
            <a:xfrm>
              <a:off x="817880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52" name="Picture 51">
            <a:extLst>
              <a:ext uri="{FF2B5EF4-FFF2-40B4-BE49-F238E27FC236}">
                <a16:creationId xmlns:a16="http://schemas.microsoft.com/office/drawing/2014/main" id="{64A7CDC4-0454-A88C-2905-E08ACDB7A44D}"/>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7601079" y="895352"/>
            <a:ext cx="2335079" cy="2200546"/>
          </a:xfrm>
          <a:prstGeom prst="rect">
            <a:avLst/>
          </a:prstGeom>
        </p:spPr>
      </p:pic>
      <p:sp>
        <p:nvSpPr>
          <p:cNvPr id="58" name="TextBox 57">
            <a:extLst>
              <a:ext uri="{FF2B5EF4-FFF2-40B4-BE49-F238E27FC236}">
                <a16:creationId xmlns:a16="http://schemas.microsoft.com/office/drawing/2014/main" id="{09438E7F-425A-9BC3-50CC-32039B1D55FF}"/>
              </a:ext>
            </a:extLst>
          </p:cNvPr>
          <p:cNvSpPr txBox="1"/>
          <p:nvPr/>
        </p:nvSpPr>
        <p:spPr>
          <a:xfrm>
            <a:off x="1109996" y="1314678"/>
            <a:ext cx="25754166" cy="2123658"/>
          </a:xfrm>
          <a:prstGeom prst="rect">
            <a:avLst/>
          </a:prstGeom>
          <a:noFill/>
        </p:spPr>
        <p:txBody>
          <a:bodyPr wrap="none" rtlCol="0">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6600"/>
              <a:t>YOUNG POPULATION AND INCREASING PURCHASING POWER </a:t>
            </a:r>
          </a:p>
          <a:p>
            <a:r>
              <a:rPr lang="en-US" sz="6600"/>
              <a:t>OF THE MIDDLE CLASS</a:t>
            </a:r>
          </a:p>
        </p:txBody>
      </p:sp>
      <p:sp>
        <p:nvSpPr>
          <p:cNvPr id="59" name="TextBox 58">
            <a:extLst>
              <a:ext uri="{FF2B5EF4-FFF2-40B4-BE49-F238E27FC236}">
                <a16:creationId xmlns:a16="http://schemas.microsoft.com/office/drawing/2014/main" id="{8D30A754-9C91-2769-B272-E655263FA3AD}"/>
              </a:ext>
            </a:extLst>
          </p:cNvPr>
          <p:cNvSpPr txBox="1"/>
          <p:nvPr/>
        </p:nvSpPr>
        <p:spPr>
          <a:xfrm>
            <a:off x="1109995" y="3642844"/>
            <a:ext cx="25222547" cy="707886"/>
          </a:xfrm>
          <a:prstGeom prst="rect">
            <a:avLst/>
          </a:prstGeom>
          <a:noFill/>
        </p:spPr>
        <p:txBody>
          <a:bodyPr wrap="square">
            <a:spAutoFit/>
          </a:bodyPr>
          <a:lstStyle>
            <a:defPPr>
              <a:defRPr lang="en-US"/>
            </a:defPPr>
            <a:lvl1pPr>
              <a:defRPr sz="4000">
                <a:solidFill>
                  <a:srgbClr val="BBAA87"/>
                </a:solidFill>
                <a:latin typeface="VEC Text" pitchFamily="2" charset="77"/>
                <a:cs typeface="VEC Text" pitchFamily="2" charset="77"/>
              </a:defRPr>
            </a:lvl1pPr>
          </a:lstStyle>
          <a:p>
            <a:r>
              <a:rPr lang="en-US"/>
              <a:t>Domestic consumer market with great potential</a:t>
            </a:r>
          </a:p>
        </p:txBody>
      </p:sp>
      <p:sp>
        <p:nvSpPr>
          <p:cNvPr id="60" name="Rectangle 59">
            <a:extLst>
              <a:ext uri="{FF2B5EF4-FFF2-40B4-BE49-F238E27FC236}">
                <a16:creationId xmlns:a16="http://schemas.microsoft.com/office/drawing/2014/main" id="{E9A42BAF-C373-7104-A618-8EC8221838E8}"/>
              </a:ext>
            </a:extLst>
          </p:cNvPr>
          <p:cNvSpPr/>
          <p:nvPr/>
        </p:nvSpPr>
        <p:spPr>
          <a:xfrm>
            <a:off x="1033369" y="6522881"/>
            <a:ext cx="14020687" cy="1673697"/>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63B811BF-7862-7810-9E38-3C62C55ADA50}"/>
              </a:ext>
            </a:extLst>
          </p:cNvPr>
          <p:cNvSpPr/>
          <p:nvPr/>
        </p:nvSpPr>
        <p:spPr>
          <a:xfrm>
            <a:off x="16053688" y="6522881"/>
            <a:ext cx="13882470" cy="1673697"/>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a:extLst>
              <a:ext uri="{FF2B5EF4-FFF2-40B4-BE49-F238E27FC236}">
                <a16:creationId xmlns:a16="http://schemas.microsoft.com/office/drawing/2014/main" id="{40BAF11F-7043-53CD-C6F7-C8C60CAEFEEB}"/>
              </a:ext>
            </a:extLst>
          </p:cNvPr>
          <p:cNvSpPr txBox="1"/>
          <p:nvPr/>
        </p:nvSpPr>
        <p:spPr>
          <a:xfrm>
            <a:off x="2363544" y="5483472"/>
            <a:ext cx="13864516" cy="707886"/>
          </a:xfrm>
          <a:prstGeom prst="rect">
            <a:avLst/>
          </a:prstGeom>
          <a:noFill/>
        </p:spPr>
        <p:txBody>
          <a:bodyPr wrap="square">
            <a:spAutoFit/>
          </a:bodyPr>
          <a:lstStyle/>
          <a:p>
            <a:r>
              <a:rPr lang="en-US" sz="4000" b="1" spc="-150">
                <a:solidFill>
                  <a:srgbClr val="FF9E02"/>
                </a:solidFill>
                <a:latin typeface="VEC Text Bold" pitchFamily="2" charset="77"/>
                <a:cs typeface="VEC Text Bold" pitchFamily="2" charset="77"/>
              </a:rPr>
              <a:t>LARGE POPULATION AND EXPANDING MIDDLE CLASS</a:t>
            </a:r>
          </a:p>
        </p:txBody>
      </p:sp>
      <p:sp>
        <p:nvSpPr>
          <p:cNvPr id="63" name="TextBox 62">
            <a:extLst>
              <a:ext uri="{FF2B5EF4-FFF2-40B4-BE49-F238E27FC236}">
                <a16:creationId xmlns:a16="http://schemas.microsoft.com/office/drawing/2014/main" id="{CF880F6F-FC4C-4A77-1844-F090D017851A}"/>
              </a:ext>
            </a:extLst>
          </p:cNvPr>
          <p:cNvSpPr txBox="1"/>
          <p:nvPr/>
        </p:nvSpPr>
        <p:spPr>
          <a:xfrm>
            <a:off x="17076956" y="5483472"/>
            <a:ext cx="14479027" cy="707886"/>
          </a:xfrm>
          <a:prstGeom prst="rect">
            <a:avLst/>
          </a:prstGeom>
          <a:noFill/>
        </p:spPr>
        <p:txBody>
          <a:bodyPr wrap="square">
            <a:spAutoFit/>
          </a:bodyPr>
          <a:lstStyle>
            <a:defPPr>
              <a:defRPr lang="en-US"/>
            </a:defPPr>
            <a:lvl1pPr algn="ctr">
              <a:defRPr sz="4400" b="1">
                <a:solidFill>
                  <a:srgbClr val="FF9E02"/>
                </a:solidFill>
                <a:latin typeface="VEC Text Bold" pitchFamily="2" charset="77"/>
                <a:cs typeface="VEC Text Bold" pitchFamily="2" charset="77"/>
              </a:defRPr>
            </a:lvl1pPr>
          </a:lstStyle>
          <a:p>
            <a:pPr algn="l"/>
            <a:r>
              <a:rPr lang="en-US" sz="4000" spc="-150"/>
              <a:t>STRONG PURCHASING POWER, CONTROLLED INFLATION</a:t>
            </a:r>
          </a:p>
        </p:txBody>
      </p:sp>
      <p:sp>
        <p:nvSpPr>
          <p:cNvPr id="64" name="TextBox 63">
            <a:extLst>
              <a:ext uri="{FF2B5EF4-FFF2-40B4-BE49-F238E27FC236}">
                <a16:creationId xmlns:a16="http://schemas.microsoft.com/office/drawing/2014/main" id="{F2B477C3-DA1E-43D7-8BFC-F5333A37B2D3}"/>
              </a:ext>
            </a:extLst>
          </p:cNvPr>
          <p:cNvSpPr txBox="1"/>
          <p:nvPr/>
        </p:nvSpPr>
        <p:spPr>
          <a:xfrm>
            <a:off x="630294" y="6671806"/>
            <a:ext cx="14826835" cy="1323439"/>
          </a:xfrm>
          <a:prstGeom prst="rect">
            <a:avLst/>
          </a:prstGeom>
          <a:noFill/>
        </p:spPr>
        <p:txBody>
          <a:bodyPr wrap="square">
            <a:spAutoFit/>
          </a:bodyPr>
          <a:lstStyle>
            <a:defPPr>
              <a:defRPr lang="en-US"/>
            </a:defPPr>
            <a:lvl1pPr marL="571500" indent="-571500" algn="just">
              <a:spcAft>
                <a:spcPts val="1800"/>
              </a:spcAft>
              <a:buFont typeface="Arial" panose="020B0604020202020204" pitchFamily="34" charset="0"/>
              <a:buChar char="•"/>
              <a:defRPr sz="3600">
                <a:latin typeface="VEC Text" pitchFamily="2" charset="77"/>
                <a:cs typeface="VEC Text" pitchFamily="2" charset="77"/>
              </a:defRPr>
            </a:lvl1pPr>
          </a:lstStyle>
          <a:p>
            <a:pPr marL="0" indent="0" algn="ctr">
              <a:buNone/>
            </a:pPr>
            <a:r>
              <a:rPr lang="en-US" sz="3200">
                <a:solidFill>
                  <a:schemeClr val="bg1"/>
                </a:solidFill>
              </a:rPr>
              <a:t>With more than</a:t>
            </a:r>
            <a:r>
              <a:rPr lang="vi-VN" sz="3200">
                <a:solidFill>
                  <a:schemeClr val="bg1"/>
                </a:solidFill>
              </a:rPr>
              <a:t> </a:t>
            </a:r>
            <a:r>
              <a:rPr lang="vi-VN" sz="4800" b="1">
                <a:solidFill>
                  <a:schemeClr val="bg1"/>
                </a:solidFill>
              </a:rPr>
              <a:t>100 million people</a:t>
            </a:r>
            <a:r>
              <a:rPr lang="vi-VN" sz="3200">
                <a:solidFill>
                  <a:schemeClr val="bg1"/>
                </a:solidFill>
              </a:rPr>
              <a:t>, </a:t>
            </a:r>
            <a:r>
              <a:rPr lang="en-US" sz="3200">
                <a:solidFill>
                  <a:schemeClr val="bg1"/>
                </a:solidFill>
              </a:rPr>
              <a:t>average income is rising (VND 7.7 million/month in 2024), creating a vast consumer market.</a:t>
            </a:r>
            <a:endParaRPr lang="vi-VN" sz="3200">
              <a:solidFill>
                <a:schemeClr val="bg1"/>
              </a:solidFill>
            </a:endParaRPr>
          </a:p>
        </p:txBody>
      </p:sp>
      <p:sp>
        <p:nvSpPr>
          <p:cNvPr id="65" name="TextBox 64">
            <a:extLst>
              <a:ext uri="{FF2B5EF4-FFF2-40B4-BE49-F238E27FC236}">
                <a16:creationId xmlns:a16="http://schemas.microsoft.com/office/drawing/2014/main" id="{C9EA3616-62C4-09A9-9477-5F0222C049BD}"/>
              </a:ext>
            </a:extLst>
          </p:cNvPr>
          <p:cNvSpPr txBox="1"/>
          <p:nvPr/>
        </p:nvSpPr>
        <p:spPr>
          <a:xfrm>
            <a:off x="16087424" y="6617036"/>
            <a:ext cx="13642728" cy="1323439"/>
          </a:xfrm>
          <a:prstGeom prst="rect">
            <a:avLst/>
          </a:prstGeom>
          <a:noFill/>
        </p:spPr>
        <p:txBody>
          <a:bodyPr wrap="square">
            <a:spAutoFit/>
          </a:bodyPr>
          <a:lstStyle>
            <a:defPPr>
              <a:defRPr lang="en-US"/>
            </a:defPPr>
            <a:lvl1pPr indent="0" algn="ctr">
              <a:spcAft>
                <a:spcPts val="1800"/>
              </a:spcAft>
              <a:buFont typeface="Arial" panose="020B0604020202020204" pitchFamily="34" charset="0"/>
              <a:buNone/>
              <a:defRPr sz="3500">
                <a:solidFill>
                  <a:schemeClr val="bg1"/>
                </a:solidFill>
                <a:latin typeface="VEC Text" pitchFamily="2" charset="77"/>
                <a:cs typeface="VEC Text" pitchFamily="2" charset="77"/>
              </a:defRPr>
            </a:lvl1pPr>
          </a:lstStyle>
          <a:p>
            <a:r>
              <a:rPr lang="en-US" sz="4800" b="1"/>
              <a:t>The Consumer Price Index (CPI) increased by 3.63%</a:t>
            </a:r>
            <a:r>
              <a:rPr lang="en-GB" sz="4800" b="1"/>
              <a:t>,</a:t>
            </a:r>
            <a:br>
              <a:rPr lang="en-GB" sz="4800" b="1"/>
            </a:br>
            <a:r>
              <a:rPr lang="en-US" sz="3200"/>
              <a:t>reflecting stable purchasing power while inflation remains under control.</a:t>
            </a:r>
            <a:endParaRPr lang="vi-VN" sz="3200"/>
          </a:p>
        </p:txBody>
      </p:sp>
      <p:sp>
        <p:nvSpPr>
          <p:cNvPr id="66" name="Google Shape;6349;p93">
            <a:extLst>
              <a:ext uri="{FF2B5EF4-FFF2-40B4-BE49-F238E27FC236}">
                <a16:creationId xmlns:a16="http://schemas.microsoft.com/office/drawing/2014/main" id="{1782D55A-CE07-760E-5696-2BDB05578D12}"/>
              </a:ext>
            </a:extLst>
          </p:cNvPr>
          <p:cNvSpPr/>
          <p:nvPr/>
        </p:nvSpPr>
        <p:spPr>
          <a:xfrm>
            <a:off x="15923324" y="5346910"/>
            <a:ext cx="980161" cy="981011"/>
          </a:xfrm>
          <a:custGeom>
            <a:avLst/>
            <a:gdLst/>
            <a:ahLst/>
            <a:cxnLst/>
            <a:rect l="l" t="t" r="r" b="b"/>
            <a:pathLst>
              <a:path w="12666" h="12677" extrusionOk="0">
                <a:moveTo>
                  <a:pt x="8916" y="1639"/>
                </a:moveTo>
                <a:cubicBezTo>
                  <a:pt x="9137" y="1639"/>
                  <a:pt x="9294" y="1828"/>
                  <a:pt x="9294" y="2048"/>
                </a:cubicBezTo>
                <a:cubicBezTo>
                  <a:pt x="9294" y="2269"/>
                  <a:pt x="9105" y="2458"/>
                  <a:pt x="8916" y="2458"/>
                </a:cubicBezTo>
                <a:lnTo>
                  <a:pt x="3655" y="2458"/>
                </a:lnTo>
                <a:cubicBezTo>
                  <a:pt x="3434" y="2458"/>
                  <a:pt x="3245" y="2269"/>
                  <a:pt x="3245" y="2048"/>
                </a:cubicBezTo>
                <a:cubicBezTo>
                  <a:pt x="3245" y="1796"/>
                  <a:pt x="3434" y="1639"/>
                  <a:pt x="3655" y="1639"/>
                </a:cubicBezTo>
                <a:close/>
                <a:moveTo>
                  <a:pt x="10555" y="3245"/>
                </a:moveTo>
                <a:cubicBezTo>
                  <a:pt x="10807" y="3245"/>
                  <a:pt x="10964" y="3434"/>
                  <a:pt x="10964" y="3686"/>
                </a:cubicBezTo>
                <a:cubicBezTo>
                  <a:pt x="10964" y="3939"/>
                  <a:pt x="10807" y="4128"/>
                  <a:pt x="10555" y="4128"/>
                </a:cubicBezTo>
                <a:lnTo>
                  <a:pt x="2017" y="4128"/>
                </a:lnTo>
                <a:cubicBezTo>
                  <a:pt x="1765" y="4128"/>
                  <a:pt x="1607" y="3939"/>
                  <a:pt x="1607" y="3686"/>
                </a:cubicBezTo>
                <a:cubicBezTo>
                  <a:pt x="1607" y="3434"/>
                  <a:pt x="1828" y="3245"/>
                  <a:pt x="2017" y="3245"/>
                </a:cubicBezTo>
                <a:close/>
                <a:moveTo>
                  <a:pt x="6711" y="5766"/>
                </a:moveTo>
                <a:cubicBezTo>
                  <a:pt x="7593" y="5766"/>
                  <a:pt x="8349" y="6522"/>
                  <a:pt x="8349" y="7436"/>
                </a:cubicBezTo>
                <a:cubicBezTo>
                  <a:pt x="8349" y="8349"/>
                  <a:pt x="7593" y="9074"/>
                  <a:pt x="6711" y="9074"/>
                </a:cubicBezTo>
                <a:cubicBezTo>
                  <a:pt x="5797" y="9074"/>
                  <a:pt x="5041" y="8349"/>
                  <a:pt x="5041" y="7436"/>
                </a:cubicBezTo>
                <a:cubicBezTo>
                  <a:pt x="5041" y="6522"/>
                  <a:pt x="5797" y="5766"/>
                  <a:pt x="6711" y="5766"/>
                </a:cubicBezTo>
                <a:close/>
                <a:moveTo>
                  <a:pt x="2048" y="0"/>
                </a:moveTo>
                <a:cubicBezTo>
                  <a:pt x="1828" y="0"/>
                  <a:pt x="1670" y="189"/>
                  <a:pt x="1670" y="378"/>
                </a:cubicBezTo>
                <a:cubicBezTo>
                  <a:pt x="1670" y="1040"/>
                  <a:pt x="1103" y="1639"/>
                  <a:pt x="410" y="1639"/>
                </a:cubicBezTo>
                <a:cubicBezTo>
                  <a:pt x="158" y="1639"/>
                  <a:pt x="0" y="1828"/>
                  <a:pt x="0" y="2048"/>
                </a:cubicBezTo>
                <a:lnTo>
                  <a:pt x="0" y="6994"/>
                </a:lnTo>
                <a:cubicBezTo>
                  <a:pt x="0" y="7247"/>
                  <a:pt x="189" y="7404"/>
                  <a:pt x="410" y="7404"/>
                </a:cubicBezTo>
                <a:cubicBezTo>
                  <a:pt x="1072" y="7404"/>
                  <a:pt x="1670" y="7940"/>
                  <a:pt x="1670" y="8601"/>
                </a:cubicBezTo>
                <a:cubicBezTo>
                  <a:pt x="1670" y="8853"/>
                  <a:pt x="1859" y="9042"/>
                  <a:pt x="2048" y="9042"/>
                </a:cubicBezTo>
                <a:lnTo>
                  <a:pt x="4884" y="9042"/>
                </a:lnTo>
                <a:lnTo>
                  <a:pt x="5073" y="9231"/>
                </a:lnTo>
                <a:lnTo>
                  <a:pt x="5073" y="12224"/>
                </a:lnTo>
                <a:cubicBezTo>
                  <a:pt x="5073" y="12468"/>
                  <a:pt x="5298" y="12654"/>
                  <a:pt x="5517" y="12654"/>
                </a:cubicBezTo>
                <a:cubicBezTo>
                  <a:pt x="5581" y="12654"/>
                  <a:pt x="5645" y="12638"/>
                  <a:pt x="5703" y="12602"/>
                </a:cubicBezTo>
                <a:lnTo>
                  <a:pt x="6743" y="11909"/>
                </a:lnTo>
                <a:lnTo>
                  <a:pt x="7782" y="12602"/>
                </a:lnTo>
                <a:cubicBezTo>
                  <a:pt x="7850" y="12653"/>
                  <a:pt x="7926" y="12676"/>
                  <a:pt x="8002" y="12676"/>
                </a:cubicBezTo>
                <a:cubicBezTo>
                  <a:pt x="8210" y="12676"/>
                  <a:pt x="8412" y="12501"/>
                  <a:pt x="8412" y="12224"/>
                </a:cubicBezTo>
                <a:lnTo>
                  <a:pt x="8412" y="9231"/>
                </a:lnTo>
                <a:lnTo>
                  <a:pt x="8601" y="9042"/>
                </a:lnTo>
                <a:lnTo>
                  <a:pt x="10618" y="9042"/>
                </a:lnTo>
                <a:cubicBezTo>
                  <a:pt x="10838" y="9042"/>
                  <a:pt x="10996" y="8853"/>
                  <a:pt x="10996" y="8601"/>
                </a:cubicBezTo>
                <a:cubicBezTo>
                  <a:pt x="10996" y="7940"/>
                  <a:pt x="11563" y="7404"/>
                  <a:pt x="12224" y="7404"/>
                </a:cubicBezTo>
                <a:cubicBezTo>
                  <a:pt x="12445" y="7404"/>
                  <a:pt x="12665" y="7184"/>
                  <a:pt x="12665" y="6994"/>
                </a:cubicBezTo>
                <a:lnTo>
                  <a:pt x="12665" y="2048"/>
                </a:lnTo>
                <a:cubicBezTo>
                  <a:pt x="12602" y="1796"/>
                  <a:pt x="12445" y="1639"/>
                  <a:pt x="12224" y="1639"/>
                </a:cubicBezTo>
                <a:cubicBezTo>
                  <a:pt x="11531" y="1639"/>
                  <a:pt x="10996" y="1103"/>
                  <a:pt x="10996" y="378"/>
                </a:cubicBezTo>
                <a:cubicBezTo>
                  <a:pt x="10996" y="158"/>
                  <a:pt x="10807" y="0"/>
                  <a:pt x="10586" y="0"/>
                </a:cubicBezTo>
                <a:close/>
              </a:path>
            </a:pathLst>
          </a:custGeom>
          <a:solidFill>
            <a:srgbClr val="FF9E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7" name="Google Shape;6236;p93">
            <a:extLst>
              <a:ext uri="{FF2B5EF4-FFF2-40B4-BE49-F238E27FC236}">
                <a16:creationId xmlns:a16="http://schemas.microsoft.com/office/drawing/2014/main" id="{6A9D63AA-C3A9-A8BA-6D59-538A6E79D6DB}"/>
              </a:ext>
            </a:extLst>
          </p:cNvPr>
          <p:cNvGrpSpPr/>
          <p:nvPr/>
        </p:nvGrpSpPr>
        <p:grpSpPr>
          <a:xfrm>
            <a:off x="1171586" y="5357085"/>
            <a:ext cx="980161" cy="960660"/>
            <a:chOff x="-60988625" y="3740800"/>
            <a:chExt cx="316650" cy="310350"/>
          </a:xfrm>
          <a:solidFill>
            <a:srgbClr val="FF9E02"/>
          </a:solidFill>
        </p:grpSpPr>
        <p:sp>
          <p:nvSpPr>
            <p:cNvPr id="68" name="Google Shape;6237;p93">
              <a:extLst>
                <a:ext uri="{FF2B5EF4-FFF2-40B4-BE49-F238E27FC236}">
                  <a16:creationId xmlns:a16="http://schemas.microsoft.com/office/drawing/2014/main" id="{542FD80A-FE10-EC8C-A8D8-AAC95013E1A3}"/>
                </a:ext>
              </a:extLst>
            </p:cNvPr>
            <p:cNvSpPr/>
            <p:nvPr/>
          </p:nvSpPr>
          <p:spPr>
            <a:xfrm>
              <a:off x="-60988625" y="3740800"/>
              <a:ext cx="311125" cy="310350"/>
            </a:xfrm>
            <a:custGeom>
              <a:avLst/>
              <a:gdLst/>
              <a:ahLst/>
              <a:cxnLst/>
              <a:rect l="l" t="t" r="r" b="b"/>
              <a:pathLst>
                <a:path w="12445" h="12414" extrusionOk="0">
                  <a:moveTo>
                    <a:pt x="7026" y="1670"/>
                  </a:moveTo>
                  <a:cubicBezTo>
                    <a:pt x="7278" y="1670"/>
                    <a:pt x="7467" y="1859"/>
                    <a:pt x="7467" y="2111"/>
                  </a:cubicBezTo>
                  <a:cubicBezTo>
                    <a:pt x="7467" y="2332"/>
                    <a:pt x="7278" y="2490"/>
                    <a:pt x="7026" y="2490"/>
                  </a:cubicBezTo>
                  <a:lnTo>
                    <a:pt x="2080" y="2490"/>
                  </a:lnTo>
                  <a:cubicBezTo>
                    <a:pt x="1828" y="2490"/>
                    <a:pt x="1639" y="2300"/>
                    <a:pt x="1639" y="2111"/>
                  </a:cubicBezTo>
                  <a:cubicBezTo>
                    <a:pt x="1639" y="1828"/>
                    <a:pt x="1828" y="1670"/>
                    <a:pt x="2080" y="1670"/>
                  </a:cubicBezTo>
                  <a:close/>
                  <a:moveTo>
                    <a:pt x="7026" y="4159"/>
                  </a:moveTo>
                  <a:cubicBezTo>
                    <a:pt x="7278" y="4159"/>
                    <a:pt x="7467" y="4348"/>
                    <a:pt x="7467" y="4537"/>
                  </a:cubicBezTo>
                  <a:cubicBezTo>
                    <a:pt x="7467" y="4789"/>
                    <a:pt x="7278" y="4978"/>
                    <a:pt x="7026" y="4978"/>
                  </a:cubicBezTo>
                  <a:lnTo>
                    <a:pt x="2080" y="4978"/>
                  </a:lnTo>
                  <a:cubicBezTo>
                    <a:pt x="1828" y="4978"/>
                    <a:pt x="1639" y="4789"/>
                    <a:pt x="1639" y="4537"/>
                  </a:cubicBezTo>
                  <a:cubicBezTo>
                    <a:pt x="1639" y="4317"/>
                    <a:pt x="1828" y="4159"/>
                    <a:pt x="2080" y="4159"/>
                  </a:cubicBezTo>
                  <a:close/>
                  <a:moveTo>
                    <a:pt x="7026" y="6648"/>
                  </a:moveTo>
                  <a:cubicBezTo>
                    <a:pt x="7278" y="6648"/>
                    <a:pt x="7467" y="6837"/>
                    <a:pt x="7467" y="7058"/>
                  </a:cubicBezTo>
                  <a:cubicBezTo>
                    <a:pt x="7467" y="7310"/>
                    <a:pt x="7278" y="7467"/>
                    <a:pt x="7026" y="7467"/>
                  </a:cubicBezTo>
                  <a:lnTo>
                    <a:pt x="2080" y="7467"/>
                  </a:lnTo>
                  <a:cubicBezTo>
                    <a:pt x="1828" y="7467"/>
                    <a:pt x="1639" y="7278"/>
                    <a:pt x="1639" y="7058"/>
                  </a:cubicBezTo>
                  <a:cubicBezTo>
                    <a:pt x="1639" y="6806"/>
                    <a:pt x="1828" y="6648"/>
                    <a:pt x="2080" y="6648"/>
                  </a:cubicBezTo>
                  <a:close/>
                  <a:moveTo>
                    <a:pt x="7026" y="9106"/>
                  </a:moveTo>
                  <a:cubicBezTo>
                    <a:pt x="7278" y="9106"/>
                    <a:pt x="7467" y="9295"/>
                    <a:pt x="7467" y="9515"/>
                  </a:cubicBezTo>
                  <a:cubicBezTo>
                    <a:pt x="7467" y="9736"/>
                    <a:pt x="7278" y="9893"/>
                    <a:pt x="7026" y="9893"/>
                  </a:cubicBezTo>
                  <a:lnTo>
                    <a:pt x="2080" y="9893"/>
                  </a:lnTo>
                  <a:cubicBezTo>
                    <a:pt x="1828" y="9893"/>
                    <a:pt x="1639" y="9704"/>
                    <a:pt x="1639" y="9515"/>
                  </a:cubicBezTo>
                  <a:cubicBezTo>
                    <a:pt x="1639" y="9263"/>
                    <a:pt x="1828" y="9106"/>
                    <a:pt x="2080" y="9106"/>
                  </a:cubicBezTo>
                  <a:close/>
                  <a:moveTo>
                    <a:pt x="11500" y="10775"/>
                  </a:moveTo>
                  <a:cubicBezTo>
                    <a:pt x="11342" y="11248"/>
                    <a:pt x="10870" y="11594"/>
                    <a:pt x="10303" y="11594"/>
                  </a:cubicBezTo>
                  <a:cubicBezTo>
                    <a:pt x="9767" y="11594"/>
                    <a:pt x="9326" y="11248"/>
                    <a:pt x="9137" y="10775"/>
                  </a:cubicBezTo>
                  <a:close/>
                  <a:moveTo>
                    <a:pt x="1261" y="1"/>
                  </a:moveTo>
                  <a:cubicBezTo>
                    <a:pt x="568" y="1"/>
                    <a:pt x="32" y="568"/>
                    <a:pt x="32" y="1229"/>
                  </a:cubicBezTo>
                  <a:lnTo>
                    <a:pt x="32" y="10334"/>
                  </a:lnTo>
                  <a:cubicBezTo>
                    <a:pt x="0" y="11468"/>
                    <a:pt x="946" y="12414"/>
                    <a:pt x="2080" y="12414"/>
                  </a:cubicBezTo>
                  <a:lnTo>
                    <a:pt x="10334" y="12414"/>
                  </a:lnTo>
                  <a:cubicBezTo>
                    <a:pt x="11500" y="12414"/>
                    <a:pt x="12445" y="11468"/>
                    <a:pt x="12445" y="10334"/>
                  </a:cubicBezTo>
                  <a:cubicBezTo>
                    <a:pt x="12445" y="10082"/>
                    <a:pt x="12224" y="9893"/>
                    <a:pt x="12004" y="9893"/>
                  </a:cubicBezTo>
                  <a:lnTo>
                    <a:pt x="9074" y="9893"/>
                  </a:lnTo>
                  <a:lnTo>
                    <a:pt x="9074" y="1229"/>
                  </a:lnTo>
                  <a:cubicBezTo>
                    <a:pt x="9074" y="568"/>
                    <a:pt x="8538" y="1"/>
                    <a:pt x="78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238;p93">
              <a:extLst>
                <a:ext uri="{FF2B5EF4-FFF2-40B4-BE49-F238E27FC236}">
                  <a16:creationId xmlns:a16="http://schemas.microsoft.com/office/drawing/2014/main" id="{139F95EB-84B3-D4C4-4EEC-8E3350744D39}"/>
                </a:ext>
              </a:extLst>
            </p:cNvPr>
            <p:cNvSpPr/>
            <p:nvPr/>
          </p:nvSpPr>
          <p:spPr>
            <a:xfrm>
              <a:off x="-60742100" y="3920375"/>
              <a:ext cx="68550" cy="55175"/>
            </a:xfrm>
            <a:custGeom>
              <a:avLst/>
              <a:gdLst/>
              <a:ahLst/>
              <a:cxnLst/>
              <a:rect l="l" t="t" r="r" b="b"/>
              <a:pathLst>
                <a:path w="2742" h="2207" extrusionOk="0">
                  <a:moveTo>
                    <a:pt x="0" y="1"/>
                  </a:moveTo>
                  <a:lnTo>
                    <a:pt x="0" y="32"/>
                  </a:lnTo>
                  <a:lnTo>
                    <a:pt x="1009" y="1986"/>
                  </a:lnTo>
                  <a:cubicBezTo>
                    <a:pt x="1103" y="2080"/>
                    <a:pt x="1261" y="2206"/>
                    <a:pt x="1418" y="2206"/>
                  </a:cubicBezTo>
                  <a:cubicBezTo>
                    <a:pt x="1576" y="2206"/>
                    <a:pt x="1733" y="2143"/>
                    <a:pt x="1796" y="1986"/>
                  </a:cubicBezTo>
                  <a:lnTo>
                    <a:pt x="2741" y="32"/>
                  </a:lnTo>
                  <a:lnTo>
                    <a:pt x="2741"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6239;p93">
              <a:extLst>
                <a:ext uri="{FF2B5EF4-FFF2-40B4-BE49-F238E27FC236}">
                  <a16:creationId xmlns:a16="http://schemas.microsoft.com/office/drawing/2014/main" id="{81D12AC9-46B6-4900-3ED8-CD05534BD63D}"/>
                </a:ext>
              </a:extLst>
            </p:cNvPr>
            <p:cNvSpPr/>
            <p:nvPr/>
          </p:nvSpPr>
          <p:spPr>
            <a:xfrm>
              <a:off x="-60740525" y="3741600"/>
              <a:ext cx="68550" cy="158325"/>
            </a:xfrm>
            <a:custGeom>
              <a:avLst/>
              <a:gdLst/>
              <a:ahLst/>
              <a:cxnLst/>
              <a:rect l="l" t="t" r="r" b="b"/>
              <a:pathLst>
                <a:path w="2742" h="6333" extrusionOk="0">
                  <a:moveTo>
                    <a:pt x="1796" y="819"/>
                  </a:moveTo>
                  <a:cubicBezTo>
                    <a:pt x="1891" y="819"/>
                    <a:pt x="1922" y="882"/>
                    <a:pt x="1922" y="945"/>
                  </a:cubicBezTo>
                  <a:lnTo>
                    <a:pt x="1922" y="1638"/>
                  </a:lnTo>
                  <a:lnTo>
                    <a:pt x="820" y="1638"/>
                  </a:lnTo>
                  <a:lnTo>
                    <a:pt x="820" y="945"/>
                  </a:lnTo>
                  <a:cubicBezTo>
                    <a:pt x="820" y="851"/>
                    <a:pt x="883" y="819"/>
                    <a:pt x="977" y="819"/>
                  </a:cubicBezTo>
                  <a:close/>
                  <a:moveTo>
                    <a:pt x="977" y="0"/>
                  </a:moveTo>
                  <a:cubicBezTo>
                    <a:pt x="410" y="0"/>
                    <a:pt x="1" y="410"/>
                    <a:pt x="1" y="945"/>
                  </a:cubicBezTo>
                  <a:lnTo>
                    <a:pt x="1" y="6333"/>
                  </a:lnTo>
                  <a:lnTo>
                    <a:pt x="2741" y="6333"/>
                  </a:lnTo>
                  <a:lnTo>
                    <a:pt x="2741" y="945"/>
                  </a:lnTo>
                  <a:cubicBezTo>
                    <a:pt x="2741" y="410"/>
                    <a:pt x="2300" y="0"/>
                    <a:pt x="179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roup 70">
            <a:extLst>
              <a:ext uri="{FF2B5EF4-FFF2-40B4-BE49-F238E27FC236}">
                <a16:creationId xmlns:a16="http://schemas.microsoft.com/office/drawing/2014/main" id="{66BAD324-DF32-E343-DEE6-83C57E780C92}"/>
              </a:ext>
            </a:extLst>
          </p:cNvPr>
          <p:cNvGrpSpPr/>
          <p:nvPr/>
        </p:nvGrpSpPr>
        <p:grpSpPr>
          <a:xfrm>
            <a:off x="1033369" y="8792547"/>
            <a:ext cx="28902790" cy="2488576"/>
            <a:chOff x="1107529" y="13007428"/>
            <a:chExt cx="28902790" cy="2488576"/>
          </a:xfrm>
        </p:grpSpPr>
        <p:sp>
          <p:nvSpPr>
            <p:cNvPr id="72" name="TextBox 71">
              <a:extLst>
                <a:ext uri="{FF2B5EF4-FFF2-40B4-BE49-F238E27FC236}">
                  <a16:creationId xmlns:a16="http://schemas.microsoft.com/office/drawing/2014/main" id="{67910420-8C11-E907-186E-EA2697123F4F}"/>
                </a:ext>
              </a:extLst>
            </p:cNvPr>
            <p:cNvSpPr txBox="1"/>
            <p:nvPr/>
          </p:nvSpPr>
          <p:spPr>
            <a:xfrm>
              <a:off x="4952230" y="13528441"/>
              <a:ext cx="21270866" cy="1446550"/>
            </a:xfrm>
            <a:prstGeom prst="rect">
              <a:avLst/>
            </a:prstGeom>
            <a:noFill/>
          </p:spPr>
          <p:txBody>
            <a:bodyPr wrap="square" rtlCol="0">
              <a:spAutoFit/>
            </a:bodyPr>
            <a:lstStyle>
              <a:defPPr>
                <a:defRPr lang="en-US"/>
              </a:defPPr>
              <a:lvl1pPr>
                <a:defRPr sz="5400" b="0">
                  <a:gradFill>
                    <a:gsLst>
                      <a:gs pos="14000">
                        <a:srgbClr val="BC802A"/>
                      </a:gs>
                      <a:gs pos="100000">
                        <a:srgbClr val="F7B91C"/>
                      </a:gs>
                    </a:gsLst>
                    <a:lin ang="10800000" scaled="1"/>
                  </a:gradFill>
                  <a:latin typeface="VEC Display" pitchFamily="2" charset="77"/>
                  <a:cs typeface="VEC Display" pitchFamily="2" charset="77"/>
                </a:defRPr>
              </a:lvl1pPr>
            </a:lstStyle>
            <a:p>
              <a:pPr algn="ctr"/>
              <a:r>
                <a:rPr lang="en-US" sz="4400"/>
                <a:t>These factors make Vietnam an attractive market for trade fairs, </a:t>
              </a:r>
            </a:p>
            <a:p>
              <a:pPr algn="ctr"/>
              <a:r>
                <a:rPr lang="en-US" sz="4400"/>
                <a:t>consumer goods, lifestyle, and technology.</a:t>
              </a:r>
            </a:p>
          </p:txBody>
        </p:sp>
        <p:grpSp>
          <p:nvGrpSpPr>
            <p:cNvPr id="73" name="Group 72">
              <a:extLst>
                <a:ext uri="{FF2B5EF4-FFF2-40B4-BE49-F238E27FC236}">
                  <a16:creationId xmlns:a16="http://schemas.microsoft.com/office/drawing/2014/main" id="{054E2007-C28F-B047-AB6A-A71745F907D5}"/>
                </a:ext>
              </a:extLst>
            </p:cNvPr>
            <p:cNvGrpSpPr/>
            <p:nvPr/>
          </p:nvGrpSpPr>
          <p:grpSpPr>
            <a:xfrm>
              <a:off x="24993601" y="13007430"/>
              <a:ext cx="5016718" cy="2488573"/>
              <a:chOff x="21294528" y="12836150"/>
              <a:chExt cx="8519884" cy="3918123"/>
            </a:xfrm>
          </p:grpSpPr>
          <p:sp>
            <p:nvSpPr>
              <p:cNvPr id="79" name="Rectangle 78">
                <a:extLst>
                  <a:ext uri="{FF2B5EF4-FFF2-40B4-BE49-F238E27FC236}">
                    <a16:creationId xmlns:a16="http://schemas.microsoft.com/office/drawing/2014/main" id="{40FFB68D-20F9-C882-2FCE-48E55549DC40}"/>
                  </a:ext>
                </a:extLst>
              </p:cNvPr>
              <p:cNvSpPr/>
              <p:nvPr/>
            </p:nvSpPr>
            <p:spPr>
              <a:xfrm rot="16200000">
                <a:off x="20371014" y="13759666"/>
                <a:ext cx="3918121" cy="2071093"/>
              </a:xfrm>
              <a:prstGeom prst="rect">
                <a:avLst/>
              </a:prstGeom>
              <a:solidFill>
                <a:srgbClr val="FFB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55B646DB-36AF-73F2-1225-4BE9B5BF2625}"/>
                  </a:ext>
                </a:extLst>
              </p:cNvPr>
              <p:cNvSpPr/>
              <p:nvPr/>
            </p:nvSpPr>
            <p:spPr>
              <a:xfrm rot="16200000">
                <a:off x="22801188" y="13400587"/>
                <a:ext cx="3918121" cy="2789251"/>
              </a:xfrm>
              <a:prstGeom prst="rect">
                <a:avLst/>
              </a:prstGeom>
              <a:solidFill>
                <a:srgbClr val="FFC5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33F6A624-1AEF-00D3-C10B-C283D8065092}"/>
                  </a:ext>
                </a:extLst>
              </p:cNvPr>
              <p:cNvSpPr/>
              <p:nvPr/>
            </p:nvSpPr>
            <p:spPr>
              <a:xfrm rot="16200000">
                <a:off x="25987558" y="12927415"/>
                <a:ext cx="3918120" cy="3735589"/>
              </a:xfrm>
              <a:prstGeom prst="rect">
                <a:avLst/>
              </a:prstGeom>
              <a:solidFill>
                <a:srgbClr val="FFD9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73">
              <a:extLst>
                <a:ext uri="{FF2B5EF4-FFF2-40B4-BE49-F238E27FC236}">
                  <a16:creationId xmlns:a16="http://schemas.microsoft.com/office/drawing/2014/main" id="{A34D9263-24EE-3D95-C761-25095A493E3A}"/>
                </a:ext>
              </a:extLst>
            </p:cNvPr>
            <p:cNvGrpSpPr/>
            <p:nvPr/>
          </p:nvGrpSpPr>
          <p:grpSpPr>
            <a:xfrm>
              <a:off x="1107529" y="13007431"/>
              <a:ext cx="4933053" cy="2488573"/>
              <a:chOff x="1060156" y="12836150"/>
              <a:chExt cx="8581090" cy="3918122"/>
            </a:xfrm>
          </p:grpSpPr>
          <p:sp>
            <p:nvSpPr>
              <p:cNvPr id="76" name="Rectangle 75">
                <a:extLst>
                  <a:ext uri="{FF2B5EF4-FFF2-40B4-BE49-F238E27FC236}">
                    <a16:creationId xmlns:a16="http://schemas.microsoft.com/office/drawing/2014/main" id="{ABAB0683-183A-7C5D-E2D4-4CCEA0649F83}"/>
                  </a:ext>
                </a:extLst>
              </p:cNvPr>
              <p:cNvSpPr/>
              <p:nvPr/>
            </p:nvSpPr>
            <p:spPr>
              <a:xfrm rot="5400000" flipH="1">
                <a:off x="6620224" y="13733249"/>
                <a:ext cx="3918120" cy="2123925"/>
              </a:xfrm>
              <a:prstGeom prst="rect">
                <a:avLst/>
              </a:prstGeom>
              <a:solidFill>
                <a:srgbClr val="FFB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61DB701D-9601-E7FD-52FB-EB716C794314}"/>
                  </a:ext>
                </a:extLst>
              </p:cNvPr>
              <p:cNvSpPr/>
              <p:nvPr/>
            </p:nvSpPr>
            <p:spPr>
              <a:xfrm rot="5400000" flipH="1">
                <a:off x="4168129" y="13405078"/>
                <a:ext cx="3918120" cy="2780268"/>
              </a:xfrm>
              <a:prstGeom prst="rect">
                <a:avLst/>
              </a:prstGeom>
              <a:solidFill>
                <a:srgbClr val="FFC5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CF224478-C4B6-6AA9-B3F1-0AFB6D88941C}"/>
                  </a:ext>
                </a:extLst>
              </p:cNvPr>
              <p:cNvSpPr/>
              <p:nvPr/>
            </p:nvSpPr>
            <p:spPr>
              <a:xfrm rot="5400000" flipH="1">
                <a:off x="977913" y="12918393"/>
                <a:ext cx="3918119" cy="3753634"/>
              </a:xfrm>
              <a:prstGeom prst="rect">
                <a:avLst/>
              </a:prstGeom>
              <a:solidFill>
                <a:srgbClr val="FFD9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a:extLst>
                <a:ext uri="{FF2B5EF4-FFF2-40B4-BE49-F238E27FC236}">
                  <a16:creationId xmlns:a16="http://schemas.microsoft.com/office/drawing/2014/main" id="{9F6DDD59-C93F-4421-000D-D25B372A79FE}"/>
                </a:ext>
              </a:extLst>
            </p:cNvPr>
            <p:cNvSpPr/>
            <p:nvPr/>
          </p:nvSpPr>
          <p:spPr>
            <a:xfrm rot="16200000">
              <a:off x="14263974" y="5034998"/>
              <a:ext cx="2480108" cy="18424968"/>
            </a:xfrm>
            <a:prstGeom prst="rect">
              <a:avLst/>
            </a:prstGeom>
            <a:noFill/>
            <a:ln w="44450">
              <a:solidFill>
                <a:srgbClr val="FFD9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907700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AF25B8D-9DEB-4680-3627-257E430C789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7601079" y="895352"/>
            <a:ext cx="2335079" cy="2200546"/>
          </a:xfrm>
          <a:prstGeom prst="rect">
            <a:avLst/>
          </a:prstGeom>
        </p:spPr>
      </p:pic>
      <p:sp>
        <p:nvSpPr>
          <p:cNvPr id="17" name="TextBox 16">
            <a:extLst>
              <a:ext uri="{FF2B5EF4-FFF2-40B4-BE49-F238E27FC236}">
                <a16:creationId xmlns:a16="http://schemas.microsoft.com/office/drawing/2014/main" id="{2C0156D2-518E-797C-BB08-2545DC64112D}"/>
              </a:ext>
            </a:extLst>
          </p:cNvPr>
          <p:cNvSpPr txBox="1"/>
          <p:nvPr/>
        </p:nvSpPr>
        <p:spPr>
          <a:xfrm>
            <a:off x="1109996" y="1314678"/>
            <a:ext cx="14850540" cy="2123658"/>
          </a:xfrm>
          <a:prstGeom prst="rect">
            <a:avLst/>
          </a:prstGeom>
          <a:noFill/>
        </p:spPr>
        <p:txBody>
          <a:bodyPr wrap="none" rtlCol="0">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lvl="0">
              <a:buNone/>
            </a:pPr>
            <a:r>
              <a:rPr lang="vi-VN" sz="6600"/>
              <a:t>STABLE POLITICAL FOUNDATION &amp; </a:t>
            </a:r>
            <a:endParaRPr lang="en-US" sz="6600"/>
          </a:p>
          <a:p>
            <a:pPr lvl="0">
              <a:buNone/>
            </a:pPr>
            <a:r>
              <a:rPr lang="vi-VN" sz="6600"/>
              <a:t>FAVORABLE SUPPORTIVE POLICIES</a:t>
            </a:r>
            <a:endParaRPr lang="en-US" sz="6600"/>
          </a:p>
        </p:txBody>
      </p:sp>
      <p:sp>
        <p:nvSpPr>
          <p:cNvPr id="23" name="TextBox 22">
            <a:extLst>
              <a:ext uri="{FF2B5EF4-FFF2-40B4-BE49-F238E27FC236}">
                <a16:creationId xmlns:a16="http://schemas.microsoft.com/office/drawing/2014/main" id="{B902306A-A3B9-783A-586E-47431B5E57E7}"/>
              </a:ext>
            </a:extLst>
          </p:cNvPr>
          <p:cNvSpPr txBox="1"/>
          <p:nvPr/>
        </p:nvSpPr>
        <p:spPr>
          <a:xfrm>
            <a:off x="1109996" y="3583572"/>
            <a:ext cx="18843848" cy="1323439"/>
          </a:xfrm>
          <a:prstGeom prst="rect">
            <a:avLst/>
          </a:prstGeom>
          <a:noFill/>
        </p:spPr>
        <p:txBody>
          <a:bodyPr wrap="square">
            <a:spAutoFit/>
          </a:bodyPr>
          <a:lstStyle>
            <a:defPPr>
              <a:defRPr lang="en-US"/>
            </a:defPPr>
            <a:lvl1pPr>
              <a:defRPr sz="4000">
                <a:solidFill>
                  <a:srgbClr val="BBAA87"/>
                </a:solidFill>
                <a:latin typeface="VEC Text" pitchFamily="2" charset="77"/>
                <a:cs typeface="VEC Text" pitchFamily="2" charset="77"/>
              </a:defRPr>
            </a:lvl1pPr>
          </a:lstStyle>
          <a:p>
            <a:r>
              <a:rPr lang="en-US"/>
              <a:t>Vietnam possesses a stable political environment, creating favorable conditions for international businesses and events to grow sustainably.</a:t>
            </a:r>
          </a:p>
        </p:txBody>
      </p:sp>
      <p:grpSp>
        <p:nvGrpSpPr>
          <p:cNvPr id="53" name="Group 52">
            <a:extLst>
              <a:ext uri="{FF2B5EF4-FFF2-40B4-BE49-F238E27FC236}">
                <a16:creationId xmlns:a16="http://schemas.microsoft.com/office/drawing/2014/main" id="{BFA46673-C67E-9E3C-A501-683006F8D0F9}"/>
              </a:ext>
            </a:extLst>
          </p:cNvPr>
          <p:cNvGrpSpPr/>
          <p:nvPr/>
        </p:nvGrpSpPr>
        <p:grpSpPr>
          <a:xfrm>
            <a:off x="-1" y="17373534"/>
            <a:ext cx="30959425" cy="668269"/>
            <a:chOff x="0" y="0"/>
            <a:chExt cx="11226800" cy="344805"/>
          </a:xfrm>
        </p:grpSpPr>
        <p:sp>
          <p:nvSpPr>
            <p:cNvPr id="54" name="Rectangle 53">
              <a:extLst>
                <a:ext uri="{FF2B5EF4-FFF2-40B4-BE49-F238E27FC236}">
                  <a16:creationId xmlns:a16="http://schemas.microsoft.com/office/drawing/2014/main" id="{D1CC2C97-41DB-63E9-9C61-40B9F288B672}"/>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55" name="Rectangle 54">
              <a:extLst>
                <a:ext uri="{FF2B5EF4-FFF2-40B4-BE49-F238E27FC236}">
                  <a16:creationId xmlns:a16="http://schemas.microsoft.com/office/drawing/2014/main" id="{3D3DDA6B-F526-8CAA-BA3E-6ACD0B42D5AD}"/>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56" name="Rectangle 55">
              <a:extLst>
                <a:ext uri="{FF2B5EF4-FFF2-40B4-BE49-F238E27FC236}">
                  <a16:creationId xmlns:a16="http://schemas.microsoft.com/office/drawing/2014/main" id="{EBC3137F-2CF2-D717-EAD8-90082D36D721}"/>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57" name="Rectangle 56">
              <a:extLst>
                <a:ext uri="{FF2B5EF4-FFF2-40B4-BE49-F238E27FC236}">
                  <a16:creationId xmlns:a16="http://schemas.microsoft.com/office/drawing/2014/main" id="{8E8FAFCB-9265-8D5F-7344-0245E3F9535B}"/>
                </a:ext>
              </a:extLst>
            </p:cNvPr>
            <p:cNvSpPr/>
            <p:nvPr/>
          </p:nvSpPr>
          <p:spPr>
            <a:xfrm>
              <a:off x="817880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grpSp>
        <p:nvGrpSpPr>
          <p:cNvPr id="19" name="Group 18">
            <a:extLst>
              <a:ext uri="{FF2B5EF4-FFF2-40B4-BE49-F238E27FC236}">
                <a16:creationId xmlns:a16="http://schemas.microsoft.com/office/drawing/2014/main" id="{AA54C158-AE92-3736-6E93-D7ECC02EAF76}"/>
              </a:ext>
            </a:extLst>
          </p:cNvPr>
          <p:cNvGrpSpPr/>
          <p:nvPr/>
        </p:nvGrpSpPr>
        <p:grpSpPr>
          <a:xfrm>
            <a:off x="1171586" y="6487047"/>
            <a:ext cx="28764572" cy="1931783"/>
            <a:chOff x="1171586" y="8127523"/>
            <a:chExt cx="18782257" cy="2164980"/>
          </a:xfrm>
        </p:grpSpPr>
        <p:sp>
          <p:nvSpPr>
            <p:cNvPr id="3" name="Rectangle 2">
              <a:extLst>
                <a:ext uri="{FF2B5EF4-FFF2-40B4-BE49-F238E27FC236}">
                  <a16:creationId xmlns:a16="http://schemas.microsoft.com/office/drawing/2014/main" id="{75BB2AB8-3AA3-B05A-2A42-356FEE628D1D}"/>
                </a:ext>
              </a:extLst>
            </p:cNvPr>
            <p:cNvSpPr/>
            <p:nvPr/>
          </p:nvSpPr>
          <p:spPr>
            <a:xfrm>
              <a:off x="1171586" y="8127523"/>
              <a:ext cx="9064766" cy="2164980"/>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B0DE137-0CB3-BE21-FA00-2E367DCB31C4}"/>
                </a:ext>
              </a:extLst>
            </p:cNvPr>
            <p:cNvSpPr/>
            <p:nvPr/>
          </p:nvSpPr>
          <p:spPr>
            <a:xfrm>
              <a:off x="10889077" y="8127523"/>
              <a:ext cx="9064766" cy="2164980"/>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TextBox 19">
            <a:extLst>
              <a:ext uri="{FF2B5EF4-FFF2-40B4-BE49-F238E27FC236}">
                <a16:creationId xmlns:a16="http://schemas.microsoft.com/office/drawing/2014/main" id="{50C1EA6D-64C7-CAFF-55D5-53EC8834F306}"/>
              </a:ext>
            </a:extLst>
          </p:cNvPr>
          <p:cNvSpPr txBox="1"/>
          <p:nvPr/>
        </p:nvSpPr>
        <p:spPr>
          <a:xfrm>
            <a:off x="2189172" y="5543322"/>
            <a:ext cx="13864516" cy="769441"/>
          </a:xfrm>
          <a:prstGeom prst="rect">
            <a:avLst/>
          </a:prstGeom>
          <a:noFill/>
        </p:spPr>
        <p:txBody>
          <a:bodyPr wrap="square">
            <a:spAutoFit/>
          </a:bodyPr>
          <a:lstStyle/>
          <a:p>
            <a:r>
              <a:rPr lang="en-GB" sz="4400" b="1">
                <a:solidFill>
                  <a:srgbClr val="FF9E02"/>
                </a:solidFill>
                <a:latin typeface="VEC Text Bold" pitchFamily="2" charset="77"/>
                <a:cs typeface="VEC Text Bold" pitchFamily="2" charset="77"/>
              </a:rPr>
              <a:t>POLITICAL STABILITY INDEX (WGI)</a:t>
            </a:r>
            <a:endParaRPr lang="en-US" sz="4400" b="1">
              <a:solidFill>
                <a:srgbClr val="FF9E02"/>
              </a:solidFill>
              <a:latin typeface="VEC Text Bold" pitchFamily="2" charset="77"/>
              <a:cs typeface="VEC Text Bold" pitchFamily="2" charset="77"/>
            </a:endParaRPr>
          </a:p>
        </p:txBody>
      </p:sp>
      <p:sp>
        <p:nvSpPr>
          <p:cNvPr id="21" name="TextBox 20">
            <a:extLst>
              <a:ext uri="{FF2B5EF4-FFF2-40B4-BE49-F238E27FC236}">
                <a16:creationId xmlns:a16="http://schemas.microsoft.com/office/drawing/2014/main" id="{7BDF05D8-2261-E7EA-EF73-592233228153}"/>
              </a:ext>
            </a:extLst>
          </p:cNvPr>
          <p:cNvSpPr txBox="1"/>
          <p:nvPr/>
        </p:nvSpPr>
        <p:spPr>
          <a:xfrm>
            <a:off x="17076955" y="5543322"/>
            <a:ext cx="13882469" cy="769441"/>
          </a:xfrm>
          <a:prstGeom prst="rect">
            <a:avLst/>
          </a:prstGeom>
          <a:noFill/>
        </p:spPr>
        <p:txBody>
          <a:bodyPr wrap="square">
            <a:spAutoFit/>
          </a:bodyPr>
          <a:lstStyle>
            <a:defPPr>
              <a:defRPr lang="en-US"/>
            </a:defPPr>
            <a:lvl1pPr algn="ctr">
              <a:defRPr sz="4400" b="1">
                <a:solidFill>
                  <a:srgbClr val="FF9E02"/>
                </a:solidFill>
                <a:latin typeface="VEC Text Bold" pitchFamily="2" charset="77"/>
                <a:cs typeface="VEC Text Bold" pitchFamily="2" charset="77"/>
              </a:defRPr>
            </a:lvl1pPr>
          </a:lstStyle>
          <a:p>
            <a:pPr algn="l"/>
            <a:r>
              <a:rPr lang="en-GB"/>
              <a:t>FITCH RATINGS CREDIT RANKING</a:t>
            </a:r>
            <a:endParaRPr lang="en-US"/>
          </a:p>
        </p:txBody>
      </p:sp>
      <p:sp>
        <p:nvSpPr>
          <p:cNvPr id="25" name="TextBox 24">
            <a:extLst>
              <a:ext uri="{FF2B5EF4-FFF2-40B4-BE49-F238E27FC236}">
                <a16:creationId xmlns:a16="http://schemas.microsoft.com/office/drawing/2014/main" id="{469373B6-49DD-86DF-A19B-E8515A8BCA70}"/>
              </a:ext>
            </a:extLst>
          </p:cNvPr>
          <p:cNvSpPr txBox="1"/>
          <p:nvPr/>
        </p:nvSpPr>
        <p:spPr>
          <a:xfrm>
            <a:off x="2195021" y="6764743"/>
            <a:ext cx="10806479" cy="1200329"/>
          </a:xfrm>
          <a:prstGeom prst="rect">
            <a:avLst/>
          </a:prstGeom>
          <a:noFill/>
        </p:spPr>
        <p:txBody>
          <a:bodyPr wrap="square">
            <a:spAutoFit/>
          </a:bodyPr>
          <a:lstStyle>
            <a:defPPr>
              <a:defRPr lang="en-US"/>
            </a:defPPr>
            <a:lvl1pPr marL="571500" indent="-571500" algn="just">
              <a:spcAft>
                <a:spcPts val="1800"/>
              </a:spcAft>
              <a:buFont typeface="Arial" panose="020B0604020202020204" pitchFamily="34" charset="0"/>
              <a:buChar char="•"/>
              <a:defRPr sz="3600">
                <a:latin typeface="VEC Text" pitchFamily="2" charset="77"/>
                <a:cs typeface="VEC Text" pitchFamily="2" charset="77"/>
              </a:defRPr>
            </a:lvl1pPr>
          </a:lstStyle>
          <a:p>
            <a:pPr marL="349250" indent="-349250"/>
            <a:r>
              <a:rPr lang="en-US">
                <a:solidFill>
                  <a:schemeClr val="bg1"/>
                </a:solidFill>
              </a:rPr>
              <a:t>Reached 45.02% in 2023, showing stability above the global average.</a:t>
            </a:r>
            <a:endParaRPr lang="vi-VN">
              <a:solidFill>
                <a:schemeClr val="bg1"/>
              </a:solidFill>
            </a:endParaRPr>
          </a:p>
        </p:txBody>
      </p:sp>
      <p:sp>
        <p:nvSpPr>
          <p:cNvPr id="26" name="TextBox 25">
            <a:extLst>
              <a:ext uri="{FF2B5EF4-FFF2-40B4-BE49-F238E27FC236}">
                <a16:creationId xmlns:a16="http://schemas.microsoft.com/office/drawing/2014/main" id="{3B5A217E-EA1F-80EC-C4E9-4798AC514D2B}"/>
              </a:ext>
            </a:extLst>
          </p:cNvPr>
          <p:cNvSpPr txBox="1"/>
          <p:nvPr/>
        </p:nvSpPr>
        <p:spPr>
          <a:xfrm>
            <a:off x="17087891" y="6764743"/>
            <a:ext cx="11680727" cy="1200329"/>
          </a:xfrm>
          <a:prstGeom prst="rect">
            <a:avLst/>
          </a:prstGeom>
          <a:noFill/>
        </p:spPr>
        <p:txBody>
          <a:bodyPr wrap="square">
            <a:spAutoFit/>
          </a:bodyPr>
          <a:lstStyle>
            <a:defPPr>
              <a:defRPr lang="en-US"/>
            </a:defPPr>
            <a:lvl1pPr marL="349250" indent="-349250" algn="just">
              <a:spcAft>
                <a:spcPts val="1800"/>
              </a:spcAft>
              <a:buFont typeface="Arial" panose="020B0604020202020204" pitchFamily="34" charset="0"/>
              <a:buChar char="•"/>
              <a:defRPr sz="3600">
                <a:solidFill>
                  <a:schemeClr val="bg1"/>
                </a:solidFill>
                <a:latin typeface="VEC Text" pitchFamily="2" charset="77"/>
                <a:cs typeface="VEC Text" pitchFamily="2" charset="77"/>
              </a:defRPr>
            </a:lvl1pPr>
          </a:lstStyle>
          <a:p>
            <a:r>
              <a:rPr lang="en-US"/>
              <a:t>Rated ‘BB+’ with a “Stable” outlook, in which political stability is considered one of the key factors.</a:t>
            </a:r>
            <a:endParaRPr lang="vi-VN"/>
          </a:p>
        </p:txBody>
      </p:sp>
      <p:sp>
        <p:nvSpPr>
          <p:cNvPr id="31" name="Google Shape;6349;p93">
            <a:extLst>
              <a:ext uri="{FF2B5EF4-FFF2-40B4-BE49-F238E27FC236}">
                <a16:creationId xmlns:a16="http://schemas.microsoft.com/office/drawing/2014/main" id="{2181208A-771E-536E-38A3-059CDA89B647}"/>
              </a:ext>
            </a:extLst>
          </p:cNvPr>
          <p:cNvSpPr/>
          <p:nvPr/>
        </p:nvSpPr>
        <p:spPr>
          <a:xfrm>
            <a:off x="16053688" y="5499223"/>
            <a:ext cx="768774" cy="769441"/>
          </a:xfrm>
          <a:custGeom>
            <a:avLst/>
            <a:gdLst/>
            <a:ahLst/>
            <a:cxnLst/>
            <a:rect l="l" t="t" r="r" b="b"/>
            <a:pathLst>
              <a:path w="12666" h="12677" extrusionOk="0">
                <a:moveTo>
                  <a:pt x="8916" y="1639"/>
                </a:moveTo>
                <a:cubicBezTo>
                  <a:pt x="9137" y="1639"/>
                  <a:pt x="9294" y="1828"/>
                  <a:pt x="9294" y="2048"/>
                </a:cubicBezTo>
                <a:cubicBezTo>
                  <a:pt x="9294" y="2269"/>
                  <a:pt x="9105" y="2458"/>
                  <a:pt x="8916" y="2458"/>
                </a:cubicBezTo>
                <a:lnTo>
                  <a:pt x="3655" y="2458"/>
                </a:lnTo>
                <a:cubicBezTo>
                  <a:pt x="3434" y="2458"/>
                  <a:pt x="3245" y="2269"/>
                  <a:pt x="3245" y="2048"/>
                </a:cubicBezTo>
                <a:cubicBezTo>
                  <a:pt x="3245" y="1796"/>
                  <a:pt x="3434" y="1639"/>
                  <a:pt x="3655" y="1639"/>
                </a:cubicBezTo>
                <a:close/>
                <a:moveTo>
                  <a:pt x="10555" y="3245"/>
                </a:moveTo>
                <a:cubicBezTo>
                  <a:pt x="10807" y="3245"/>
                  <a:pt x="10964" y="3434"/>
                  <a:pt x="10964" y="3686"/>
                </a:cubicBezTo>
                <a:cubicBezTo>
                  <a:pt x="10964" y="3939"/>
                  <a:pt x="10807" y="4128"/>
                  <a:pt x="10555" y="4128"/>
                </a:cubicBezTo>
                <a:lnTo>
                  <a:pt x="2017" y="4128"/>
                </a:lnTo>
                <a:cubicBezTo>
                  <a:pt x="1765" y="4128"/>
                  <a:pt x="1607" y="3939"/>
                  <a:pt x="1607" y="3686"/>
                </a:cubicBezTo>
                <a:cubicBezTo>
                  <a:pt x="1607" y="3434"/>
                  <a:pt x="1828" y="3245"/>
                  <a:pt x="2017" y="3245"/>
                </a:cubicBezTo>
                <a:close/>
                <a:moveTo>
                  <a:pt x="6711" y="5766"/>
                </a:moveTo>
                <a:cubicBezTo>
                  <a:pt x="7593" y="5766"/>
                  <a:pt x="8349" y="6522"/>
                  <a:pt x="8349" y="7436"/>
                </a:cubicBezTo>
                <a:cubicBezTo>
                  <a:pt x="8349" y="8349"/>
                  <a:pt x="7593" y="9074"/>
                  <a:pt x="6711" y="9074"/>
                </a:cubicBezTo>
                <a:cubicBezTo>
                  <a:pt x="5797" y="9074"/>
                  <a:pt x="5041" y="8349"/>
                  <a:pt x="5041" y="7436"/>
                </a:cubicBezTo>
                <a:cubicBezTo>
                  <a:pt x="5041" y="6522"/>
                  <a:pt x="5797" y="5766"/>
                  <a:pt x="6711" y="5766"/>
                </a:cubicBezTo>
                <a:close/>
                <a:moveTo>
                  <a:pt x="2048" y="0"/>
                </a:moveTo>
                <a:cubicBezTo>
                  <a:pt x="1828" y="0"/>
                  <a:pt x="1670" y="189"/>
                  <a:pt x="1670" y="378"/>
                </a:cubicBezTo>
                <a:cubicBezTo>
                  <a:pt x="1670" y="1040"/>
                  <a:pt x="1103" y="1639"/>
                  <a:pt x="410" y="1639"/>
                </a:cubicBezTo>
                <a:cubicBezTo>
                  <a:pt x="158" y="1639"/>
                  <a:pt x="0" y="1828"/>
                  <a:pt x="0" y="2048"/>
                </a:cubicBezTo>
                <a:lnTo>
                  <a:pt x="0" y="6994"/>
                </a:lnTo>
                <a:cubicBezTo>
                  <a:pt x="0" y="7247"/>
                  <a:pt x="189" y="7404"/>
                  <a:pt x="410" y="7404"/>
                </a:cubicBezTo>
                <a:cubicBezTo>
                  <a:pt x="1072" y="7404"/>
                  <a:pt x="1670" y="7940"/>
                  <a:pt x="1670" y="8601"/>
                </a:cubicBezTo>
                <a:cubicBezTo>
                  <a:pt x="1670" y="8853"/>
                  <a:pt x="1859" y="9042"/>
                  <a:pt x="2048" y="9042"/>
                </a:cubicBezTo>
                <a:lnTo>
                  <a:pt x="4884" y="9042"/>
                </a:lnTo>
                <a:lnTo>
                  <a:pt x="5073" y="9231"/>
                </a:lnTo>
                <a:lnTo>
                  <a:pt x="5073" y="12224"/>
                </a:lnTo>
                <a:cubicBezTo>
                  <a:pt x="5073" y="12468"/>
                  <a:pt x="5298" y="12654"/>
                  <a:pt x="5517" y="12654"/>
                </a:cubicBezTo>
                <a:cubicBezTo>
                  <a:pt x="5581" y="12654"/>
                  <a:pt x="5645" y="12638"/>
                  <a:pt x="5703" y="12602"/>
                </a:cubicBezTo>
                <a:lnTo>
                  <a:pt x="6743" y="11909"/>
                </a:lnTo>
                <a:lnTo>
                  <a:pt x="7782" y="12602"/>
                </a:lnTo>
                <a:cubicBezTo>
                  <a:pt x="7850" y="12653"/>
                  <a:pt x="7926" y="12676"/>
                  <a:pt x="8002" y="12676"/>
                </a:cubicBezTo>
                <a:cubicBezTo>
                  <a:pt x="8210" y="12676"/>
                  <a:pt x="8412" y="12501"/>
                  <a:pt x="8412" y="12224"/>
                </a:cubicBezTo>
                <a:lnTo>
                  <a:pt x="8412" y="9231"/>
                </a:lnTo>
                <a:lnTo>
                  <a:pt x="8601" y="9042"/>
                </a:lnTo>
                <a:lnTo>
                  <a:pt x="10618" y="9042"/>
                </a:lnTo>
                <a:cubicBezTo>
                  <a:pt x="10838" y="9042"/>
                  <a:pt x="10996" y="8853"/>
                  <a:pt x="10996" y="8601"/>
                </a:cubicBezTo>
                <a:cubicBezTo>
                  <a:pt x="10996" y="7940"/>
                  <a:pt x="11563" y="7404"/>
                  <a:pt x="12224" y="7404"/>
                </a:cubicBezTo>
                <a:cubicBezTo>
                  <a:pt x="12445" y="7404"/>
                  <a:pt x="12665" y="7184"/>
                  <a:pt x="12665" y="6994"/>
                </a:cubicBezTo>
                <a:lnTo>
                  <a:pt x="12665" y="2048"/>
                </a:lnTo>
                <a:cubicBezTo>
                  <a:pt x="12602" y="1796"/>
                  <a:pt x="12445" y="1639"/>
                  <a:pt x="12224" y="1639"/>
                </a:cubicBezTo>
                <a:cubicBezTo>
                  <a:pt x="11531" y="1639"/>
                  <a:pt x="10996" y="1103"/>
                  <a:pt x="10996" y="378"/>
                </a:cubicBezTo>
                <a:cubicBezTo>
                  <a:pt x="10996" y="158"/>
                  <a:pt x="10807" y="0"/>
                  <a:pt x="10586" y="0"/>
                </a:cubicBezTo>
                <a:close/>
              </a:path>
            </a:pathLst>
          </a:custGeom>
          <a:solidFill>
            <a:srgbClr val="FF9E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6236;p93">
            <a:extLst>
              <a:ext uri="{FF2B5EF4-FFF2-40B4-BE49-F238E27FC236}">
                <a16:creationId xmlns:a16="http://schemas.microsoft.com/office/drawing/2014/main" id="{EF61FE15-4DB2-3E08-7D84-6A88A0EE7559}"/>
              </a:ext>
            </a:extLst>
          </p:cNvPr>
          <p:cNvGrpSpPr/>
          <p:nvPr/>
        </p:nvGrpSpPr>
        <p:grpSpPr>
          <a:xfrm>
            <a:off x="1191958" y="5502672"/>
            <a:ext cx="768774" cy="753479"/>
            <a:chOff x="-60988625" y="3740800"/>
            <a:chExt cx="316650" cy="310350"/>
          </a:xfrm>
          <a:solidFill>
            <a:srgbClr val="FF9E02"/>
          </a:solidFill>
        </p:grpSpPr>
        <p:sp>
          <p:nvSpPr>
            <p:cNvPr id="34" name="Google Shape;6237;p93">
              <a:extLst>
                <a:ext uri="{FF2B5EF4-FFF2-40B4-BE49-F238E27FC236}">
                  <a16:creationId xmlns:a16="http://schemas.microsoft.com/office/drawing/2014/main" id="{992ADA2E-6E0B-3996-A94A-8667E42308C8}"/>
                </a:ext>
              </a:extLst>
            </p:cNvPr>
            <p:cNvSpPr/>
            <p:nvPr/>
          </p:nvSpPr>
          <p:spPr>
            <a:xfrm>
              <a:off x="-60988625" y="3740800"/>
              <a:ext cx="311125" cy="310350"/>
            </a:xfrm>
            <a:custGeom>
              <a:avLst/>
              <a:gdLst/>
              <a:ahLst/>
              <a:cxnLst/>
              <a:rect l="l" t="t" r="r" b="b"/>
              <a:pathLst>
                <a:path w="12445" h="12414" extrusionOk="0">
                  <a:moveTo>
                    <a:pt x="7026" y="1670"/>
                  </a:moveTo>
                  <a:cubicBezTo>
                    <a:pt x="7278" y="1670"/>
                    <a:pt x="7467" y="1859"/>
                    <a:pt x="7467" y="2111"/>
                  </a:cubicBezTo>
                  <a:cubicBezTo>
                    <a:pt x="7467" y="2332"/>
                    <a:pt x="7278" y="2490"/>
                    <a:pt x="7026" y="2490"/>
                  </a:cubicBezTo>
                  <a:lnTo>
                    <a:pt x="2080" y="2490"/>
                  </a:lnTo>
                  <a:cubicBezTo>
                    <a:pt x="1828" y="2490"/>
                    <a:pt x="1639" y="2300"/>
                    <a:pt x="1639" y="2111"/>
                  </a:cubicBezTo>
                  <a:cubicBezTo>
                    <a:pt x="1639" y="1828"/>
                    <a:pt x="1828" y="1670"/>
                    <a:pt x="2080" y="1670"/>
                  </a:cubicBezTo>
                  <a:close/>
                  <a:moveTo>
                    <a:pt x="7026" y="4159"/>
                  </a:moveTo>
                  <a:cubicBezTo>
                    <a:pt x="7278" y="4159"/>
                    <a:pt x="7467" y="4348"/>
                    <a:pt x="7467" y="4537"/>
                  </a:cubicBezTo>
                  <a:cubicBezTo>
                    <a:pt x="7467" y="4789"/>
                    <a:pt x="7278" y="4978"/>
                    <a:pt x="7026" y="4978"/>
                  </a:cubicBezTo>
                  <a:lnTo>
                    <a:pt x="2080" y="4978"/>
                  </a:lnTo>
                  <a:cubicBezTo>
                    <a:pt x="1828" y="4978"/>
                    <a:pt x="1639" y="4789"/>
                    <a:pt x="1639" y="4537"/>
                  </a:cubicBezTo>
                  <a:cubicBezTo>
                    <a:pt x="1639" y="4317"/>
                    <a:pt x="1828" y="4159"/>
                    <a:pt x="2080" y="4159"/>
                  </a:cubicBezTo>
                  <a:close/>
                  <a:moveTo>
                    <a:pt x="7026" y="6648"/>
                  </a:moveTo>
                  <a:cubicBezTo>
                    <a:pt x="7278" y="6648"/>
                    <a:pt x="7467" y="6837"/>
                    <a:pt x="7467" y="7058"/>
                  </a:cubicBezTo>
                  <a:cubicBezTo>
                    <a:pt x="7467" y="7310"/>
                    <a:pt x="7278" y="7467"/>
                    <a:pt x="7026" y="7467"/>
                  </a:cubicBezTo>
                  <a:lnTo>
                    <a:pt x="2080" y="7467"/>
                  </a:lnTo>
                  <a:cubicBezTo>
                    <a:pt x="1828" y="7467"/>
                    <a:pt x="1639" y="7278"/>
                    <a:pt x="1639" y="7058"/>
                  </a:cubicBezTo>
                  <a:cubicBezTo>
                    <a:pt x="1639" y="6806"/>
                    <a:pt x="1828" y="6648"/>
                    <a:pt x="2080" y="6648"/>
                  </a:cubicBezTo>
                  <a:close/>
                  <a:moveTo>
                    <a:pt x="7026" y="9106"/>
                  </a:moveTo>
                  <a:cubicBezTo>
                    <a:pt x="7278" y="9106"/>
                    <a:pt x="7467" y="9295"/>
                    <a:pt x="7467" y="9515"/>
                  </a:cubicBezTo>
                  <a:cubicBezTo>
                    <a:pt x="7467" y="9736"/>
                    <a:pt x="7278" y="9893"/>
                    <a:pt x="7026" y="9893"/>
                  </a:cubicBezTo>
                  <a:lnTo>
                    <a:pt x="2080" y="9893"/>
                  </a:lnTo>
                  <a:cubicBezTo>
                    <a:pt x="1828" y="9893"/>
                    <a:pt x="1639" y="9704"/>
                    <a:pt x="1639" y="9515"/>
                  </a:cubicBezTo>
                  <a:cubicBezTo>
                    <a:pt x="1639" y="9263"/>
                    <a:pt x="1828" y="9106"/>
                    <a:pt x="2080" y="9106"/>
                  </a:cubicBezTo>
                  <a:close/>
                  <a:moveTo>
                    <a:pt x="11500" y="10775"/>
                  </a:moveTo>
                  <a:cubicBezTo>
                    <a:pt x="11342" y="11248"/>
                    <a:pt x="10870" y="11594"/>
                    <a:pt x="10303" y="11594"/>
                  </a:cubicBezTo>
                  <a:cubicBezTo>
                    <a:pt x="9767" y="11594"/>
                    <a:pt x="9326" y="11248"/>
                    <a:pt x="9137" y="10775"/>
                  </a:cubicBezTo>
                  <a:close/>
                  <a:moveTo>
                    <a:pt x="1261" y="1"/>
                  </a:moveTo>
                  <a:cubicBezTo>
                    <a:pt x="568" y="1"/>
                    <a:pt x="32" y="568"/>
                    <a:pt x="32" y="1229"/>
                  </a:cubicBezTo>
                  <a:lnTo>
                    <a:pt x="32" y="10334"/>
                  </a:lnTo>
                  <a:cubicBezTo>
                    <a:pt x="0" y="11468"/>
                    <a:pt x="946" y="12414"/>
                    <a:pt x="2080" y="12414"/>
                  </a:cubicBezTo>
                  <a:lnTo>
                    <a:pt x="10334" y="12414"/>
                  </a:lnTo>
                  <a:cubicBezTo>
                    <a:pt x="11500" y="12414"/>
                    <a:pt x="12445" y="11468"/>
                    <a:pt x="12445" y="10334"/>
                  </a:cubicBezTo>
                  <a:cubicBezTo>
                    <a:pt x="12445" y="10082"/>
                    <a:pt x="12224" y="9893"/>
                    <a:pt x="12004" y="9893"/>
                  </a:cubicBezTo>
                  <a:lnTo>
                    <a:pt x="9074" y="9893"/>
                  </a:lnTo>
                  <a:lnTo>
                    <a:pt x="9074" y="1229"/>
                  </a:lnTo>
                  <a:cubicBezTo>
                    <a:pt x="9074" y="568"/>
                    <a:pt x="8538" y="1"/>
                    <a:pt x="787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6238;p93">
              <a:extLst>
                <a:ext uri="{FF2B5EF4-FFF2-40B4-BE49-F238E27FC236}">
                  <a16:creationId xmlns:a16="http://schemas.microsoft.com/office/drawing/2014/main" id="{1A065DD4-8424-7D1E-CA11-8780A6672B8B}"/>
                </a:ext>
              </a:extLst>
            </p:cNvPr>
            <p:cNvSpPr/>
            <p:nvPr/>
          </p:nvSpPr>
          <p:spPr>
            <a:xfrm>
              <a:off x="-60742100" y="3920375"/>
              <a:ext cx="68550" cy="55175"/>
            </a:xfrm>
            <a:custGeom>
              <a:avLst/>
              <a:gdLst/>
              <a:ahLst/>
              <a:cxnLst/>
              <a:rect l="l" t="t" r="r" b="b"/>
              <a:pathLst>
                <a:path w="2742" h="2207" extrusionOk="0">
                  <a:moveTo>
                    <a:pt x="0" y="1"/>
                  </a:moveTo>
                  <a:lnTo>
                    <a:pt x="0" y="32"/>
                  </a:lnTo>
                  <a:lnTo>
                    <a:pt x="1009" y="1986"/>
                  </a:lnTo>
                  <a:cubicBezTo>
                    <a:pt x="1103" y="2080"/>
                    <a:pt x="1261" y="2206"/>
                    <a:pt x="1418" y="2206"/>
                  </a:cubicBezTo>
                  <a:cubicBezTo>
                    <a:pt x="1576" y="2206"/>
                    <a:pt x="1733" y="2143"/>
                    <a:pt x="1796" y="1986"/>
                  </a:cubicBezTo>
                  <a:lnTo>
                    <a:pt x="2741" y="32"/>
                  </a:lnTo>
                  <a:lnTo>
                    <a:pt x="2741"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6239;p93">
              <a:extLst>
                <a:ext uri="{FF2B5EF4-FFF2-40B4-BE49-F238E27FC236}">
                  <a16:creationId xmlns:a16="http://schemas.microsoft.com/office/drawing/2014/main" id="{5260C5F3-8040-9701-0A69-7623313CED59}"/>
                </a:ext>
              </a:extLst>
            </p:cNvPr>
            <p:cNvSpPr/>
            <p:nvPr/>
          </p:nvSpPr>
          <p:spPr>
            <a:xfrm>
              <a:off x="-60740525" y="3741600"/>
              <a:ext cx="68550" cy="158325"/>
            </a:xfrm>
            <a:custGeom>
              <a:avLst/>
              <a:gdLst/>
              <a:ahLst/>
              <a:cxnLst/>
              <a:rect l="l" t="t" r="r" b="b"/>
              <a:pathLst>
                <a:path w="2742" h="6333" extrusionOk="0">
                  <a:moveTo>
                    <a:pt x="1796" y="819"/>
                  </a:moveTo>
                  <a:cubicBezTo>
                    <a:pt x="1891" y="819"/>
                    <a:pt x="1922" y="882"/>
                    <a:pt x="1922" y="945"/>
                  </a:cubicBezTo>
                  <a:lnTo>
                    <a:pt x="1922" y="1638"/>
                  </a:lnTo>
                  <a:lnTo>
                    <a:pt x="820" y="1638"/>
                  </a:lnTo>
                  <a:lnTo>
                    <a:pt x="820" y="945"/>
                  </a:lnTo>
                  <a:cubicBezTo>
                    <a:pt x="820" y="851"/>
                    <a:pt x="883" y="819"/>
                    <a:pt x="977" y="819"/>
                  </a:cubicBezTo>
                  <a:close/>
                  <a:moveTo>
                    <a:pt x="977" y="0"/>
                  </a:moveTo>
                  <a:cubicBezTo>
                    <a:pt x="410" y="0"/>
                    <a:pt x="1" y="410"/>
                    <a:pt x="1" y="945"/>
                  </a:cubicBezTo>
                  <a:lnTo>
                    <a:pt x="1" y="6333"/>
                  </a:lnTo>
                  <a:lnTo>
                    <a:pt x="2741" y="6333"/>
                  </a:lnTo>
                  <a:lnTo>
                    <a:pt x="2741" y="945"/>
                  </a:lnTo>
                  <a:cubicBezTo>
                    <a:pt x="2741" y="410"/>
                    <a:pt x="2300" y="0"/>
                    <a:pt x="179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Rectangle 1">
            <a:extLst>
              <a:ext uri="{FF2B5EF4-FFF2-40B4-BE49-F238E27FC236}">
                <a16:creationId xmlns:a16="http://schemas.microsoft.com/office/drawing/2014/main" id="{4000BAA9-1E2F-62EC-FE79-DB2FD0B5A50C}"/>
              </a:ext>
            </a:extLst>
          </p:cNvPr>
          <p:cNvSpPr/>
          <p:nvPr/>
        </p:nvSpPr>
        <p:spPr>
          <a:xfrm>
            <a:off x="1171586" y="9906809"/>
            <a:ext cx="9064766" cy="2310082"/>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18E8657A-B3E3-B6A6-EA94-2E8355D08BF1}"/>
              </a:ext>
            </a:extLst>
          </p:cNvPr>
          <p:cNvSpPr/>
          <p:nvPr/>
        </p:nvSpPr>
        <p:spPr>
          <a:xfrm>
            <a:off x="10889077" y="9906809"/>
            <a:ext cx="9064766" cy="2310082"/>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F66E587-CD12-D040-2315-7BFDCFEC982D}"/>
              </a:ext>
            </a:extLst>
          </p:cNvPr>
          <p:cNvSpPr txBox="1"/>
          <p:nvPr/>
        </p:nvSpPr>
        <p:spPr>
          <a:xfrm>
            <a:off x="2306487" y="8990962"/>
            <a:ext cx="9126358" cy="769441"/>
          </a:xfrm>
          <a:prstGeom prst="rect">
            <a:avLst/>
          </a:prstGeom>
          <a:noFill/>
        </p:spPr>
        <p:txBody>
          <a:bodyPr wrap="square">
            <a:spAutoFit/>
          </a:bodyPr>
          <a:lstStyle/>
          <a:p>
            <a:r>
              <a:rPr lang="vi-VN" sz="4400" b="1">
                <a:solidFill>
                  <a:srgbClr val="FF9E02"/>
                </a:solidFill>
                <a:latin typeface="VEC Text Bold" pitchFamily="2" charset="77"/>
                <a:cs typeface="VEC Text Bold" pitchFamily="2" charset="77"/>
              </a:rPr>
              <a:t>EXTENSIVE FTA NETWORK</a:t>
            </a:r>
            <a:endParaRPr lang="en-US" sz="4400" b="1">
              <a:solidFill>
                <a:srgbClr val="FF9E02"/>
              </a:solidFill>
              <a:latin typeface="VEC Text Bold" pitchFamily="2" charset="77"/>
              <a:cs typeface="VEC Text Bold" pitchFamily="2" charset="77"/>
            </a:endParaRPr>
          </a:p>
        </p:txBody>
      </p:sp>
      <p:sp>
        <p:nvSpPr>
          <p:cNvPr id="6" name="TextBox 5">
            <a:extLst>
              <a:ext uri="{FF2B5EF4-FFF2-40B4-BE49-F238E27FC236}">
                <a16:creationId xmlns:a16="http://schemas.microsoft.com/office/drawing/2014/main" id="{CB9359B3-9ABF-35E3-6B36-5DF8E55E1C7F}"/>
              </a:ext>
            </a:extLst>
          </p:cNvPr>
          <p:cNvSpPr txBox="1"/>
          <p:nvPr/>
        </p:nvSpPr>
        <p:spPr>
          <a:xfrm>
            <a:off x="1569638" y="10166063"/>
            <a:ext cx="7876032" cy="1754326"/>
          </a:xfrm>
          <a:prstGeom prst="rect">
            <a:avLst/>
          </a:prstGeom>
          <a:noFill/>
        </p:spPr>
        <p:txBody>
          <a:bodyPr wrap="square">
            <a:spAutoFit/>
          </a:bodyPr>
          <a:lstStyle>
            <a:defPPr>
              <a:defRPr lang="en-US"/>
            </a:defPPr>
            <a:lvl1pPr marL="571500" indent="-571500" algn="just">
              <a:spcAft>
                <a:spcPts val="1800"/>
              </a:spcAft>
              <a:buFont typeface="Arial" panose="020B0604020202020204" pitchFamily="34" charset="0"/>
              <a:buChar char="•"/>
              <a:defRPr sz="3600">
                <a:latin typeface="VEC Text" pitchFamily="2" charset="77"/>
                <a:cs typeface="VEC Text" pitchFamily="2" charset="77"/>
              </a:defRPr>
            </a:lvl1pPr>
          </a:lstStyle>
          <a:p>
            <a:pPr marL="349250" indent="-349250"/>
            <a:r>
              <a:rPr lang="en-US">
                <a:solidFill>
                  <a:schemeClr val="bg1"/>
                </a:solidFill>
              </a:rPr>
              <a:t>Reduces trade barriers, creating favorable conditions for international businesses to join exhibitions.</a:t>
            </a:r>
            <a:endParaRPr lang="vi-VN">
              <a:solidFill>
                <a:schemeClr val="bg1"/>
              </a:solidFill>
            </a:endParaRPr>
          </a:p>
        </p:txBody>
      </p:sp>
      <p:sp>
        <p:nvSpPr>
          <p:cNvPr id="8" name="TextBox 7">
            <a:extLst>
              <a:ext uri="{FF2B5EF4-FFF2-40B4-BE49-F238E27FC236}">
                <a16:creationId xmlns:a16="http://schemas.microsoft.com/office/drawing/2014/main" id="{EF2A9BBB-2AA7-1930-0DFF-29A4C81824C2}"/>
              </a:ext>
            </a:extLst>
          </p:cNvPr>
          <p:cNvSpPr txBox="1"/>
          <p:nvPr/>
        </p:nvSpPr>
        <p:spPr>
          <a:xfrm>
            <a:off x="12068893" y="8990962"/>
            <a:ext cx="9064766" cy="769441"/>
          </a:xfrm>
          <a:prstGeom prst="rect">
            <a:avLst/>
          </a:prstGeom>
          <a:noFill/>
        </p:spPr>
        <p:txBody>
          <a:bodyPr wrap="square">
            <a:spAutoFit/>
          </a:bodyPr>
          <a:lstStyle>
            <a:defPPr>
              <a:defRPr lang="en-US"/>
            </a:defPPr>
            <a:lvl1pPr algn="ctr">
              <a:defRPr sz="4400" b="1">
                <a:solidFill>
                  <a:srgbClr val="FF9E02"/>
                </a:solidFill>
                <a:latin typeface="VEC Text Bold" pitchFamily="2" charset="77"/>
                <a:cs typeface="VEC Text Bold" pitchFamily="2" charset="77"/>
              </a:defRPr>
            </a:lvl1pPr>
          </a:lstStyle>
          <a:p>
            <a:pPr algn="l"/>
            <a:r>
              <a:rPr lang="en-GB"/>
              <a:t>E-VISA POLICY</a:t>
            </a:r>
            <a:endParaRPr lang="en-US"/>
          </a:p>
        </p:txBody>
      </p:sp>
      <p:sp>
        <p:nvSpPr>
          <p:cNvPr id="9" name="TextBox 8">
            <a:extLst>
              <a:ext uri="{FF2B5EF4-FFF2-40B4-BE49-F238E27FC236}">
                <a16:creationId xmlns:a16="http://schemas.microsoft.com/office/drawing/2014/main" id="{A379F21C-74FC-0D70-F840-7A19382E1936}"/>
              </a:ext>
            </a:extLst>
          </p:cNvPr>
          <p:cNvSpPr txBox="1"/>
          <p:nvPr/>
        </p:nvSpPr>
        <p:spPr>
          <a:xfrm>
            <a:off x="11223437" y="10166063"/>
            <a:ext cx="8213165" cy="1754326"/>
          </a:xfrm>
          <a:prstGeom prst="rect">
            <a:avLst/>
          </a:prstGeom>
          <a:noFill/>
        </p:spPr>
        <p:txBody>
          <a:bodyPr wrap="square">
            <a:spAutoFit/>
          </a:bodyPr>
          <a:lstStyle>
            <a:defPPr>
              <a:defRPr lang="en-US"/>
            </a:defPPr>
            <a:lvl1pPr marL="349250" indent="-349250" algn="just">
              <a:spcAft>
                <a:spcPts val="1800"/>
              </a:spcAft>
              <a:buFont typeface="Arial" panose="020B0604020202020204" pitchFamily="34" charset="0"/>
              <a:buChar char="•"/>
              <a:defRPr sz="3600">
                <a:solidFill>
                  <a:schemeClr val="bg1"/>
                </a:solidFill>
                <a:latin typeface="VEC Text" pitchFamily="2" charset="77"/>
                <a:cs typeface="VEC Text" pitchFamily="2" charset="77"/>
              </a:defRPr>
            </a:lvl1pPr>
          </a:lstStyle>
          <a:p>
            <a:r>
              <a:rPr lang="en-GB"/>
              <a:t>Provides </a:t>
            </a:r>
            <a:r>
              <a:rPr lang="en-GB" b="1"/>
              <a:t>90-day visas, multiple entry </a:t>
            </a:r>
            <a:r>
              <a:rPr lang="en-US"/>
              <a:t>for all nationalities, making it convenient for international visitors.</a:t>
            </a:r>
            <a:endParaRPr lang="vi-VN"/>
          </a:p>
        </p:txBody>
      </p:sp>
      <p:sp>
        <p:nvSpPr>
          <p:cNvPr id="10" name="Rectangle 9">
            <a:extLst>
              <a:ext uri="{FF2B5EF4-FFF2-40B4-BE49-F238E27FC236}">
                <a16:creationId xmlns:a16="http://schemas.microsoft.com/office/drawing/2014/main" id="{1468013A-C122-40A3-CD96-A5FBDA7FC962}"/>
              </a:ext>
            </a:extLst>
          </p:cNvPr>
          <p:cNvSpPr/>
          <p:nvPr/>
        </p:nvSpPr>
        <p:spPr>
          <a:xfrm>
            <a:off x="20623701" y="9906809"/>
            <a:ext cx="9064766" cy="2310082"/>
          </a:xfrm>
          <a:prstGeom prst="rect">
            <a:avLst/>
          </a:prstGeom>
          <a:solidFill>
            <a:srgbClr val="FF9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9AEA919-835B-8BEB-451A-845AF01E284C}"/>
              </a:ext>
            </a:extLst>
          </p:cNvPr>
          <p:cNvSpPr txBox="1"/>
          <p:nvPr/>
        </p:nvSpPr>
        <p:spPr>
          <a:xfrm>
            <a:off x="21769707" y="8990962"/>
            <a:ext cx="9707820" cy="769441"/>
          </a:xfrm>
          <a:prstGeom prst="rect">
            <a:avLst/>
          </a:prstGeom>
          <a:noFill/>
        </p:spPr>
        <p:txBody>
          <a:bodyPr wrap="square">
            <a:spAutoFit/>
          </a:bodyPr>
          <a:lstStyle>
            <a:defPPr>
              <a:defRPr lang="en-US"/>
            </a:defPPr>
            <a:lvl1pPr algn="ctr">
              <a:defRPr sz="4400" b="1">
                <a:solidFill>
                  <a:srgbClr val="FF9E02"/>
                </a:solidFill>
                <a:latin typeface="VEC Text Bold" pitchFamily="2" charset="77"/>
                <a:cs typeface="VEC Text Bold" pitchFamily="2" charset="77"/>
              </a:defRPr>
            </a:lvl1pPr>
          </a:lstStyle>
          <a:p>
            <a:pPr algn="l"/>
            <a:r>
              <a:rPr lang="en-GB" b="1"/>
              <a:t>DIRECT GOVERNMENT SUPPORT</a:t>
            </a:r>
            <a:endParaRPr lang="en-US"/>
          </a:p>
        </p:txBody>
      </p:sp>
      <p:sp>
        <p:nvSpPr>
          <p:cNvPr id="13" name="TextBox 12">
            <a:extLst>
              <a:ext uri="{FF2B5EF4-FFF2-40B4-BE49-F238E27FC236}">
                <a16:creationId xmlns:a16="http://schemas.microsoft.com/office/drawing/2014/main" id="{C8A07A6B-FE9D-FFF3-4118-CE194423B30A}"/>
              </a:ext>
            </a:extLst>
          </p:cNvPr>
          <p:cNvSpPr txBox="1"/>
          <p:nvPr/>
        </p:nvSpPr>
        <p:spPr>
          <a:xfrm>
            <a:off x="20948850" y="10166063"/>
            <a:ext cx="8414465" cy="1200329"/>
          </a:xfrm>
          <a:prstGeom prst="rect">
            <a:avLst/>
          </a:prstGeom>
          <a:noFill/>
        </p:spPr>
        <p:txBody>
          <a:bodyPr wrap="square">
            <a:spAutoFit/>
          </a:bodyPr>
          <a:lstStyle>
            <a:defPPr>
              <a:defRPr lang="en-US"/>
            </a:defPPr>
            <a:lvl1pPr marL="349250" indent="-349250" algn="just">
              <a:spcAft>
                <a:spcPts val="1800"/>
              </a:spcAft>
              <a:buFont typeface="Arial" panose="020B0604020202020204" pitchFamily="34" charset="0"/>
              <a:buChar char="•"/>
              <a:defRPr sz="3600">
                <a:solidFill>
                  <a:schemeClr val="bg1"/>
                </a:solidFill>
                <a:latin typeface="VEC Text" pitchFamily="2" charset="77"/>
                <a:cs typeface="VEC Text" pitchFamily="2" charset="77"/>
              </a:defRPr>
            </a:lvl1pPr>
          </a:lstStyle>
          <a:p>
            <a:r>
              <a:rPr lang="en-US"/>
              <a:t>The government sponsors major exhibitions to promote trade.</a:t>
            </a:r>
            <a:endParaRPr lang="vi-VN"/>
          </a:p>
        </p:txBody>
      </p:sp>
      <p:sp>
        <p:nvSpPr>
          <p:cNvPr id="14" name="Google Shape;6211;p93">
            <a:extLst>
              <a:ext uri="{FF2B5EF4-FFF2-40B4-BE49-F238E27FC236}">
                <a16:creationId xmlns:a16="http://schemas.microsoft.com/office/drawing/2014/main" id="{A6836CEE-7B57-C4AA-613F-8D139C79E354}"/>
              </a:ext>
            </a:extLst>
          </p:cNvPr>
          <p:cNvSpPr/>
          <p:nvPr/>
        </p:nvSpPr>
        <p:spPr>
          <a:xfrm>
            <a:off x="1191958" y="8903136"/>
            <a:ext cx="864397" cy="860107"/>
          </a:xfrm>
          <a:custGeom>
            <a:avLst/>
            <a:gdLst/>
            <a:ahLst/>
            <a:cxnLst/>
            <a:rect l="l" t="t" r="r" b="b"/>
            <a:pathLst>
              <a:path w="12697" h="12634" extrusionOk="0">
                <a:moveTo>
                  <a:pt x="11437" y="819"/>
                </a:moveTo>
                <a:cubicBezTo>
                  <a:pt x="11657" y="819"/>
                  <a:pt x="11815" y="1040"/>
                  <a:pt x="11815" y="1260"/>
                </a:cubicBezTo>
                <a:cubicBezTo>
                  <a:pt x="11815" y="1512"/>
                  <a:pt x="11657" y="1670"/>
                  <a:pt x="11437" y="1670"/>
                </a:cubicBezTo>
                <a:lnTo>
                  <a:pt x="1229" y="1670"/>
                </a:lnTo>
                <a:cubicBezTo>
                  <a:pt x="1009" y="1670"/>
                  <a:pt x="788" y="1449"/>
                  <a:pt x="788" y="1260"/>
                </a:cubicBezTo>
                <a:cubicBezTo>
                  <a:pt x="788" y="1071"/>
                  <a:pt x="1009" y="819"/>
                  <a:pt x="1229" y="819"/>
                </a:cubicBezTo>
                <a:close/>
                <a:moveTo>
                  <a:pt x="8790" y="3277"/>
                </a:moveTo>
                <a:cubicBezTo>
                  <a:pt x="9042" y="3277"/>
                  <a:pt x="9200" y="3466"/>
                  <a:pt x="9200" y="3655"/>
                </a:cubicBezTo>
                <a:lnTo>
                  <a:pt x="9200" y="5356"/>
                </a:lnTo>
                <a:lnTo>
                  <a:pt x="9232" y="5356"/>
                </a:lnTo>
                <a:cubicBezTo>
                  <a:pt x="9232" y="5608"/>
                  <a:pt x="9042" y="5765"/>
                  <a:pt x="8822" y="5765"/>
                </a:cubicBezTo>
                <a:cubicBezTo>
                  <a:pt x="8633" y="5765"/>
                  <a:pt x="8412" y="5545"/>
                  <a:pt x="8412" y="5356"/>
                </a:cubicBezTo>
                <a:lnTo>
                  <a:pt x="8412" y="4694"/>
                </a:lnTo>
                <a:lnTo>
                  <a:pt x="6617" y="6459"/>
                </a:lnTo>
                <a:cubicBezTo>
                  <a:pt x="6538" y="6537"/>
                  <a:pt x="6435" y="6577"/>
                  <a:pt x="6333" y="6577"/>
                </a:cubicBezTo>
                <a:cubicBezTo>
                  <a:pt x="6231" y="6577"/>
                  <a:pt x="6128" y="6537"/>
                  <a:pt x="6050" y="6459"/>
                </a:cubicBezTo>
                <a:lnTo>
                  <a:pt x="5482" y="5923"/>
                </a:lnTo>
                <a:lnTo>
                  <a:pt x="4096" y="7278"/>
                </a:lnTo>
                <a:cubicBezTo>
                  <a:pt x="4033" y="7356"/>
                  <a:pt x="3931" y="7396"/>
                  <a:pt x="3824" y="7396"/>
                </a:cubicBezTo>
                <a:cubicBezTo>
                  <a:pt x="3718" y="7396"/>
                  <a:pt x="3608" y="7356"/>
                  <a:pt x="3529" y="7278"/>
                </a:cubicBezTo>
                <a:cubicBezTo>
                  <a:pt x="3372" y="7120"/>
                  <a:pt x="3372" y="6868"/>
                  <a:pt x="3529" y="6711"/>
                </a:cubicBezTo>
                <a:lnTo>
                  <a:pt x="5167" y="5041"/>
                </a:lnTo>
                <a:cubicBezTo>
                  <a:pt x="5246" y="4962"/>
                  <a:pt x="5356" y="4923"/>
                  <a:pt x="5467" y="4923"/>
                </a:cubicBezTo>
                <a:cubicBezTo>
                  <a:pt x="5577" y="4923"/>
                  <a:pt x="5687" y="4962"/>
                  <a:pt x="5766" y="5041"/>
                </a:cubicBezTo>
                <a:lnTo>
                  <a:pt x="6302" y="5608"/>
                </a:lnTo>
                <a:lnTo>
                  <a:pt x="7814" y="4096"/>
                </a:lnTo>
                <a:lnTo>
                  <a:pt x="7152" y="4096"/>
                </a:lnTo>
                <a:cubicBezTo>
                  <a:pt x="6900" y="4096"/>
                  <a:pt x="6743" y="3907"/>
                  <a:pt x="6743" y="3655"/>
                </a:cubicBezTo>
                <a:cubicBezTo>
                  <a:pt x="6743" y="3434"/>
                  <a:pt x="6932" y="3277"/>
                  <a:pt x="7152" y="3277"/>
                </a:cubicBezTo>
                <a:close/>
                <a:moveTo>
                  <a:pt x="6302" y="11058"/>
                </a:moveTo>
                <a:cubicBezTo>
                  <a:pt x="6554" y="11058"/>
                  <a:pt x="6743" y="11279"/>
                  <a:pt x="6743" y="11468"/>
                </a:cubicBezTo>
                <a:cubicBezTo>
                  <a:pt x="6743" y="11657"/>
                  <a:pt x="6554" y="11846"/>
                  <a:pt x="6302" y="11846"/>
                </a:cubicBezTo>
                <a:cubicBezTo>
                  <a:pt x="6081" y="11846"/>
                  <a:pt x="5924" y="11657"/>
                  <a:pt x="5924" y="11468"/>
                </a:cubicBezTo>
                <a:cubicBezTo>
                  <a:pt x="5924" y="11279"/>
                  <a:pt x="6113" y="11058"/>
                  <a:pt x="6302" y="11058"/>
                </a:cubicBezTo>
                <a:close/>
                <a:moveTo>
                  <a:pt x="1229" y="0"/>
                </a:moveTo>
                <a:cubicBezTo>
                  <a:pt x="568" y="0"/>
                  <a:pt x="1" y="536"/>
                  <a:pt x="1" y="1229"/>
                </a:cubicBezTo>
                <a:cubicBezTo>
                  <a:pt x="1" y="1764"/>
                  <a:pt x="379" y="2205"/>
                  <a:pt x="851" y="2394"/>
                </a:cubicBezTo>
                <a:lnTo>
                  <a:pt x="851" y="8254"/>
                </a:lnTo>
                <a:lnTo>
                  <a:pt x="442" y="8254"/>
                </a:lnTo>
                <a:cubicBezTo>
                  <a:pt x="221" y="8254"/>
                  <a:pt x="64" y="8475"/>
                  <a:pt x="64" y="8664"/>
                </a:cubicBezTo>
                <a:cubicBezTo>
                  <a:pt x="64" y="8916"/>
                  <a:pt x="253" y="9042"/>
                  <a:pt x="442" y="9042"/>
                </a:cubicBezTo>
                <a:lnTo>
                  <a:pt x="5955" y="9042"/>
                </a:lnTo>
                <a:lnTo>
                  <a:pt x="5955" y="10239"/>
                </a:lnTo>
                <a:cubicBezTo>
                  <a:pt x="5482" y="10397"/>
                  <a:pt x="5136" y="10869"/>
                  <a:pt x="5136" y="11405"/>
                </a:cubicBezTo>
                <a:cubicBezTo>
                  <a:pt x="5136" y="12098"/>
                  <a:pt x="5671" y="12633"/>
                  <a:pt x="6365" y="12633"/>
                </a:cubicBezTo>
                <a:cubicBezTo>
                  <a:pt x="7026" y="12633"/>
                  <a:pt x="7625" y="12098"/>
                  <a:pt x="7625" y="11405"/>
                </a:cubicBezTo>
                <a:cubicBezTo>
                  <a:pt x="7625" y="10869"/>
                  <a:pt x="7247" y="10428"/>
                  <a:pt x="6774" y="10239"/>
                </a:cubicBezTo>
                <a:lnTo>
                  <a:pt x="6774" y="9042"/>
                </a:lnTo>
                <a:lnTo>
                  <a:pt x="12288" y="9042"/>
                </a:lnTo>
                <a:cubicBezTo>
                  <a:pt x="12540" y="9042"/>
                  <a:pt x="12697" y="8853"/>
                  <a:pt x="12697" y="8664"/>
                </a:cubicBezTo>
                <a:cubicBezTo>
                  <a:pt x="12666" y="8443"/>
                  <a:pt x="12508" y="8254"/>
                  <a:pt x="12256" y="8254"/>
                </a:cubicBezTo>
                <a:lnTo>
                  <a:pt x="11815" y="8254"/>
                </a:lnTo>
                <a:lnTo>
                  <a:pt x="11815" y="2394"/>
                </a:lnTo>
                <a:cubicBezTo>
                  <a:pt x="12288" y="2237"/>
                  <a:pt x="12666" y="1764"/>
                  <a:pt x="12666" y="1229"/>
                </a:cubicBezTo>
                <a:cubicBezTo>
                  <a:pt x="12666" y="567"/>
                  <a:pt x="12098" y="0"/>
                  <a:pt x="11437" y="0"/>
                </a:cubicBezTo>
                <a:close/>
              </a:path>
            </a:pathLst>
          </a:custGeom>
          <a:solidFill>
            <a:srgbClr val="FF9E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6213;p93">
            <a:extLst>
              <a:ext uri="{FF2B5EF4-FFF2-40B4-BE49-F238E27FC236}">
                <a16:creationId xmlns:a16="http://schemas.microsoft.com/office/drawing/2014/main" id="{169DA36D-47A4-4189-9EA3-7A94263C3E39}"/>
              </a:ext>
            </a:extLst>
          </p:cNvPr>
          <p:cNvSpPr/>
          <p:nvPr/>
        </p:nvSpPr>
        <p:spPr>
          <a:xfrm>
            <a:off x="10945492" y="8940493"/>
            <a:ext cx="862218" cy="673504"/>
          </a:xfrm>
          <a:custGeom>
            <a:avLst/>
            <a:gdLst/>
            <a:ahLst/>
            <a:cxnLst/>
            <a:rect l="l" t="t" r="r" b="b"/>
            <a:pathLst>
              <a:path w="12665" h="9893" extrusionOk="0">
                <a:moveTo>
                  <a:pt x="8538" y="2458"/>
                </a:moveTo>
                <a:cubicBezTo>
                  <a:pt x="8758" y="2458"/>
                  <a:pt x="8916" y="2678"/>
                  <a:pt x="8916" y="2899"/>
                </a:cubicBezTo>
                <a:lnTo>
                  <a:pt x="8916" y="4569"/>
                </a:lnTo>
                <a:cubicBezTo>
                  <a:pt x="8916" y="4789"/>
                  <a:pt x="8727" y="4978"/>
                  <a:pt x="8538" y="4978"/>
                </a:cubicBezTo>
                <a:cubicBezTo>
                  <a:pt x="8349" y="4978"/>
                  <a:pt x="8128" y="4789"/>
                  <a:pt x="8128" y="4569"/>
                </a:cubicBezTo>
                <a:lnTo>
                  <a:pt x="8128" y="3875"/>
                </a:lnTo>
                <a:lnTo>
                  <a:pt x="6364" y="5671"/>
                </a:lnTo>
                <a:cubicBezTo>
                  <a:pt x="6285" y="5750"/>
                  <a:pt x="6175" y="5789"/>
                  <a:pt x="6065" y="5789"/>
                </a:cubicBezTo>
                <a:cubicBezTo>
                  <a:pt x="5954" y="5789"/>
                  <a:pt x="5844" y="5750"/>
                  <a:pt x="5765" y="5671"/>
                </a:cubicBezTo>
                <a:lnTo>
                  <a:pt x="5230" y="5104"/>
                </a:lnTo>
                <a:lnTo>
                  <a:pt x="3844" y="6490"/>
                </a:lnTo>
                <a:cubicBezTo>
                  <a:pt x="3765" y="6569"/>
                  <a:pt x="3655" y="6608"/>
                  <a:pt x="3544" y="6608"/>
                </a:cubicBezTo>
                <a:cubicBezTo>
                  <a:pt x="3434" y="6608"/>
                  <a:pt x="3324" y="6569"/>
                  <a:pt x="3245" y="6490"/>
                </a:cubicBezTo>
                <a:cubicBezTo>
                  <a:pt x="3087" y="6333"/>
                  <a:pt x="3087" y="6049"/>
                  <a:pt x="3245" y="5892"/>
                </a:cubicBezTo>
                <a:lnTo>
                  <a:pt x="4915" y="4254"/>
                </a:lnTo>
                <a:cubicBezTo>
                  <a:pt x="4994" y="4175"/>
                  <a:pt x="5104" y="4135"/>
                  <a:pt x="5214" y="4135"/>
                </a:cubicBezTo>
                <a:cubicBezTo>
                  <a:pt x="5324" y="4135"/>
                  <a:pt x="5435" y="4175"/>
                  <a:pt x="5513" y="4254"/>
                </a:cubicBezTo>
                <a:lnTo>
                  <a:pt x="6049" y="4789"/>
                </a:lnTo>
                <a:lnTo>
                  <a:pt x="7561" y="3308"/>
                </a:lnTo>
                <a:lnTo>
                  <a:pt x="6868" y="3308"/>
                </a:lnTo>
                <a:cubicBezTo>
                  <a:pt x="6648" y="3308"/>
                  <a:pt x="6490" y="3088"/>
                  <a:pt x="6490" y="2899"/>
                </a:cubicBezTo>
                <a:cubicBezTo>
                  <a:pt x="6490" y="2678"/>
                  <a:pt x="6679" y="2458"/>
                  <a:pt x="6868" y="2458"/>
                </a:cubicBezTo>
                <a:close/>
                <a:moveTo>
                  <a:pt x="11814" y="8255"/>
                </a:moveTo>
                <a:cubicBezTo>
                  <a:pt x="11814" y="8538"/>
                  <a:pt x="11877" y="9105"/>
                  <a:pt x="11405" y="9105"/>
                </a:cubicBezTo>
                <a:lnTo>
                  <a:pt x="1197" y="9105"/>
                </a:lnTo>
                <a:cubicBezTo>
                  <a:pt x="977" y="9105"/>
                  <a:pt x="788" y="8885"/>
                  <a:pt x="788" y="8664"/>
                </a:cubicBezTo>
                <a:lnTo>
                  <a:pt x="788" y="8255"/>
                </a:lnTo>
                <a:close/>
                <a:moveTo>
                  <a:pt x="2048" y="0"/>
                </a:moveTo>
                <a:cubicBezTo>
                  <a:pt x="1355" y="0"/>
                  <a:pt x="819" y="536"/>
                  <a:pt x="819" y="1229"/>
                </a:cubicBezTo>
                <a:lnTo>
                  <a:pt x="819" y="7435"/>
                </a:lnTo>
                <a:lnTo>
                  <a:pt x="410" y="7435"/>
                </a:lnTo>
                <a:cubicBezTo>
                  <a:pt x="189" y="7435"/>
                  <a:pt x="0" y="7625"/>
                  <a:pt x="0" y="7845"/>
                </a:cubicBezTo>
                <a:lnTo>
                  <a:pt x="0" y="8664"/>
                </a:lnTo>
                <a:cubicBezTo>
                  <a:pt x="0" y="9326"/>
                  <a:pt x="536" y="9893"/>
                  <a:pt x="1260" y="9893"/>
                </a:cubicBezTo>
                <a:lnTo>
                  <a:pt x="11436" y="9893"/>
                </a:lnTo>
                <a:cubicBezTo>
                  <a:pt x="12129" y="9893"/>
                  <a:pt x="12665" y="9326"/>
                  <a:pt x="12665" y="8664"/>
                </a:cubicBezTo>
                <a:lnTo>
                  <a:pt x="12665" y="7845"/>
                </a:lnTo>
                <a:cubicBezTo>
                  <a:pt x="12634" y="7593"/>
                  <a:pt x="12444" y="7435"/>
                  <a:pt x="12224" y="7435"/>
                </a:cubicBezTo>
                <a:lnTo>
                  <a:pt x="11814" y="7435"/>
                </a:lnTo>
                <a:lnTo>
                  <a:pt x="11814" y="1229"/>
                </a:lnTo>
                <a:cubicBezTo>
                  <a:pt x="11814" y="536"/>
                  <a:pt x="11247" y="0"/>
                  <a:pt x="10586" y="0"/>
                </a:cubicBezTo>
                <a:close/>
              </a:path>
            </a:pathLst>
          </a:custGeom>
          <a:solidFill>
            <a:srgbClr val="FF9E0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 name="Google Shape;6214;p93">
            <a:extLst>
              <a:ext uri="{FF2B5EF4-FFF2-40B4-BE49-F238E27FC236}">
                <a16:creationId xmlns:a16="http://schemas.microsoft.com/office/drawing/2014/main" id="{35CD21A9-B768-CCE3-063B-968735B9953D}"/>
              </a:ext>
            </a:extLst>
          </p:cNvPr>
          <p:cNvGrpSpPr/>
          <p:nvPr/>
        </p:nvGrpSpPr>
        <p:grpSpPr>
          <a:xfrm>
            <a:off x="20612379" y="8902019"/>
            <a:ext cx="900887" cy="865689"/>
            <a:chOff x="-62890750" y="3747425"/>
            <a:chExt cx="330825" cy="317900"/>
          </a:xfrm>
          <a:solidFill>
            <a:srgbClr val="FF9E02"/>
          </a:solidFill>
        </p:grpSpPr>
        <p:sp>
          <p:nvSpPr>
            <p:cNvPr id="18" name="Google Shape;6215;p93">
              <a:extLst>
                <a:ext uri="{FF2B5EF4-FFF2-40B4-BE49-F238E27FC236}">
                  <a16:creationId xmlns:a16="http://schemas.microsoft.com/office/drawing/2014/main" id="{B1DEAFF8-AE18-DE4A-1404-0728468F3F8F}"/>
                </a:ext>
              </a:extLst>
            </p:cNvPr>
            <p:cNvSpPr/>
            <p:nvPr/>
          </p:nvSpPr>
          <p:spPr>
            <a:xfrm>
              <a:off x="-62890750" y="3747425"/>
              <a:ext cx="313500" cy="195825"/>
            </a:xfrm>
            <a:custGeom>
              <a:avLst/>
              <a:gdLst/>
              <a:ahLst/>
              <a:cxnLst/>
              <a:rect l="l" t="t" r="r" b="b"/>
              <a:pathLst>
                <a:path w="12540" h="7833" extrusionOk="0">
                  <a:moveTo>
                    <a:pt x="6591" y="0"/>
                  </a:moveTo>
                  <a:cubicBezTo>
                    <a:pt x="4966" y="0"/>
                    <a:pt x="3342" y="616"/>
                    <a:pt x="2112" y="1846"/>
                  </a:cubicBezTo>
                  <a:cubicBezTo>
                    <a:pt x="663" y="3296"/>
                    <a:pt x="1" y="5438"/>
                    <a:pt x="379" y="7454"/>
                  </a:cubicBezTo>
                  <a:cubicBezTo>
                    <a:pt x="442" y="7675"/>
                    <a:pt x="568" y="7832"/>
                    <a:pt x="789" y="7832"/>
                  </a:cubicBezTo>
                  <a:lnTo>
                    <a:pt x="852" y="7832"/>
                  </a:lnTo>
                  <a:cubicBezTo>
                    <a:pt x="1104" y="7801"/>
                    <a:pt x="1198" y="7549"/>
                    <a:pt x="1167" y="7360"/>
                  </a:cubicBezTo>
                  <a:cubicBezTo>
                    <a:pt x="852" y="5596"/>
                    <a:pt x="1419" y="3737"/>
                    <a:pt x="2710" y="2477"/>
                  </a:cubicBezTo>
                  <a:cubicBezTo>
                    <a:pt x="3719" y="1437"/>
                    <a:pt x="5136" y="870"/>
                    <a:pt x="6617" y="870"/>
                  </a:cubicBezTo>
                  <a:cubicBezTo>
                    <a:pt x="7940" y="870"/>
                    <a:pt x="9200" y="1342"/>
                    <a:pt x="10177" y="2193"/>
                  </a:cubicBezTo>
                  <a:lnTo>
                    <a:pt x="9610" y="2792"/>
                  </a:lnTo>
                  <a:cubicBezTo>
                    <a:pt x="9484" y="2918"/>
                    <a:pt x="9452" y="3075"/>
                    <a:pt x="9484" y="3170"/>
                  </a:cubicBezTo>
                  <a:cubicBezTo>
                    <a:pt x="9515" y="3327"/>
                    <a:pt x="9641" y="3422"/>
                    <a:pt x="9799" y="3453"/>
                  </a:cubicBezTo>
                  <a:lnTo>
                    <a:pt x="12036" y="3926"/>
                  </a:lnTo>
                  <a:lnTo>
                    <a:pt x="12130" y="3926"/>
                  </a:lnTo>
                  <a:cubicBezTo>
                    <a:pt x="12225" y="3926"/>
                    <a:pt x="12319" y="3894"/>
                    <a:pt x="12382" y="3800"/>
                  </a:cubicBezTo>
                  <a:cubicBezTo>
                    <a:pt x="12508" y="3674"/>
                    <a:pt x="12540" y="3579"/>
                    <a:pt x="12508" y="3422"/>
                  </a:cubicBezTo>
                  <a:lnTo>
                    <a:pt x="12036" y="1153"/>
                  </a:lnTo>
                  <a:cubicBezTo>
                    <a:pt x="12004" y="1027"/>
                    <a:pt x="11878" y="901"/>
                    <a:pt x="11752" y="838"/>
                  </a:cubicBezTo>
                  <a:cubicBezTo>
                    <a:pt x="11715" y="831"/>
                    <a:pt x="11678" y="827"/>
                    <a:pt x="11642" y="827"/>
                  </a:cubicBezTo>
                  <a:cubicBezTo>
                    <a:pt x="11526" y="827"/>
                    <a:pt x="11422" y="868"/>
                    <a:pt x="11374" y="964"/>
                  </a:cubicBezTo>
                  <a:lnTo>
                    <a:pt x="10776" y="1563"/>
                  </a:lnTo>
                  <a:cubicBezTo>
                    <a:pt x="9583" y="521"/>
                    <a:pt x="8087" y="0"/>
                    <a:pt x="659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6216;p93">
              <a:extLst>
                <a:ext uri="{FF2B5EF4-FFF2-40B4-BE49-F238E27FC236}">
                  <a16:creationId xmlns:a16="http://schemas.microsoft.com/office/drawing/2014/main" id="{12443DDB-452A-8F04-93B0-80E97872D8B9}"/>
                </a:ext>
              </a:extLst>
            </p:cNvPr>
            <p:cNvSpPr/>
            <p:nvPr/>
          </p:nvSpPr>
          <p:spPr>
            <a:xfrm>
              <a:off x="-62874975" y="3869075"/>
              <a:ext cx="315050" cy="196250"/>
            </a:xfrm>
            <a:custGeom>
              <a:avLst/>
              <a:gdLst/>
              <a:ahLst/>
              <a:cxnLst/>
              <a:rect l="l" t="t" r="r" b="b"/>
              <a:pathLst>
                <a:path w="12602" h="7850" extrusionOk="0">
                  <a:moveTo>
                    <a:pt x="11779" y="0"/>
                  </a:moveTo>
                  <a:cubicBezTo>
                    <a:pt x="11759" y="0"/>
                    <a:pt x="11739" y="2"/>
                    <a:pt x="11720" y="5"/>
                  </a:cubicBezTo>
                  <a:cubicBezTo>
                    <a:pt x="11499" y="36"/>
                    <a:pt x="11373" y="288"/>
                    <a:pt x="11405" y="477"/>
                  </a:cubicBezTo>
                  <a:cubicBezTo>
                    <a:pt x="11720" y="2242"/>
                    <a:pt x="11184" y="4101"/>
                    <a:pt x="9861" y="5361"/>
                  </a:cubicBezTo>
                  <a:cubicBezTo>
                    <a:pt x="8853" y="6400"/>
                    <a:pt x="7435" y="6967"/>
                    <a:pt x="5986" y="6967"/>
                  </a:cubicBezTo>
                  <a:cubicBezTo>
                    <a:pt x="4631" y="6967"/>
                    <a:pt x="3371" y="6495"/>
                    <a:pt x="2394" y="5644"/>
                  </a:cubicBezTo>
                  <a:lnTo>
                    <a:pt x="2993" y="5046"/>
                  </a:lnTo>
                  <a:cubicBezTo>
                    <a:pt x="3088" y="4920"/>
                    <a:pt x="3151" y="4762"/>
                    <a:pt x="3088" y="4668"/>
                  </a:cubicBezTo>
                  <a:cubicBezTo>
                    <a:pt x="3056" y="4510"/>
                    <a:pt x="2962" y="4416"/>
                    <a:pt x="2772" y="4384"/>
                  </a:cubicBezTo>
                  <a:lnTo>
                    <a:pt x="536" y="3912"/>
                  </a:lnTo>
                  <a:cubicBezTo>
                    <a:pt x="498" y="3904"/>
                    <a:pt x="465" y="3900"/>
                    <a:pt x="433" y="3900"/>
                  </a:cubicBezTo>
                  <a:cubicBezTo>
                    <a:pt x="332" y="3900"/>
                    <a:pt x="254" y="3941"/>
                    <a:pt x="158" y="4038"/>
                  </a:cubicBezTo>
                  <a:cubicBezTo>
                    <a:pt x="32" y="4132"/>
                    <a:pt x="0" y="4258"/>
                    <a:pt x="32" y="4416"/>
                  </a:cubicBezTo>
                  <a:lnTo>
                    <a:pt x="504" y="6652"/>
                  </a:lnTo>
                  <a:cubicBezTo>
                    <a:pt x="536" y="6810"/>
                    <a:pt x="662" y="6936"/>
                    <a:pt x="788" y="6967"/>
                  </a:cubicBezTo>
                  <a:lnTo>
                    <a:pt x="882" y="6967"/>
                  </a:lnTo>
                  <a:cubicBezTo>
                    <a:pt x="1008" y="6967"/>
                    <a:pt x="1103" y="6936"/>
                    <a:pt x="1166" y="6873"/>
                  </a:cubicBezTo>
                  <a:lnTo>
                    <a:pt x="1764" y="6274"/>
                  </a:lnTo>
                  <a:cubicBezTo>
                    <a:pt x="2930" y="7346"/>
                    <a:pt x="4442" y="7850"/>
                    <a:pt x="5923" y="7850"/>
                  </a:cubicBezTo>
                  <a:cubicBezTo>
                    <a:pt x="7561" y="7850"/>
                    <a:pt x="9168" y="7220"/>
                    <a:pt x="10428" y="5991"/>
                  </a:cubicBezTo>
                  <a:cubicBezTo>
                    <a:pt x="11909" y="4510"/>
                    <a:pt x="12602" y="2368"/>
                    <a:pt x="12192" y="320"/>
                  </a:cubicBezTo>
                  <a:cubicBezTo>
                    <a:pt x="12164" y="122"/>
                    <a:pt x="11958" y="0"/>
                    <a:pt x="117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6217;p93">
              <a:extLst>
                <a:ext uri="{FF2B5EF4-FFF2-40B4-BE49-F238E27FC236}">
                  <a16:creationId xmlns:a16="http://schemas.microsoft.com/office/drawing/2014/main" id="{BC1731BD-47A6-23A4-B36C-9E9CFA381F84}"/>
                </a:ext>
              </a:extLst>
            </p:cNvPr>
            <p:cNvSpPr/>
            <p:nvPr/>
          </p:nvSpPr>
          <p:spPr>
            <a:xfrm>
              <a:off x="-62751325" y="3834525"/>
              <a:ext cx="15775" cy="26800"/>
            </a:xfrm>
            <a:custGeom>
              <a:avLst/>
              <a:gdLst/>
              <a:ahLst/>
              <a:cxnLst/>
              <a:rect l="l" t="t" r="r" b="b"/>
              <a:pathLst>
                <a:path w="631" h="1072" extrusionOk="0">
                  <a:moveTo>
                    <a:pt x="630" y="1"/>
                  </a:moveTo>
                  <a:cubicBezTo>
                    <a:pt x="410" y="221"/>
                    <a:pt x="158" y="599"/>
                    <a:pt x="0" y="1072"/>
                  </a:cubicBezTo>
                  <a:lnTo>
                    <a:pt x="630" y="1072"/>
                  </a:lnTo>
                  <a:lnTo>
                    <a:pt x="630"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6218;p93">
              <a:extLst>
                <a:ext uri="{FF2B5EF4-FFF2-40B4-BE49-F238E27FC236}">
                  <a16:creationId xmlns:a16="http://schemas.microsoft.com/office/drawing/2014/main" id="{EC02026D-9A7C-611E-183E-08B57B7B7CC1}"/>
                </a:ext>
              </a:extLst>
            </p:cNvPr>
            <p:cNvSpPr/>
            <p:nvPr/>
          </p:nvSpPr>
          <p:spPr>
            <a:xfrm>
              <a:off x="-62715100" y="3950300"/>
              <a:ext cx="15775" cy="26025"/>
            </a:xfrm>
            <a:custGeom>
              <a:avLst/>
              <a:gdLst/>
              <a:ahLst/>
              <a:cxnLst/>
              <a:rect l="l" t="t" r="r" b="b"/>
              <a:pathLst>
                <a:path w="631" h="1041" extrusionOk="0">
                  <a:moveTo>
                    <a:pt x="1" y="1"/>
                  </a:moveTo>
                  <a:lnTo>
                    <a:pt x="1" y="1041"/>
                  </a:lnTo>
                  <a:cubicBezTo>
                    <a:pt x="253" y="852"/>
                    <a:pt x="473" y="473"/>
                    <a:pt x="63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6219;p93">
              <a:extLst>
                <a:ext uri="{FF2B5EF4-FFF2-40B4-BE49-F238E27FC236}">
                  <a16:creationId xmlns:a16="http://schemas.microsoft.com/office/drawing/2014/main" id="{EBA33886-EDE0-D368-D4C6-876A1ACF73C5}"/>
                </a:ext>
              </a:extLst>
            </p:cNvPr>
            <p:cNvSpPr/>
            <p:nvPr/>
          </p:nvSpPr>
          <p:spPr>
            <a:xfrm>
              <a:off x="-62751325" y="3950300"/>
              <a:ext cx="15775" cy="26025"/>
            </a:xfrm>
            <a:custGeom>
              <a:avLst/>
              <a:gdLst/>
              <a:ahLst/>
              <a:cxnLst/>
              <a:rect l="l" t="t" r="r" b="b"/>
              <a:pathLst>
                <a:path w="631" h="1041" extrusionOk="0">
                  <a:moveTo>
                    <a:pt x="0" y="1"/>
                  </a:moveTo>
                  <a:cubicBezTo>
                    <a:pt x="158" y="473"/>
                    <a:pt x="410" y="852"/>
                    <a:pt x="630" y="1041"/>
                  </a:cubicBezTo>
                  <a:lnTo>
                    <a:pt x="630"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6220;p93">
              <a:extLst>
                <a:ext uri="{FF2B5EF4-FFF2-40B4-BE49-F238E27FC236}">
                  <a16:creationId xmlns:a16="http://schemas.microsoft.com/office/drawing/2014/main" id="{D2D54A45-383C-D9F4-02B8-3A499AC828F1}"/>
                </a:ext>
              </a:extLst>
            </p:cNvPr>
            <p:cNvSpPr/>
            <p:nvPr/>
          </p:nvSpPr>
          <p:spPr>
            <a:xfrm>
              <a:off x="-62822225" y="3881000"/>
              <a:ext cx="44125" cy="48075"/>
            </a:xfrm>
            <a:custGeom>
              <a:avLst/>
              <a:gdLst/>
              <a:ahLst/>
              <a:cxnLst/>
              <a:rect l="l" t="t" r="r" b="b"/>
              <a:pathLst>
                <a:path w="1765" h="1923" extrusionOk="0">
                  <a:moveTo>
                    <a:pt x="127" y="0"/>
                  </a:moveTo>
                  <a:cubicBezTo>
                    <a:pt x="32" y="316"/>
                    <a:pt x="1" y="631"/>
                    <a:pt x="1" y="977"/>
                  </a:cubicBezTo>
                  <a:cubicBezTo>
                    <a:pt x="1" y="1324"/>
                    <a:pt x="32" y="1670"/>
                    <a:pt x="127" y="1922"/>
                  </a:cubicBezTo>
                  <a:lnTo>
                    <a:pt x="1765" y="1922"/>
                  </a:lnTo>
                  <a:cubicBezTo>
                    <a:pt x="1734" y="1607"/>
                    <a:pt x="1702" y="1292"/>
                    <a:pt x="1702" y="977"/>
                  </a:cubicBezTo>
                  <a:cubicBezTo>
                    <a:pt x="1702" y="662"/>
                    <a:pt x="1734" y="316"/>
                    <a:pt x="17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6221;p93">
              <a:extLst>
                <a:ext uri="{FF2B5EF4-FFF2-40B4-BE49-F238E27FC236}">
                  <a16:creationId xmlns:a16="http://schemas.microsoft.com/office/drawing/2014/main" id="{233EBD28-FFE9-0BBA-EA9C-2209D881A7A9}"/>
                </a:ext>
              </a:extLst>
            </p:cNvPr>
            <p:cNvSpPr/>
            <p:nvPr/>
          </p:nvSpPr>
          <p:spPr>
            <a:xfrm>
              <a:off x="-62715100" y="3833750"/>
              <a:ext cx="15775" cy="26800"/>
            </a:xfrm>
            <a:custGeom>
              <a:avLst/>
              <a:gdLst/>
              <a:ahLst/>
              <a:cxnLst/>
              <a:rect l="l" t="t" r="r" b="b"/>
              <a:pathLst>
                <a:path w="631" h="1072" extrusionOk="0">
                  <a:moveTo>
                    <a:pt x="1" y="0"/>
                  </a:moveTo>
                  <a:lnTo>
                    <a:pt x="1" y="1071"/>
                  </a:lnTo>
                  <a:lnTo>
                    <a:pt x="631" y="1071"/>
                  </a:lnTo>
                  <a:cubicBezTo>
                    <a:pt x="505" y="599"/>
                    <a:pt x="253" y="189"/>
                    <a:pt x="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6222;p93">
              <a:extLst>
                <a:ext uri="{FF2B5EF4-FFF2-40B4-BE49-F238E27FC236}">
                  <a16:creationId xmlns:a16="http://schemas.microsoft.com/office/drawing/2014/main" id="{34898104-EF04-4734-E51B-D721E0FED078}"/>
                </a:ext>
              </a:extLst>
            </p:cNvPr>
            <p:cNvSpPr/>
            <p:nvPr/>
          </p:nvSpPr>
          <p:spPr>
            <a:xfrm>
              <a:off x="-62758425" y="3881000"/>
              <a:ext cx="22875" cy="48075"/>
            </a:xfrm>
            <a:custGeom>
              <a:avLst/>
              <a:gdLst/>
              <a:ahLst/>
              <a:cxnLst/>
              <a:rect l="l" t="t" r="r" b="b"/>
              <a:pathLst>
                <a:path w="915" h="1923" extrusionOk="0">
                  <a:moveTo>
                    <a:pt x="95" y="0"/>
                  </a:moveTo>
                  <a:cubicBezTo>
                    <a:pt x="64" y="316"/>
                    <a:pt x="1" y="631"/>
                    <a:pt x="1" y="977"/>
                  </a:cubicBezTo>
                  <a:cubicBezTo>
                    <a:pt x="1" y="1324"/>
                    <a:pt x="64" y="1670"/>
                    <a:pt x="95" y="1922"/>
                  </a:cubicBezTo>
                  <a:lnTo>
                    <a:pt x="914" y="1922"/>
                  </a:lnTo>
                  <a:lnTo>
                    <a:pt x="914"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6223;p93">
              <a:extLst>
                <a:ext uri="{FF2B5EF4-FFF2-40B4-BE49-F238E27FC236}">
                  <a16:creationId xmlns:a16="http://schemas.microsoft.com/office/drawing/2014/main" id="{4D27A52B-5642-E189-0D3C-9A36B11A70DF}"/>
                </a:ext>
              </a:extLst>
            </p:cNvPr>
            <p:cNvSpPr/>
            <p:nvPr/>
          </p:nvSpPr>
          <p:spPr>
            <a:xfrm>
              <a:off x="-62715100" y="3809325"/>
              <a:ext cx="74850" cy="51225"/>
            </a:xfrm>
            <a:custGeom>
              <a:avLst/>
              <a:gdLst/>
              <a:ahLst/>
              <a:cxnLst/>
              <a:rect l="l" t="t" r="r" b="b"/>
              <a:pathLst>
                <a:path w="2994" h="2049" extrusionOk="0">
                  <a:moveTo>
                    <a:pt x="1" y="1"/>
                  </a:moveTo>
                  <a:lnTo>
                    <a:pt x="1" y="32"/>
                  </a:lnTo>
                  <a:cubicBezTo>
                    <a:pt x="631" y="253"/>
                    <a:pt x="1198" y="1009"/>
                    <a:pt x="1481" y="2048"/>
                  </a:cubicBezTo>
                  <a:lnTo>
                    <a:pt x="2994" y="2048"/>
                  </a:lnTo>
                  <a:cubicBezTo>
                    <a:pt x="2426" y="946"/>
                    <a:pt x="1324" y="158"/>
                    <a:pt x="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6224;p93">
              <a:extLst>
                <a:ext uri="{FF2B5EF4-FFF2-40B4-BE49-F238E27FC236}">
                  <a16:creationId xmlns:a16="http://schemas.microsoft.com/office/drawing/2014/main" id="{C5E26426-215A-0F52-2FB9-13C3019E03E2}"/>
                </a:ext>
              </a:extLst>
            </p:cNvPr>
            <p:cNvSpPr/>
            <p:nvPr/>
          </p:nvSpPr>
          <p:spPr>
            <a:xfrm>
              <a:off x="-62715875" y="3950300"/>
              <a:ext cx="75625" cy="51225"/>
            </a:xfrm>
            <a:custGeom>
              <a:avLst/>
              <a:gdLst/>
              <a:ahLst/>
              <a:cxnLst/>
              <a:rect l="l" t="t" r="r" b="b"/>
              <a:pathLst>
                <a:path w="3025" h="2049" extrusionOk="0">
                  <a:moveTo>
                    <a:pt x="1512" y="1"/>
                  </a:moveTo>
                  <a:cubicBezTo>
                    <a:pt x="1229" y="1009"/>
                    <a:pt x="662" y="1765"/>
                    <a:pt x="0" y="1986"/>
                  </a:cubicBezTo>
                  <a:lnTo>
                    <a:pt x="0" y="2049"/>
                  </a:lnTo>
                  <a:lnTo>
                    <a:pt x="32" y="2049"/>
                  </a:lnTo>
                  <a:cubicBezTo>
                    <a:pt x="1355" y="1891"/>
                    <a:pt x="2457" y="1104"/>
                    <a:pt x="302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6225;p93">
              <a:extLst>
                <a:ext uri="{FF2B5EF4-FFF2-40B4-BE49-F238E27FC236}">
                  <a16:creationId xmlns:a16="http://schemas.microsoft.com/office/drawing/2014/main" id="{D2D6E15D-64A6-FF4C-3C1F-3EF7A57B9079}"/>
                </a:ext>
              </a:extLst>
            </p:cNvPr>
            <p:cNvSpPr/>
            <p:nvPr/>
          </p:nvSpPr>
          <p:spPr>
            <a:xfrm>
              <a:off x="-62811200" y="3949525"/>
              <a:ext cx="75650" cy="52000"/>
            </a:xfrm>
            <a:custGeom>
              <a:avLst/>
              <a:gdLst/>
              <a:ahLst/>
              <a:cxnLst/>
              <a:rect l="l" t="t" r="r" b="b"/>
              <a:pathLst>
                <a:path w="3026" h="2080" extrusionOk="0">
                  <a:moveTo>
                    <a:pt x="1" y="0"/>
                  </a:moveTo>
                  <a:cubicBezTo>
                    <a:pt x="600" y="1166"/>
                    <a:pt x="1702" y="1954"/>
                    <a:pt x="3025" y="2080"/>
                  </a:cubicBezTo>
                  <a:lnTo>
                    <a:pt x="3025" y="2017"/>
                  </a:lnTo>
                  <a:cubicBezTo>
                    <a:pt x="2364" y="1796"/>
                    <a:pt x="1860" y="1040"/>
                    <a:pt x="15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6226;p93">
              <a:extLst>
                <a:ext uri="{FF2B5EF4-FFF2-40B4-BE49-F238E27FC236}">
                  <a16:creationId xmlns:a16="http://schemas.microsoft.com/office/drawing/2014/main" id="{FF3A4393-E3D6-922E-963D-A14C555B6A50}"/>
                </a:ext>
              </a:extLst>
            </p:cNvPr>
            <p:cNvSpPr/>
            <p:nvPr/>
          </p:nvSpPr>
          <p:spPr>
            <a:xfrm>
              <a:off x="-62673350" y="3881000"/>
              <a:ext cx="44125" cy="48075"/>
            </a:xfrm>
            <a:custGeom>
              <a:avLst/>
              <a:gdLst/>
              <a:ahLst/>
              <a:cxnLst/>
              <a:rect l="l" t="t" r="r" b="b"/>
              <a:pathLst>
                <a:path w="1765" h="1923" extrusionOk="0">
                  <a:moveTo>
                    <a:pt x="0" y="0"/>
                  </a:moveTo>
                  <a:cubicBezTo>
                    <a:pt x="32" y="316"/>
                    <a:pt x="63" y="631"/>
                    <a:pt x="63" y="977"/>
                  </a:cubicBezTo>
                  <a:cubicBezTo>
                    <a:pt x="63" y="1324"/>
                    <a:pt x="32" y="1670"/>
                    <a:pt x="0" y="1922"/>
                  </a:cubicBezTo>
                  <a:lnTo>
                    <a:pt x="1639" y="1922"/>
                  </a:lnTo>
                  <a:cubicBezTo>
                    <a:pt x="1733" y="1670"/>
                    <a:pt x="1765" y="1292"/>
                    <a:pt x="1765" y="977"/>
                  </a:cubicBezTo>
                  <a:cubicBezTo>
                    <a:pt x="1765" y="662"/>
                    <a:pt x="1733" y="316"/>
                    <a:pt x="16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6227;p93">
              <a:extLst>
                <a:ext uri="{FF2B5EF4-FFF2-40B4-BE49-F238E27FC236}">
                  <a16:creationId xmlns:a16="http://schemas.microsoft.com/office/drawing/2014/main" id="{098BC59A-59EF-478A-CE30-C726E7E92432}"/>
                </a:ext>
              </a:extLst>
            </p:cNvPr>
            <p:cNvSpPr/>
            <p:nvPr/>
          </p:nvSpPr>
          <p:spPr>
            <a:xfrm>
              <a:off x="-62810400" y="3810125"/>
              <a:ext cx="75625" cy="51200"/>
            </a:xfrm>
            <a:custGeom>
              <a:avLst/>
              <a:gdLst/>
              <a:ahLst/>
              <a:cxnLst/>
              <a:rect l="l" t="t" r="r" b="b"/>
              <a:pathLst>
                <a:path w="3025" h="2048" extrusionOk="0">
                  <a:moveTo>
                    <a:pt x="2993" y="0"/>
                  </a:moveTo>
                  <a:cubicBezTo>
                    <a:pt x="1702" y="158"/>
                    <a:pt x="599" y="945"/>
                    <a:pt x="0" y="2048"/>
                  </a:cubicBezTo>
                  <a:lnTo>
                    <a:pt x="1544" y="2048"/>
                  </a:lnTo>
                  <a:cubicBezTo>
                    <a:pt x="1828" y="1008"/>
                    <a:pt x="2363" y="284"/>
                    <a:pt x="3025" y="32"/>
                  </a:cubicBezTo>
                  <a:lnTo>
                    <a:pt x="3025"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6228;p93">
              <a:extLst>
                <a:ext uri="{FF2B5EF4-FFF2-40B4-BE49-F238E27FC236}">
                  <a16:creationId xmlns:a16="http://schemas.microsoft.com/office/drawing/2014/main" id="{93BA4182-AF11-1AF6-C0B4-5C63DC5AF2BB}"/>
                </a:ext>
              </a:extLst>
            </p:cNvPr>
            <p:cNvSpPr/>
            <p:nvPr/>
          </p:nvSpPr>
          <p:spPr>
            <a:xfrm>
              <a:off x="-62715100" y="3881000"/>
              <a:ext cx="22850" cy="48075"/>
            </a:xfrm>
            <a:custGeom>
              <a:avLst/>
              <a:gdLst/>
              <a:ahLst/>
              <a:cxnLst/>
              <a:rect l="l" t="t" r="r" b="b"/>
              <a:pathLst>
                <a:path w="914" h="1923" extrusionOk="0">
                  <a:moveTo>
                    <a:pt x="1" y="0"/>
                  </a:moveTo>
                  <a:lnTo>
                    <a:pt x="1" y="1922"/>
                  </a:lnTo>
                  <a:lnTo>
                    <a:pt x="851" y="1922"/>
                  </a:lnTo>
                  <a:cubicBezTo>
                    <a:pt x="883" y="1607"/>
                    <a:pt x="914" y="1292"/>
                    <a:pt x="914" y="977"/>
                  </a:cubicBezTo>
                  <a:cubicBezTo>
                    <a:pt x="914" y="662"/>
                    <a:pt x="883" y="316"/>
                    <a:pt x="85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 name="Group 58">
            <a:extLst>
              <a:ext uri="{FF2B5EF4-FFF2-40B4-BE49-F238E27FC236}">
                <a16:creationId xmlns:a16="http://schemas.microsoft.com/office/drawing/2014/main" id="{1882475F-0C5D-5F28-696A-C8A9A86E7877}"/>
              </a:ext>
            </a:extLst>
          </p:cNvPr>
          <p:cNvGrpSpPr/>
          <p:nvPr/>
        </p:nvGrpSpPr>
        <p:grpSpPr>
          <a:xfrm>
            <a:off x="1171584" y="12836151"/>
            <a:ext cx="28516883" cy="3918122"/>
            <a:chOff x="1171584" y="12649602"/>
            <a:chExt cx="28516883" cy="3918122"/>
          </a:xfrm>
        </p:grpSpPr>
        <p:grpSp>
          <p:nvGrpSpPr>
            <p:cNvPr id="44" name="Group 43">
              <a:extLst>
                <a:ext uri="{FF2B5EF4-FFF2-40B4-BE49-F238E27FC236}">
                  <a16:creationId xmlns:a16="http://schemas.microsoft.com/office/drawing/2014/main" id="{6335837A-3723-6A60-6B66-B85C08ED5272}"/>
                </a:ext>
              </a:extLst>
            </p:cNvPr>
            <p:cNvGrpSpPr/>
            <p:nvPr/>
          </p:nvGrpSpPr>
          <p:grpSpPr>
            <a:xfrm>
              <a:off x="21294528" y="12649602"/>
              <a:ext cx="8393939" cy="3918122"/>
              <a:chOff x="1109995" y="11937522"/>
              <a:chExt cx="3169265" cy="4523619"/>
            </a:xfrm>
          </p:grpSpPr>
          <p:sp>
            <p:nvSpPr>
              <p:cNvPr id="50" name="Rectangle 49">
                <a:extLst>
                  <a:ext uri="{FF2B5EF4-FFF2-40B4-BE49-F238E27FC236}">
                    <a16:creationId xmlns:a16="http://schemas.microsoft.com/office/drawing/2014/main" id="{04CB1870-2801-E84A-DA98-71936803FB4B}"/>
                  </a:ext>
                </a:extLst>
              </p:cNvPr>
              <p:cNvSpPr/>
              <p:nvPr/>
            </p:nvSpPr>
            <p:spPr>
              <a:xfrm rot="16200000">
                <a:off x="-760827" y="13808345"/>
                <a:ext cx="4523618" cy="781974"/>
              </a:xfrm>
              <a:prstGeom prst="rect">
                <a:avLst/>
              </a:prstGeom>
              <a:solidFill>
                <a:srgbClr val="FFB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4F2E6DBF-62C8-CA29-8392-0CA02BFC8205}"/>
                  </a:ext>
                </a:extLst>
              </p:cNvPr>
              <p:cNvSpPr/>
              <p:nvPr/>
            </p:nvSpPr>
            <p:spPr>
              <a:xfrm rot="16200000">
                <a:off x="156724" y="13672769"/>
                <a:ext cx="4523618" cy="1053126"/>
              </a:xfrm>
              <a:prstGeom prst="rect">
                <a:avLst/>
              </a:prstGeom>
              <a:solidFill>
                <a:srgbClr val="FFC5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099FCCDF-415B-7233-EA14-651A6EDDE5DA}"/>
                  </a:ext>
                </a:extLst>
              </p:cNvPr>
              <p:cNvSpPr/>
              <p:nvPr/>
            </p:nvSpPr>
            <p:spPr>
              <a:xfrm rot="16200000">
                <a:off x="1336012" y="13517892"/>
                <a:ext cx="4523618" cy="1362878"/>
              </a:xfrm>
              <a:prstGeom prst="rect">
                <a:avLst/>
              </a:prstGeom>
              <a:solidFill>
                <a:srgbClr val="FFD9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6" name="Group 45">
              <a:extLst>
                <a:ext uri="{FF2B5EF4-FFF2-40B4-BE49-F238E27FC236}">
                  <a16:creationId xmlns:a16="http://schemas.microsoft.com/office/drawing/2014/main" id="{A9D1A365-F8D4-3120-8E7F-BA01838C7C20}"/>
                </a:ext>
              </a:extLst>
            </p:cNvPr>
            <p:cNvGrpSpPr/>
            <p:nvPr/>
          </p:nvGrpSpPr>
          <p:grpSpPr>
            <a:xfrm flipH="1">
              <a:off x="1171584" y="12649602"/>
              <a:ext cx="8469663" cy="3918121"/>
              <a:chOff x="1109995" y="11937522"/>
              <a:chExt cx="3169265" cy="4523619"/>
            </a:xfrm>
          </p:grpSpPr>
          <p:sp>
            <p:nvSpPr>
              <p:cNvPr id="47" name="Rectangle 46">
                <a:extLst>
                  <a:ext uri="{FF2B5EF4-FFF2-40B4-BE49-F238E27FC236}">
                    <a16:creationId xmlns:a16="http://schemas.microsoft.com/office/drawing/2014/main" id="{711E0791-6145-73C4-D462-8F6DDAC8E6D7}"/>
                  </a:ext>
                </a:extLst>
              </p:cNvPr>
              <p:cNvSpPr/>
              <p:nvPr/>
            </p:nvSpPr>
            <p:spPr>
              <a:xfrm rot="16200000">
                <a:off x="-754438" y="13801956"/>
                <a:ext cx="4523618" cy="794752"/>
              </a:xfrm>
              <a:prstGeom prst="rect">
                <a:avLst/>
              </a:prstGeom>
              <a:solidFill>
                <a:srgbClr val="FFB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F1284BAF-84EB-E71C-D892-B11DAAAEFCA1}"/>
                  </a:ext>
                </a:extLst>
              </p:cNvPr>
              <p:cNvSpPr/>
              <p:nvPr/>
            </p:nvSpPr>
            <p:spPr>
              <a:xfrm rot="16200000">
                <a:off x="163112" y="13679157"/>
                <a:ext cx="4523618" cy="1040349"/>
              </a:xfrm>
              <a:prstGeom prst="rect">
                <a:avLst/>
              </a:prstGeom>
              <a:solidFill>
                <a:srgbClr val="FFC5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09E67FCE-B6F5-C8C0-CB35-2F7D89C067AF}"/>
                  </a:ext>
                </a:extLst>
              </p:cNvPr>
              <p:cNvSpPr/>
              <p:nvPr/>
            </p:nvSpPr>
            <p:spPr>
              <a:xfrm rot="16200000">
                <a:off x="1336012" y="13517892"/>
                <a:ext cx="4523618" cy="1362878"/>
              </a:xfrm>
              <a:prstGeom prst="rect">
                <a:avLst/>
              </a:prstGeom>
              <a:solidFill>
                <a:srgbClr val="FFD9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8" name="Picture 57">
              <a:extLst>
                <a:ext uri="{FF2B5EF4-FFF2-40B4-BE49-F238E27FC236}">
                  <a16:creationId xmlns:a16="http://schemas.microsoft.com/office/drawing/2014/main" id="{98027643-D46D-DFA2-49C8-1A3BBF2BDD88}"/>
                </a:ext>
              </a:extLst>
            </p:cNvPr>
            <p:cNvPicPr>
              <a:picLocks noChangeAspect="1"/>
            </p:cNvPicPr>
            <p:nvPr/>
          </p:nvPicPr>
          <p:blipFill rotWithShape="1">
            <a:blip r:embed="rId4">
              <a:extLst>
                <a:ext uri="{28A0092B-C50C-407E-A947-70E740481C1C}">
                  <a14:useLocalDpi xmlns:a14="http://schemas.microsoft.com/office/drawing/2010/main" val="0"/>
                </a:ext>
              </a:extLst>
            </a:blip>
            <a:srcRect l="7485" t="15139" r="5897" b="42491"/>
            <a:stretch/>
          </p:blipFill>
          <p:spPr>
            <a:xfrm>
              <a:off x="9641248" y="12649602"/>
              <a:ext cx="11676928" cy="3918122"/>
            </a:xfrm>
            <a:prstGeom prst="rect">
              <a:avLst/>
            </a:prstGeom>
          </p:spPr>
        </p:pic>
      </p:grpSp>
    </p:spTree>
    <p:extLst>
      <p:ext uri="{BB962C8B-B14F-4D97-AF65-F5344CB8AC3E}">
        <p14:creationId xmlns:p14="http://schemas.microsoft.com/office/powerpoint/2010/main" val="790834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rung tâm Triển lãm Việt Nam: Biểu tượng mới của Đông Nam Á">
            <a:extLst>
              <a:ext uri="{FF2B5EF4-FFF2-40B4-BE49-F238E27FC236}">
                <a16:creationId xmlns:a16="http://schemas.microsoft.com/office/drawing/2014/main" id="{D0263C58-6D77-67F0-2D06-35E334218719}"/>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t="-6637"/>
          <a:stretch/>
        </p:blipFill>
        <p:spPr bwMode="auto">
          <a:xfrm>
            <a:off x="-1" y="2686502"/>
            <a:ext cx="30959425" cy="1531416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FB8BC64-477A-1C2C-6DD1-661D2AC474A2}"/>
              </a:ext>
            </a:extLst>
          </p:cNvPr>
          <p:cNvSpPr/>
          <p:nvPr/>
        </p:nvSpPr>
        <p:spPr>
          <a:xfrm>
            <a:off x="-1" y="3562074"/>
            <a:ext cx="30959425" cy="12897125"/>
          </a:xfrm>
          <a:prstGeom prst="rect">
            <a:avLst/>
          </a:prstGeom>
          <a:gradFill>
            <a:gsLst>
              <a:gs pos="51000">
                <a:schemeClr val="bg1"/>
              </a:gs>
              <a:gs pos="100000">
                <a:schemeClr val="bg1">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23" name="Picture 22">
            <a:extLst>
              <a:ext uri="{FF2B5EF4-FFF2-40B4-BE49-F238E27FC236}">
                <a16:creationId xmlns:a16="http://schemas.microsoft.com/office/drawing/2014/main" id="{7CBF2994-8B7F-539E-7DC3-7BCD62F7ED32}"/>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7290194" y="845914"/>
            <a:ext cx="2417664" cy="2278374"/>
          </a:xfrm>
          <a:prstGeom prst="rect">
            <a:avLst/>
          </a:prstGeom>
        </p:spPr>
      </p:pic>
      <p:sp>
        <p:nvSpPr>
          <p:cNvPr id="2" name="TextBox 1">
            <a:extLst>
              <a:ext uri="{FF2B5EF4-FFF2-40B4-BE49-F238E27FC236}">
                <a16:creationId xmlns:a16="http://schemas.microsoft.com/office/drawing/2014/main" id="{632D57B5-106A-F2C0-5A80-CAB038D17309}"/>
              </a:ext>
            </a:extLst>
          </p:cNvPr>
          <p:cNvSpPr txBox="1"/>
          <p:nvPr/>
        </p:nvSpPr>
        <p:spPr>
          <a:xfrm>
            <a:off x="1774026" y="1177558"/>
            <a:ext cx="8635697" cy="2246769"/>
          </a:xfrm>
          <a:prstGeom prst="rect">
            <a:avLst/>
          </a:prstGeom>
          <a:noFill/>
        </p:spPr>
        <p:txBody>
          <a:bodyPr wrap="none" rtlCol="0">
            <a:spAutoFit/>
          </a:bodyPr>
          <a:lstStyle/>
          <a:p>
            <a:r>
              <a:rPr lang="en-US" sz="14000" b="1">
                <a:solidFill>
                  <a:srgbClr val="BBAA87"/>
                </a:solidFill>
                <a:latin typeface="VEC Display Bold" pitchFamily="2" charset="77"/>
                <a:cs typeface="VEC Display Bold" pitchFamily="2" charset="77"/>
              </a:rPr>
              <a:t>VIETNAM</a:t>
            </a:r>
          </a:p>
        </p:txBody>
      </p:sp>
      <p:sp>
        <p:nvSpPr>
          <p:cNvPr id="4" name="TextBox 3">
            <a:extLst>
              <a:ext uri="{FF2B5EF4-FFF2-40B4-BE49-F238E27FC236}">
                <a16:creationId xmlns:a16="http://schemas.microsoft.com/office/drawing/2014/main" id="{7BF4F464-A688-D247-0E89-179C99D60B9F}"/>
              </a:ext>
            </a:extLst>
          </p:cNvPr>
          <p:cNvSpPr txBox="1"/>
          <p:nvPr/>
        </p:nvSpPr>
        <p:spPr>
          <a:xfrm>
            <a:off x="1774025" y="3363611"/>
            <a:ext cx="14712883" cy="1569660"/>
          </a:xfrm>
          <a:prstGeom prst="rect">
            <a:avLst/>
          </a:prstGeom>
          <a:noFill/>
        </p:spPr>
        <p:txBody>
          <a:bodyPr wrap="square">
            <a:spAutoFit/>
          </a:bodyPr>
          <a:lstStyle/>
          <a:p>
            <a:r>
              <a:rPr lang="en-US" sz="4800">
                <a:solidFill>
                  <a:srgbClr val="BBAA87"/>
                </a:solidFill>
                <a:latin typeface="VEC Display" pitchFamily="2" charset="77"/>
                <a:cs typeface="VEC Display" pitchFamily="2" charset="77"/>
              </a:rPr>
              <a:t>Bringing together all the elements to become </a:t>
            </a:r>
          </a:p>
          <a:p>
            <a:r>
              <a:rPr lang="en-US" sz="4800">
                <a:solidFill>
                  <a:srgbClr val="BBAA87"/>
                </a:solidFill>
                <a:latin typeface="VEC Display" pitchFamily="2" charset="77"/>
                <a:cs typeface="VEC Display" pitchFamily="2" charset="77"/>
              </a:rPr>
              <a:t>the region’s leading new exhibition destination:</a:t>
            </a:r>
          </a:p>
        </p:txBody>
      </p:sp>
      <p:grpSp>
        <p:nvGrpSpPr>
          <p:cNvPr id="18" name="Group 17">
            <a:extLst>
              <a:ext uri="{FF2B5EF4-FFF2-40B4-BE49-F238E27FC236}">
                <a16:creationId xmlns:a16="http://schemas.microsoft.com/office/drawing/2014/main" id="{00A40A82-286A-EEB4-9B01-E47C5AB4C130}"/>
              </a:ext>
            </a:extLst>
          </p:cNvPr>
          <p:cNvGrpSpPr/>
          <p:nvPr/>
        </p:nvGrpSpPr>
        <p:grpSpPr>
          <a:xfrm>
            <a:off x="-1" y="-2"/>
            <a:ext cx="1182685" cy="18000667"/>
            <a:chOff x="-1" y="-2"/>
            <a:chExt cx="1182685" cy="18000667"/>
          </a:xfrm>
        </p:grpSpPr>
        <p:sp>
          <p:nvSpPr>
            <p:cNvPr id="16" name="Rectangle 15">
              <a:extLst>
                <a:ext uri="{FF2B5EF4-FFF2-40B4-BE49-F238E27FC236}">
                  <a16:creationId xmlns:a16="http://schemas.microsoft.com/office/drawing/2014/main" id="{513092DA-6017-DF04-B523-C1AD1F9CAAA5}"/>
                </a:ext>
              </a:extLst>
            </p:cNvPr>
            <p:cNvSpPr/>
            <p:nvPr/>
          </p:nvSpPr>
          <p:spPr>
            <a:xfrm rot="5400000">
              <a:off x="-8704663" y="8704660"/>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7" name="Rectangle 16">
              <a:extLst>
                <a:ext uri="{FF2B5EF4-FFF2-40B4-BE49-F238E27FC236}">
                  <a16:creationId xmlns:a16="http://schemas.microsoft.com/office/drawing/2014/main" id="{18F7C2BE-981D-82A2-FF1E-DFBC9C3F6A45}"/>
                </a:ext>
              </a:extLst>
            </p:cNvPr>
            <p:cNvSpPr/>
            <p:nvPr/>
          </p:nvSpPr>
          <p:spPr>
            <a:xfrm rot="16200000">
              <a:off x="-8113320" y="8704662"/>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grpSp>
        <p:nvGrpSpPr>
          <p:cNvPr id="38" name="Group 37">
            <a:extLst>
              <a:ext uri="{FF2B5EF4-FFF2-40B4-BE49-F238E27FC236}">
                <a16:creationId xmlns:a16="http://schemas.microsoft.com/office/drawing/2014/main" id="{BA475208-E575-A649-E750-56975CDC1965}"/>
              </a:ext>
            </a:extLst>
          </p:cNvPr>
          <p:cNvGrpSpPr/>
          <p:nvPr/>
        </p:nvGrpSpPr>
        <p:grpSpPr>
          <a:xfrm>
            <a:off x="1949938" y="6406249"/>
            <a:ext cx="7508490" cy="3394123"/>
            <a:chOff x="1730482" y="5944120"/>
            <a:chExt cx="7508490" cy="3394123"/>
          </a:xfrm>
        </p:grpSpPr>
        <p:sp>
          <p:nvSpPr>
            <p:cNvPr id="19" name="TextBox 18">
              <a:extLst>
                <a:ext uri="{FF2B5EF4-FFF2-40B4-BE49-F238E27FC236}">
                  <a16:creationId xmlns:a16="http://schemas.microsoft.com/office/drawing/2014/main" id="{C6325D16-A390-EAC3-D5FA-D19EE3FCCABB}"/>
                </a:ext>
              </a:extLst>
            </p:cNvPr>
            <p:cNvSpPr txBox="1"/>
            <p:nvPr/>
          </p:nvSpPr>
          <p:spPr>
            <a:xfrm>
              <a:off x="1730482" y="5944120"/>
              <a:ext cx="7508490" cy="1323439"/>
            </a:xfrm>
            <a:prstGeom prst="rect">
              <a:avLst/>
            </a:prstGeom>
            <a:noFill/>
          </p:spPr>
          <p:txBody>
            <a:bodyPr wrap="square">
              <a:spAutoFit/>
            </a:bodyPr>
            <a:lstStyle/>
            <a:p>
              <a:r>
                <a:rPr lang="en-GB" sz="4000" b="1">
                  <a:solidFill>
                    <a:srgbClr val="F1B31E"/>
                  </a:solidFill>
                  <a:latin typeface="VEC Text Bold" pitchFamily="2" charset="77"/>
                  <a:cs typeface="VEC Text Bold" pitchFamily="2" charset="77"/>
                </a:rPr>
                <a:t>DEVELOPING ECONOMY &amp; RECORD-BREAKING FDI</a:t>
              </a:r>
              <a:endParaRPr lang="en-US" sz="4000" b="1">
                <a:solidFill>
                  <a:srgbClr val="F1B31E"/>
                </a:solidFill>
                <a:latin typeface="VEC Text Bold" pitchFamily="2" charset="77"/>
                <a:cs typeface="VEC Text Bold" pitchFamily="2" charset="77"/>
              </a:endParaRPr>
            </a:p>
          </p:txBody>
        </p:sp>
        <p:sp>
          <p:nvSpPr>
            <p:cNvPr id="20" name="TextBox 19">
              <a:extLst>
                <a:ext uri="{FF2B5EF4-FFF2-40B4-BE49-F238E27FC236}">
                  <a16:creationId xmlns:a16="http://schemas.microsoft.com/office/drawing/2014/main" id="{1D9844AF-5E33-8D85-5549-7D641F90F77F}"/>
                </a:ext>
              </a:extLst>
            </p:cNvPr>
            <p:cNvSpPr txBox="1"/>
            <p:nvPr/>
          </p:nvSpPr>
          <p:spPr>
            <a:xfrm>
              <a:off x="1774026" y="7583917"/>
              <a:ext cx="6966191" cy="1754326"/>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r>
                <a:rPr lang="en-US"/>
                <a:t>Creating a solid foundation for trade and attracting international investment.</a:t>
              </a:r>
            </a:p>
          </p:txBody>
        </p:sp>
      </p:grpSp>
      <p:grpSp>
        <p:nvGrpSpPr>
          <p:cNvPr id="37" name="Group 36">
            <a:extLst>
              <a:ext uri="{FF2B5EF4-FFF2-40B4-BE49-F238E27FC236}">
                <a16:creationId xmlns:a16="http://schemas.microsoft.com/office/drawing/2014/main" id="{FD11F7A8-2C01-4160-4656-B8AC85DBD089}"/>
              </a:ext>
            </a:extLst>
          </p:cNvPr>
          <p:cNvGrpSpPr/>
          <p:nvPr/>
        </p:nvGrpSpPr>
        <p:grpSpPr>
          <a:xfrm>
            <a:off x="23092245" y="6406249"/>
            <a:ext cx="6786713" cy="2840126"/>
            <a:chOff x="8692999" y="5944120"/>
            <a:chExt cx="6786713" cy="2840126"/>
          </a:xfrm>
        </p:grpSpPr>
        <p:sp>
          <p:nvSpPr>
            <p:cNvPr id="26" name="TextBox 25">
              <a:extLst>
                <a:ext uri="{FF2B5EF4-FFF2-40B4-BE49-F238E27FC236}">
                  <a16:creationId xmlns:a16="http://schemas.microsoft.com/office/drawing/2014/main" id="{9F3907DC-AD95-EEF8-B8E8-ADC10FB0D0D7}"/>
                </a:ext>
              </a:extLst>
            </p:cNvPr>
            <p:cNvSpPr txBox="1"/>
            <p:nvPr/>
          </p:nvSpPr>
          <p:spPr>
            <a:xfrm>
              <a:off x="8692999" y="5944120"/>
              <a:ext cx="6786713" cy="1323439"/>
            </a:xfrm>
            <a:prstGeom prst="rect">
              <a:avLst/>
            </a:prstGeom>
            <a:noFill/>
          </p:spPr>
          <p:txBody>
            <a:bodyPr wrap="square">
              <a:spAutoFit/>
            </a:bodyPr>
            <a:lstStyle/>
            <a:p>
              <a:r>
                <a:rPr lang="en-GB" sz="4000" b="1">
                  <a:solidFill>
                    <a:srgbClr val="F1B31E"/>
                  </a:solidFill>
                  <a:latin typeface="VEC Text Bold" pitchFamily="2" charset="77"/>
                  <a:cs typeface="VEC Text Bold" pitchFamily="2" charset="77"/>
                </a:rPr>
                <a:t>POLITICAL STABILITY &amp; FAVORABLE POLICIES</a:t>
              </a:r>
              <a:endParaRPr lang="en-US" sz="4000" b="1">
                <a:solidFill>
                  <a:srgbClr val="F1B31E"/>
                </a:solidFill>
                <a:latin typeface="VEC Text Bold" pitchFamily="2" charset="77"/>
                <a:cs typeface="VEC Text Bold" pitchFamily="2" charset="77"/>
              </a:endParaRPr>
            </a:p>
          </p:txBody>
        </p:sp>
        <p:sp>
          <p:nvSpPr>
            <p:cNvPr id="27" name="TextBox 26">
              <a:extLst>
                <a:ext uri="{FF2B5EF4-FFF2-40B4-BE49-F238E27FC236}">
                  <a16:creationId xmlns:a16="http://schemas.microsoft.com/office/drawing/2014/main" id="{00A1E954-234D-FDA6-2EDE-5C3263240A29}"/>
                </a:ext>
              </a:extLst>
            </p:cNvPr>
            <p:cNvSpPr txBox="1"/>
            <p:nvPr/>
          </p:nvSpPr>
          <p:spPr>
            <a:xfrm>
              <a:off x="8736543" y="7583917"/>
              <a:ext cx="5594069" cy="1200329"/>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r>
                <a:rPr lang="vi-VN"/>
                <a:t>An ideal environment for hosting global events.</a:t>
              </a:r>
              <a:endParaRPr lang="en-US"/>
            </a:p>
          </p:txBody>
        </p:sp>
      </p:grpSp>
      <p:grpSp>
        <p:nvGrpSpPr>
          <p:cNvPr id="35" name="Group 34">
            <a:extLst>
              <a:ext uri="{FF2B5EF4-FFF2-40B4-BE49-F238E27FC236}">
                <a16:creationId xmlns:a16="http://schemas.microsoft.com/office/drawing/2014/main" id="{E3D794E5-5AE0-1C41-F9EB-78A01C88508C}"/>
              </a:ext>
            </a:extLst>
          </p:cNvPr>
          <p:cNvGrpSpPr/>
          <p:nvPr/>
        </p:nvGrpSpPr>
        <p:grpSpPr>
          <a:xfrm>
            <a:off x="12699554" y="6406249"/>
            <a:ext cx="6652810" cy="3394123"/>
            <a:chOff x="23715261" y="5944120"/>
            <a:chExt cx="6652810" cy="3394123"/>
          </a:xfrm>
        </p:grpSpPr>
        <p:sp>
          <p:nvSpPr>
            <p:cNvPr id="32" name="TextBox 31">
              <a:extLst>
                <a:ext uri="{FF2B5EF4-FFF2-40B4-BE49-F238E27FC236}">
                  <a16:creationId xmlns:a16="http://schemas.microsoft.com/office/drawing/2014/main" id="{8B709D9A-CA9D-AE8B-D4E2-C5667DDC8F60}"/>
                </a:ext>
              </a:extLst>
            </p:cNvPr>
            <p:cNvSpPr txBox="1"/>
            <p:nvPr/>
          </p:nvSpPr>
          <p:spPr>
            <a:xfrm>
              <a:off x="23715261" y="5944120"/>
              <a:ext cx="5949053" cy="1323439"/>
            </a:xfrm>
            <a:prstGeom prst="rect">
              <a:avLst/>
            </a:prstGeom>
            <a:noFill/>
          </p:spPr>
          <p:txBody>
            <a:bodyPr wrap="square">
              <a:spAutoFit/>
            </a:bodyPr>
            <a:lstStyle/>
            <a:p>
              <a:r>
                <a:rPr lang="vi-VN" sz="4000" b="1">
                  <a:solidFill>
                    <a:srgbClr val="F1B31E"/>
                  </a:solidFill>
                  <a:latin typeface="VEC Text Bold" pitchFamily="2" charset="77"/>
                  <a:cs typeface="VEC Text Bold" pitchFamily="2" charset="77"/>
                </a:rPr>
                <a:t>EXPANDING MIDDLE CLASS</a:t>
              </a:r>
              <a:endParaRPr lang="en-US" sz="4000" b="1">
                <a:solidFill>
                  <a:srgbClr val="F1B31E"/>
                </a:solidFill>
                <a:latin typeface="VEC Text Bold" pitchFamily="2" charset="77"/>
                <a:cs typeface="VEC Text Bold" pitchFamily="2" charset="77"/>
              </a:endParaRPr>
            </a:p>
          </p:txBody>
        </p:sp>
        <p:sp>
          <p:nvSpPr>
            <p:cNvPr id="33" name="TextBox 32">
              <a:extLst>
                <a:ext uri="{FF2B5EF4-FFF2-40B4-BE49-F238E27FC236}">
                  <a16:creationId xmlns:a16="http://schemas.microsoft.com/office/drawing/2014/main" id="{9CEFC142-9405-5F29-2460-EFB3BB701AFA}"/>
                </a:ext>
              </a:extLst>
            </p:cNvPr>
            <p:cNvSpPr txBox="1"/>
            <p:nvPr/>
          </p:nvSpPr>
          <p:spPr>
            <a:xfrm>
              <a:off x="23758805" y="7583917"/>
              <a:ext cx="6609266" cy="1754326"/>
            </a:xfrm>
            <a:prstGeom prst="rect">
              <a:avLst/>
            </a:prstGeom>
            <a:noFill/>
          </p:spPr>
          <p:txBody>
            <a:bodyPr wrap="square">
              <a:spAutoFit/>
            </a:bodyPr>
            <a:lstStyle/>
            <a:p>
              <a:pPr algn="just"/>
              <a:r>
                <a:rPr lang="en-US" sz="3600">
                  <a:latin typeface="VEC Text" pitchFamily="2" charset="77"/>
                  <a:cs typeface="VEC Text" pitchFamily="2" charset="77"/>
                </a:rPr>
                <a:t>Driving domestic consumption and creating an attractive market for trade exhibitions.</a:t>
              </a:r>
            </a:p>
          </p:txBody>
        </p:sp>
      </p:grpSp>
      <p:cxnSp>
        <p:nvCxnSpPr>
          <p:cNvPr id="39" name="Straight Connector 38">
            <a:extLst>
              <a:ext uri="{FF2B5EF4-FFF2-40B4-BE49-F238E27FC236}">
                <a16:creationId xmlns:a16="http://schemas.microsoft.com/office/drawing/2014/main" id="{DC6085A4-F76B-82CD-B79E-9BE98FD3E8C0}"/>
              </a:ext>
            </a:extLst>
          </p:cNvPr>
          <p:cNvCxnSpPr>
            <a:cxnSpLocks/>
          </p:cNvCxnSpPr>
          <p:nvPr/>
        </p:nvCxnSpPr>
        <p:spPr>
          <a:xfrm>
            <a:off x="10538896" y="6406565"/>
            <a:ext cx="0" cy="3586740"/>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800091CE-CE84-6F9A-0B57-F1F889814B99}"/>
              </a:ext>
            </a:extLst>
          </p:cNvPr>
          <p:cNvCxnSpPr>
            <a:cxnSpLocks/>
          </p:cNvCxnSpPr>
          <p:nvPr/>
        </p:nvCxnSpPr>
        <p:spPr>
          <a:xfrm>
            <a:off x="21263203" y="6406565"/>
            <a:ext cx="0" cy="3586740"/>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pic>
        <p:nvPicPr>
          <p:cNvPr id="44" name="Picture 43">
            <a:extLst>
              <a:ext uri="{FF2B5EF4-FFF2-40B4-BE49-F238E27FC236}">
                <a16:creationId xmlns:a16="http://schemas.microsoft.com/office/drawing/2014/main" id="{3072A39A-EF21-8D22-8A9F-1B9C7557B647}"/>
              </a:ext>
            </a:extLst>
          </p:cNvPr>
          <p:cNvPicPr>
            <a:picLocks noChangeAspect="1"/>
          </p:cNvPicPr>
          <p:nvPr/>
        </p:nvPicPr>
        <p:blipFill>
          <a:blip r:embed="rId5"/>
          <a:stretch>
            <a:fillRect/>
          </a:stretch>
        </p:blipFill>
        <p:spPr>
          <a:xfrm>
            <a:off x="27812308" y="14958606"/>
            <a:ext cx="3077267" cy="3042057"/>
          </a:xfrm>
          <a:prstGeom prst="rect">
            <a:avLst/>
          </a:prstGeom>
        </p:spPr>
      </p:pic>
    </p:spTree>
    <p:extLst>
      <p:ext uri="{BB962C8B-B14F-4D97-AF65-F5344CB8AC3E}">
        <p14:creationId xmlns:p14="http://schemas.microsoft.com/office/powerpoint/2010/main" val="3505526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D4D10FDF-7C18-B55E-E5F0-0C132A821287}"/>
              </a:ext>
            </a:extLst>
          </p:cNvPr>
          <p:cNvGrpSpPr/>
          <p:nvPr/>
        </p:nvGrpSpPr>
        <p:grpSpPr>
          <a:xfrm>
            <a:off x="17477743" y="0"/>
            <a:ext cx="13481682" cy="18019080"/>
            <a:chOff x="13348293" y="-6100388"/>
            <a:chExt cx="17611134" cy="23538340"/>
          </a:xfrm>
        </p:grpSpPr>
        <p:sp>
          <p:nvSpPr>
            <p:cNvPr id="5" name="Rectangle 4">
              <a:extLst>
                <a:ext uri="{FF2B5EF4-FFF2-40B4-BE49-F238E27FC236}">
                  <a16:creationId xmlns:a16="http://schemas.microsoft.com/office/drawing/2014/main" id="{61B9F8D1-642F-0E0B-8647-D61BC341331B}"/>
                </a:ext>
              </a:extLst>
            </p:cNvPr>
            <p:cNvSpPr/>
            <p:nvPr/>
          </p:nvSpPr>
          <p:spPr>
            <a:xfrm>
              <a:off x="13348295" y="-6100388"/>
              <a:ext cx="17611131" cy="23538340"/>
            </a:xfrm>
            <a:prstGeom prst="rect">
              <a:avLst/>
            </a:prstGeom>
            <a:solidFill>
              <a:srgbClr val="D6C2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3" name="Picture 2">
              <a:extLst>
                <a:ext uri="{FF2B5EF4-FFF2-40B4-BE49-F238E27FC236}">
                  <a16:creationId xmlns:a16="http://schemas.microsoft.com/office/drawing/2014/main" id="{A847E81B-05C4-84B0-691B-45C2FB93CF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48293" y="5494495"/>
              <a:ext cx="17611134" cy="11943456"/>
            </a:xfrm>
            <a:prstGeom prst="rect">
              <a:avLst/>
            </a:prstGeom>
          </p:spPr>
        </p:pic>
        <p:sp>
          <p:nvSpPr>
            <p:cNvPr id="4" name="Rectangle 3">
              <a:extLst>
                <a:ext uri="{FF2B5EF4-FFF2-40B4-BE49-F238E27FC236}">
                  <a16:creationId xmlns:a16="http://schemas.microsoft.com/office/drawing/2014/main" id="{4B729E0E-4592-F827-C779-D17A2E21E49C}"/>
                </a:ext>
              </a:extLst>
            </p:cNvPr>
            <p:cNvSpPr/>
            <p:nvPr/>
          </p:nvSpPr>
          <p:spPr>
            <a:xfrm>
              <a:off x="13348295" y="5494495"/>
              <a:ext cx="17611131" cy="9917018"/>
            </a:xfrm>
            <a:prstGeom prst="rect">
              <a:avLst/>
            </a:prstGeom>
            <a:gradFill>
              <a:gsLst>
                <a:gs pos="0">
                  <a:srgbClr val="D6C2A5"/>
                </a:gs>
                <a:gs pos="100000">
                  <a:srgbClr val="D6C2A5">
                    <a:alpha val="0"/>
                  </a:srgb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6" name="Picture 5">
              <a:extLst>
                <a:ext uri="{FF2B5EF4-FFF2-40B4-BE49-F238E27FC236}">
                  <a16:creationId xmlns:a16="http://schemas.microsoft.com/office/drawing/2014/main" id="{0D7BC505-E3CE-74EC-90AD-E458FBF8E8A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0054753" y="-3011853"/>
              <a:ext cx="4198212" cy="3956337"/>
            </a:xfrm>
            <a:prstGeom prst="rect">
              <a:avLst/>
            </a:prstGeom>
          </p:spPr>
        </p:pic>
      </p:grpSp>
      <p:pic>
        <p:nvPicPr>
          <p:cNvPr id="24" name="Picture 23">
            <a:extLst>
              <a:ext uri="{FF2B5EF4-FFF2-40B4-BE49-F238E27FC236}">
                <a16:creationId xmlns:a16="http://schemas.microsoft.com/office/drawing/2014/main" id="{1F80BF5B-B149-2759-9334-70C15B9AE0BD}"/>
              </a:ext>
            </a:extLst>
          </p:cNvPr>
          <p:cNvPicPr>
            <a:picLocks noChangeAspect="1"/>
          </p:cNvPicPr>
          <p:nvPr/>
        </p:nvPicPr>
        <p:blipFill>
          <a:blip r:embed="rId5"/>
          <a:stretch>
            <a:fillRect/>
          </a:stretch>
        </p:blipFill>
        <p:spPr>
          <a:xfrm>
            <a:off x="5611396" y="-13964948"/>
            <a:ext cx="19736633" cy="10481822"/>
          </a:xfrm>
          <a:prstGeom prst="rect">
            <a:avLst/>
          </a:prstGeom>
        </p:spPr>
      </p:pic>
      <p:grpSp>
        <p:nvGrpSpPr>
          <p:cNvPr id="9" name="Group 8">
            <a:extLst>
              <a:ext uri="{FF2B5EF4-FFF2-40B4-BE49-F238E27FC236}">
                <a16:creationId xmlns:a16="http://schemas.microsoft.com/office/drawing/2014/main" id="{E12B5015-2743-4888-18A0-89C28F193030}"/>
              </a:ext>
            </a:extLst>
          </p:cNvPr>
          <p:cNvGrpSpPr/>
          <p:nvPr/>
        </p:nvGrpSpPr>
        <p:grpSpPr>
          <a:xfrm>
            <a:off x="17436935" y="68669"/>
            <a:ext cx="415636" cy="18019079"/>
            <a:chOff x="17349849" y="4894263"/>
            <a:chExt cx="255786" cy="13367657"/>
          </a:xfrm>
        </p:grpSpPr>
        <p:sp>
          <p:nvSpPr>
            <p:cNvPr id="2" name="Rectangle 1">
              <a:extLst>
                <a:ext uri="{FF2B5EF4-FFF2-40B4-BE49-F238E27FC236}">
                  <a16:creationId xmlns:a16="http://schemas.microsoft.com/office/drawing/2014/main" id="{01FB9BEE-1F12-22EA-ED66-1619EC952A4D}"/>
                </a:ext>
              </a:extLst>
            </p:cNvPr>
            <p:cNvSpPr/>
            <p:nvPr/>
          </p:nvSpPr>
          <p:spPr>
            <a:xfrm rot="5400000">
              <a:off x="15081150" y="7162962"/>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7" name="Rectangle 6">
              <a:extLst>
                <a:ext uri="{FF2B5EF4-FFF2-40B4-BE49-F238E27FC236}">
                  <a16:creationId xmlns:a16="http://schemas.microsoft.com/office/drawing/2014/main" id="{95A6C376-C932-D5CD-94E2-134A4CFE4B2A}"/>
                </a:ext>
              </a:extLst>
            </p:cNvPr>
            <p:cNvSpPr/>
            <p:nvPr/>
          </p:nvSpPr>
          <p:spPr>
            <a:xfrm rot="5400000">
              <a:off x="15081150" y="11450199"/>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8" name="Rectangle 7">
              <a:extLst>
                <a:ext uri="{FF2B5EF4-FFF2-40B4-BE49-F238E27FC236}">
                  <a16:creationId xmlns:a16="http://schemas.microsoft.com/office/drawing/2014/main" id="{0884099C-D8A5-E2CF-067B-41DC2CF3D134}"/>
                </a:ext>
              </a:extLst>
            </p:cNvPr>
            <p:cNvSpPr/>
            <p:nvPr/>
          </p:nvSpPr>
          <p:spPr>
            <a:xfrm rot="5400000">
              <a:off x="15081150" y="15737436"/>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14" name="Picture 13">
            <a:extLst>
              <a:ext uri="{FF2B5EF4-FFF2-40B4-BE49-F238E27FC236}">
                <a16:creationId xmlns:a16="http://schemas.microsoft.com/office/drawing/2014/main" id="{668A148A-26AE-B29C-303F-2257AB759735}"/>
              </a:ext>
            </a:extLst>
          </p:cNvPr>
          <p:cNvPicPr>
            <a:picLocks noChangeAspect="1"/>
          </p:cNvPicPr>
          <p:nvPr/>
        </p:nvPicPr>
        <p:blipFill>
          <a:blip r:embed="rId6"/>
          <a:stretch>
            <a:fillRect/>
          </a:stretch>
        </p:blipFill>
        <p:spPr>
          <a:xfrm>
            <a:off x="0" y="0"/>
            <a:ext cx="3005608" cy="2971219"/>
          </a:xfrm>
          <a:prstGeom prst="rect">
            <a:avLst/>
          </a:prstGeom>
        </p:spPr>
      </p:pic>
      <p:pic>
        <p:nvPicPr>
          <p:cNvPr id="15" name="Picture 14">
            <a:extLst>
              <a:ext uri="{FF2B5EF4-FFF2-40B4-BE49-F238E27FC236}">
                <a16:creationId xmlns:a16="http://schemas.microsoft.com/office/drawing/2014/main" id="{E90E971E-B1E7-5654-23C7-10F61C839EE7}"/>
              </a:ext>
            </a:extLst>
          </p:cNvPr>
          <p:cNvPicPr>
            <a:picLocks noChangeAspect="1"/>
          </p:cNvPicPr>
          <p:nvPr/>
        </p:nvPicPr>
        <p:blipFill>
          <a:blip r:embed="rId7">
            <a:alphaModFix amt="5000"/>
          </a:blip>
          <a:stretch>
            <a:fillRect/>
          </a:stretch>
        </p:blipFill>
        <p:spPr>
          <a:xfrm>
            <a:off x="-4009307" y="1485609"/>
            <a:ext cx="21009740" cy="21082815"/>
          </a:xfrm>
          <a:prstGeom prst="rect">
            <a:avLst/>
          </a:prstGeom>
        </p:spPr>
      </p:pic>
      <p:sp>
        <p:nvSpPr>
          <p:cNvPr id="22" name="TextBox 21">
            <a:extLst>
              <a:ext uri="{FF2B5EF4-FFF2-40B4-BE49-F238E27FC236}">
                <a16:creationId xmlns:a16="http://schemas.microsoft.com/office/drawing/2014/main" id="{698E8980-BE2E-1E60-4951-3AFD2F8F8DEB}"/>
              </a:ext>
            </a:extLst>
          </p:cNvPr>
          <p:cNvSpPr txBox="1"/>
          <p:nvPr/>
        </p:nvSpPr>
        <p:spPr>
          <a:xfrm>
            <a:off x="1012087" y="7444959"/>
            <a:ext cx="15272262" cy="2862322"/>
          </a:xfrm>
          <a:prstGeom prst="rect">
            <a:avLst/>
          </a:prstGeom>
          <a:noFill/>
        </p:spPr>
        <p:txBody>
          <a:bodyPr wrap="square">
            <a:spAutoFit/>
          </a:bodyPr>
          <a:lstStyle>
            <a:defPPr>
              <a:defRPr lang="en-US"/>
            </a:defPPr>
            <a:lvl1pPr>
              <a:defRPr sz="4000">
                <a:solidFill>
                  <a:srgbClr val="BBAA87"/>
                </a:solidFill>
                <a:latin typeface="VEC Text" pitchFamily="2" charset="77"/>
                <a:cs typeface="VEC Text" pitchFamily="2" charset="77"/>
              </a:defRPr>
            </a:lvl1pPr>
          </a:lstStyle>
          <a:p>
            <a:pPr algn="ctr"/>
            <a:r>
              <a:rPr lang="vi-VN" sz="6000"/>
              <a:t>“</a:t>
            </a:r>
            <a:r>
              <a:rPr lang="en-US" sz="6000"/>
              <a:t>If Vietnam is opening up a promising market for the exhibition and MICE industry, then VEC is the gateway to enter that market.</a:t>
            </a:r>
            <a:r>
              <a:rPr lang="vi-VN" sz="6000"/>
              <a:t>”</a:t>
            </a:r>
          </a:p>
        </p:txBody>
      </p:sp>
      <p:pic>
        <p:nvPicPr>
          <p:cNvPr id="26" name="Picture 25">
            <a:extLst>
              <a:ext uri="{FF2B5EF4-FFF2-40B4-BE49-F238E27FC236}">
                <a16:creationId xmlns:a16="http://schemas.microsoft.com/office/drawing/2014/main" id="{34D96170-BFEE-A947-E818-919455FC9681}"/>
              </a:ext>
            </a:extLst>
          </p:cNvPr>
          <p:cNvPicPr>
            <a:picLocks noChangeAspect="1"/>
          </p:cNvPicPr>
          <p:nvPr/>
        </p:nvPicPr>
        <p:blipFill>
          <a:blip r:embed="rId6"/>
          <a:stretch>
            <a:fillRect/>
          </a:stretch>
        </p:blipFill>
        <p:spPr>
          <a:xfrm>
            <a:off x="14431326" y="15047430"/>
            <a:ext cx="3005608" cy="2971219"/>
          </a:xfrm>
          <a:prstGeom prst="rect">
            <a:avLst/>
          </a:prstGeom>
        </p:spPr>
      </p:pic>
    </p:spTree>
    <p:extLst>
      <p:ext uri="{BB962C8B-B14F-4D97-AF65-F5344CB8AC3E}">
        <p14:creationId xmlns:p14="http://schemas.microsoft.com/office/powerpoint/2010/main" val="4142278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7448F"/>
        </a:solidFill>
        <a:effectLst/>
      </p:bgPr>
    </p:bg>
    <p:spTree>
      <p:nvGrpSpPr>
        <p:cNvPr id="1" name="">
          <a:extLst>
            <a:ext uri="{FF2B5EF4-FFF2-40B4-BE49-F238E27FC236}">
              <a16:creationId xmlns:a16="http://schemas.microsoft.com/office/drawing/2014/main" id="{55AEC892-EBB6-2BE1-FE22-CCC1E5217DEA}"/>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DDD035D5-AED7-2872-C192-798FA08CC779}"/>
              </a:ext>
            </a:extLst>
          </p:cNvPr>
          <p:cNvPicPr>
            <a:picLocks noChangeAspect="1"/>
          </p:cNvPicPr>
          <p:nvPr/>
        </p:nvPicPr>
        <p:blipFill>
          <a:blip r:embed="rId3">
            <a:alphaModFix amt="10000"/>
          </a:blip>
          <a:stretch>
            <a:fillRect/>
          </a:stretch>
        </p:blipFill>
        <p:spPr>
          <a:xfrm>
            <a:off x="-3261563" y="4431382"/>
            <a:ext cx="16776921" cy="16835274"/>
          </a:xfrm>
          <a:prstGeom prst="rect">
            <a:avLst/>
          </a:prstGeom>
        </p:spPr>
      </p:pic>
      <p:cxnSp>
        <p:nvCxnSpPr>
          <p:cNvPr id="18" name="Straight Connector 17">
            <a:extLst>
              <a:ext uri="{FF2B5EF4-FFF2-40B4-BE49-F238E27FC236}">
                <a16:creationId xmlns:a16="http://schemas.microsoft.com/office/drawing/2014/main" id="{59ED5DE3-F683-7B57-7ACE-6996E59E4237}"/>
              </a:ext>
            </a:extLst>
          </p:cNvPr>
          <p:cNvCxnSpPr>
            <a:cxnSpLocks/>
          </p:cNvCxnSpPr>
          <p:nvPr/>
        </p:nvCxnSpPr>
        <p:spPr>
          <a:xfrm>
            <a:off x="6520823" y="4910512"/>
            <a:ext cx="0" cy="5607584"/>
          </a:xfrm>
          <a:prstGeom prst="line">
            <a:avLst/>
          </a:prstGeom>
          <a:ln w="25400">
            <a:solidFill>
              <a:schemeClr val="bg1"/>
            </a:solidFill>
          </a:ln>
        </p:spPr>
        <p:style>
          <a:lnRef idx="2">
            <a:schemeClr val="accent1"/>
          </a:lnRef>
          <a:fillRef idx="0">
            <a:schemeClr val="accent1"/>
          </a:fillRef>
          <a:effectRef idx="1">
            <a:schemeClr val="accent1"/>
          </a:effectRef>
          <a:fontRef idx="minor">
            <a:schemeClr val="tx1"/>
          </a:fontRef>
        </p:style>
      </p:cxnSp>
      <p:grpSp>
        <p:nvGrpSpPr>
          <p:cNvPr id="19" name="Group 18">
            <a:extLst>
              <a:ext uri="{FF2B5EF4-FFF2-40B4-BE49-F238E27FC236}">
                <a16:creationId xmlns:a16="http://schemas.microsoft.com/office/drawing/2014/main" id="{C60D801A-AFD2-A267-8C29-C14A7CEED96A}"/>
              </a:ext>
            </a:extLst>
          </p:cNvPr>
          <p:cNvGrpSpPr/>
          <p:nvPr/>
        </p:nvGrpSpPr>
        <p:grpSpPr>
          <a:xfrm rot="5400000">
            <a:off x="4293806" y="8886621"/>
            <a:ext cx="18108969" cy="334134"/>
            <a:chOff x="0" y="0"/>
            <a:chExt cx="8500534" cy="344805"/>
          </a:xfrm>
        </p:grpSpPr>
        <p:sp>
          <p:nvSpPr>
            <p:cNvPr id="22" name="Rectangle 21">
              <a:extLst>
                <a:ext uri="{FF2B5EF4-FFF2-40B4-BE49-F238E27FC236}">
                  <a16:creationId xmlns:a16="http://schemas.microsoft.com/office/drawing/2014/main" id="{0A13500F-1D90-E9E9-E1CE-6E2D35B03567}"/>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24" name="Rectangle 23">
              <a:extLst>
                <a:ext uri="{FF2B5EF4-FFF2-40B4-BE49-F238E27FC236}">
                  <a16:creationId xmlns:a16="http://schemas.microsoft.com/office/drawing/2014/main" id="{3E17C355-1DE5-CC30-96A1-449432407D88}"/>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25" name="Rectangle 24">
              <a:extLst>
                <a:ext uri="{FF2B5EF4-FFF2-40B4-BE49-F238E27FC236}">
                  <a16:creationId xmlns:a16="http://schemas.microsoft.com/office/drawing/2014/main" id="{0FDB1825-F906-F534-AD0E-4B76F95B8605}"/>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2" name="Picture 1" descr="A large building with a large dome&#10;&#10;AI-generated content may be incorrect.">
            <a:extLst>
              <a:ext uri="{FF2B5EF4-FFF2-40B4-BE49-F238E27FC236}">
                <a16:creationId xmlns:a16="http://schemas.microsoft.com/office/drawing/2014/main" id="{077C2005-BB5D-D0CD-6976-E6096EF875CA}"/>
              </a:ext>
            </a:extLst>
          </p:cNvPr>
          <p:cNvPicPr>
            <a:picLocks noChangeAspect="1"/>
          </p:cNvPicPr>
          <p:nvPr/>
        </p:nvPicPr>
        <p:blipFill>
          <a:blip r:embed="rId4" cstate="hqprint">
            <a:extLst>
              <a:ext uri="{28A0092B-C50C-407E-A947-70E740481C1C}">
                <a14:useLocalDpi xmlns:a14="http://schemas.microsoft.com/office/drawing/2010/main"/>
              </a:ext>
            </a:extLst>
          </a:blip>
          <a:srcRect l="-56" b="-194"/>
          <a:stretch>
            <a:fillRect/>
          </a:stretch>
        </p:blipFill>
        <p:spPr>
          <a:xfrm>
            <a:off x="13500606" y="-7105"/>
            <a:ext cx="18123486" cy="18135210"/>
          </a:xfrm>
          <a:prstGeom prst="rect">
            <a:avLst/>
          </a:prstGeom>
        </p:spPr>
      </p:pic>
      <p:pic>
        <p:nvPicPr>
          <p:cNvPr id="4" name="Picture 3">
            <a:extLst>
              <a:ext uri="{FF2B5EF4-FFF2-40B4-BE49-F238E27FC236}">
                <a16:creationId xmlns:a16="http://schemas.microsoft.com/office/drawing/2014/main" id="{901B13A1-FE34-7D5C-E660-FA32809F1175}"/>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0574912" y="2107277"/>
            <a:ext cx="3157892" cy="3086182"/>
          </a:xfrm>
          <a:prstGeom prst="rect">
            <a:avLst/>
          </a:prstGeom>
        </p:spPr>
      </p:pic>
      <p:sp>
        <p:nvSpPr>
          <p:cNvPr id="6" name="Rectangle 5">
            <a:extLst>
              <a:ext uri="{FF2B5EF4-FFF2-40B4-BE49-F238E27FC236}">
                <a16:creationId xmlns:a16="http://schemas.microsoft.com/office/drawing/2014/main" id="{60A764BC-3151-24A3-4E39-7DE484110294}"/>
              </a:ext>
            </a:extLst>
          </p:cNvPr>
          <p:cNvSpPr/>
          <p:nvPr/>
        </p:nvSpPr>
        <p:spPr>
          <a:xfrm>
            <a:off x="27561199" y="-2462294"/>
            <a:ext cx="4053879" cy="1351293"/>
          </a:xfrm>
          <a:prstGeom prst="rect">
            <a:avLst/>
          </a:prstGeom>
          <a:solidFill>
            <a:schemeClr val="accent3">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4000">
                <a:latin typeface="VEC Text"/>
                <a:cs typeface="VEC Text"/>
              </a:rPr>
              <a:t>APPROVED</a:t>
            </a:r>
          </a:p>
        </p:txBody>
      </p:sp>
      <p:grpSp>
        <p:nvGrpSpPr>
          <p:cNvPr id="14" name="Group 13">
            <a:extLst>
              <a:ext uri="{FF2B5EF4-FFF2-40B4-BE49-F238E27FC236}">
                <a16:creationId xmlns:a16="http://schemas.microsoft.com/office/drawing/2014/main" id="{E3427C41-6209-4CEA-9C2E-D637845A8833}"/>
              </a:ext>
            </a:extLst>
          </p:cNvPr>
          <p:cNvGrpSpPr/>
          <p:nvPr/>
        </p:nvGrpSpPr>
        <p:grpSpPr>
          <a:xfrm>
            <a:off x="1228627" y="11823437"/>
            <a:ext cx="10899138" cy="2846109"/>
            <a:chOff x="501136" y="4540757"/>
            <a:chExt cx="4188567" cy="1021585"/>
          </a:xfrm>
        </p:grpSpPr>
        <p:sp>
          <p:nvSpPr>
            <p:cNvPr id="15" name="TextBox 14">
              <a:extLst>
                <a:ext uri="{FF2B5EF4-FFF2-40B4-BE49-F238E27FC236}">
                  <a16:creationId xmlns:a16="http://schemas.microsoft.com/office/drawing/2014/main" id="{9AAE53F6-C79F-468B-9422-D59110A7046E}"/>
                </a:ext>
              </a:extLst>
            </p:cNvPr>
            <p:cNvSpPr txBox="1"/>
            <p:nvPr/>
          </p:nvSpPr>
          <p:spPr>
            <a:xfrm>
              <a:off x="2001942" y="4540757"/>
              <a:ext cx="1131997" cy="651902"/>
            </a:xfrm>
            <a:prstGeom prst="rect">
              <a:avLst/>
            </a:prstGeom>
            <a:noFill/>
          </p:spPr>
          <p:txBody>
            <a:bodyPr wrap="none" rtlCol="0">
              <a:spAutoFit/>
            </a:bodyPr>
            <a:lstStyle/>
            <a:p>
              <a:pPr algn="ctr"/>
              <a:r>
                <a:rPr lang="en-US" sz="10157" b="1">
                  <a:solidFill>
                    <a:schemeClr val="bg1"/>
                  </a:solidFill>
                  <a:latin typeface="VEC Display Bold" pitchFamily="2" charset="77"/>
                  <a:cs typeface="VEC Display Bold" pitchFamily="2" charset="77"/>
                </a:rPr>
                <a:t>VEC</a:t>
              </a:r>
            </a:p>
          </p:txBody>
        </p:sp>
        <p:sp>
          <p:nvSpPr>
            <p:cNvPr id="21" name="TextBox 20">
              <a:extLst>
                <a:ext uri="{FF2B5EF4-FFF2-40B4-BE49-F238E27FC236}">
                  <a16:creationId xmlns:a16="http://schemas.microsoft.com/office/drawing/2014/main" id="{90992B6C-20C7-46CE-B9BA-F03EAEC99471}"/>
                </a:ext>
              </a:extLst>
            </p:cNvPr>
            <p:cNvSpPr txBox="1"/>
            <p:nvPr/>
          </p:nvSpPr>
          <p:spPr>
            <a:xfrm>
              <a:off x="501136" y="5248643"/>
              <a:ext cx="4188567" cy="313699"/>
            </a:xfrm>
            <a:prstGeom prst="rect">
              <a:avLst/>
            </a:prstGeom>
            <a:noFill/>
          </p:spPr>
          <p:txBody>
            <a:bodyPr wrap="none" rtlCol="0">
              <a:spAutoFit/>
            </a:bodyPr>
            <a:lstStyle/>
            <a:p>
              <a:pPr algn="ctr"/>
              <a:r>
                <a:rPr lang="en-US" sz="5079">
                  <a:solidFill>
                    <a:schemeClr val="bg1"/>
                  </a:solidFill>
                  <a:latin typeface="VEC Text" pitchFamily="2" charset="77"/>
                  <a:cs typeface="VEC Text" pitchFamily="2" charset="77"/>
                </a:rPr>
                <a:t>The leading regional exposition center</a:t>
              </a:r>
            </a:p>
          </p:txBody>
        </p:sp>
      </p:grpSp>
    </p:spTree>
    <p:extLst>
      <p:ext uri="{BB962C8B-B14F-4D97-AF65-F5344CB8AC3E}">
        <p14:creationId xmlns:p14="http://schemas.microsoft.com/office/powerpoint/2010/main" val="745181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uilding with a flag in the foreground&#10;&#10;AI-generated content may be incorrect.">
            <a:extLst>
              <a:ext uri="{FF2B5EF4-FFF2-40B4-BE49-F238E27FC236}">
                <a16:creationId xmlns:a16="http://schemas.microsoft.com/office/drawing/2014/main" id="{75F1300B-868A-61E6-3C18-29A44C3E3053}"/>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17847794" y="-179785"/>
            <a:ext cx="14455800" cy="18551566"/>
          </a:xfrm>
          <a:prstGeom prst="rect">
            <a:avLst/>
          </a:prstGeom>
        </p:spPr>
      </p:pic>
      <p:grpSp>
        <p:nvGrpSpPr>
          <p:cNvPr id="9" name="Group 8">
            <a:extLst>
              <a:ext uri="{FF2B5EF4-FFF2-40B4-BE49-F238E27FC236}">
                <a16:creationId xmlns:a16="http://schemas.microsoft.com/office/drawing/2014/main" id="{E12B5015-2743-4888-18A0-89C28F193030}"/>
              </a:ext>
            </a:extLst>
          </p:cNvPr>
          <p:cNvGrpSpPr/>
          <p:nvPr/>
        </p:nvGrpSpPr>
        <p:grpSpPr>
          <a:xfrm>
            <a:off x="17436935" y="68669"/>
            <a:ext cx="415636" cy="18019079"/>
            <a:chOff x="17349849" y="4894263"/>
            <a:chExt cx="255786" cy="13367657"/>
          </a:xfrm>
        </p:grpSpPr>
        <p:sp>
          <p:nvSpPr>
            <p:cNvPr id="2" name="Rectangle 1">
              <a:extLst>
                <a:ext uri="{FF2B5EF4-FFF2-40B4-BE49-F238E27FC236}">
                  <a16:creationId xmlns:a16="http://schemas.microsoft.com/office/drawing/2014/main" id="{01FB9BEE-1F12-22EA-ED66-1619EC952A4D}"/>
                </a:ext>
              </a:extLst>
            </p:cNvPr>
            <p:cNvSpPr/>
            <p:nvPr/>
          </p:nvSpPr>
          <p:spPr>
            <a:xfrm rot="5400000">
              <a:off x="15081150" y="7162962"/>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7" name="Rectangle 6">
              <a:extLst>
                <a:ext uri="{FF2B5EF4-FFF2-40B4-BE49-F238E27FC236}">
                  <a16:creationId xmlns:a16="http://schemas.microsoft.com/office/drawing/2014/main" id="{95A6C376-C932-D5CD-94E2-134A4CFE4B2A}"/>
                </a:ext>
              </a:extLst>
            </p:cNvPr>
            <p:cNvSpPr/>
            <p:nvPr/>
          </p:nvSpPr>
          <p:spPr>
            <a:xfrm rot="5400000">
              <a:off x="15081150" y="11450199"/>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8" name="Rectangle 7">
              <a:extLst>
                <a:ext uri="{FF2B5EF4-FFF2-40B4-BE49-F238E27FC236}">
                  <a16:creationId xmlns:a16="http://schemas.microsoft.com/office/drawing/2014/main" id="{0884099C-D8A5-E2CF-067B-41DC2CF3D134}"/>
                </a:ext>
              </a:extLst>
            </p:cNvPr>
            <p:cNvSpPr/>
            <p:nvPr/>
          </p:nvSpPr>
          <p:spPr>
            <a:xfrm rot="5400000">
              <a:off x="15081150" y="15737436"/>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14" name="Picture 13">
            <a:extLst>
              <a:ext uri="{FF2B5EF4-FFF2-40B4-BE49-F238E27FC236}">
                <a16:creationId xmlns:a16="http://schemas.microsoft.com/office/drawing/2014/main" id="{668A148A-26AE-B29C-303F-2257AB759735}"/>
              </a:ext>
            </a:extLst>
          </p:cNvPr>
          <p:cNvPicPr>
            <a:picLocks noChangeAspect="1"/>
          </p:cNvPicPr>
          <p:nvPr/>
        </p:nvPicPr>
        <p:blipFill>
          <a:blip r:embed="rId4"/>
          <a:stretch>
            <a:fillRect/>
          </a:stretch>
        </p:blipFill>
        <p:spPr>
          <a:xfrm>
            <a:off x="0" y="0"/>
            <a:ext cx="3005608" cy="2971219"/>
          </a:xfrm>
          <a:prstGeom prst="rect">
            <a:avLst/>
          </a:prstGeom>
        </p:spPr>
      </p:pic>
      <p:pic>
        <p:nvPicPr>
          <p:cNvPr id="15" name="Picture 14">
            <a:extLst>
              <a:ext uri="{FF2B5EF4-FFF2-40B4-BE49-F238E27FC236}">
                <a16:creationId xmlns:a16="http://schemas.microsoft.com/office/drawing/2014/main" id="{E90E971E-B1E7-5654-23C7-10F61C839EE7}"/>
              </a:ext>
            </a:extLst>
          </p:cNvPr>
          <p:cNvPicPr>
            <a:picLocks noChangeAspect="1"/>
          </p:cNvPicPr>
          <p:nvPr/>
        </p:nvPicPr>
        <p:blipFill>
          <a:blip r:embed="rId5">
            <a:alphaModFix amt="5000"/>
          </a:blip>
          <a:stretch>
            <a:fillRect/>
          </a:stretch>
        </p:blipFill>
        <p:spPr>
          <a:xfrm>
            <a:off x="-4009307" y="1485609"/>
            <a:ext cx="21009740" cy="21082815"/>
          </a:xfrm>
          <a:prstGeom prst="rect">
            <a:avLst/>
          </a:prstGeom>
        </p:spPr>
      </p:pic>
      <p:sp>
        <p:nvSpPr>
          <p:cNvPr id="22" name="TextBox 21">
            <a:extLst>
              <a:ext uri="{FF2B5EF4-FFF2-40B4-BE49-F238E27FC236}">
                <a16:creationId xmlns:a16="http://schemas.microsoft.com/office/drawing/2014/main" id="{698E8980-BE2E-1E60-4951-3AFD2F8F8DEB}"/>
              </a:ext>
            </a:extLst>
          </p:cNvPr>
          <p:cNvSpPr txBox="1"/>
          <p:nvPr/>
        </p:nvSpPr>
        <p:spPr>
          <a:xfrm>
            <a:off x="1153796" y="6718875"/>
            <a:ext cx="14800763" cy="4708981"/>
          </a:xfrm>
          <a:prstGeom prst="rect">
            <a:avLst/>
          </a:prstGeom>
          <a:noFill/>
        </p:spPr>
        <p:txBody>
          <a:bodyPr wrap="square" lIns="91440" tIns="45720" rIns="91440" bIns="45720" anchor="t">
            <a:spAutoFit/>
          </a:bodyPr>
          <a:lstStyle>
            <a:defPPr>
              <a:defRPr lang="en-US"/>
            </a:defPPr>
            <a:lvl1pPr>
              <a:defRPr sz="4000">
                <a:solidFill>
                  <a:srgbClr val="BBAA87"/>
                </a:solidFill>
                <a:latin typeface="VEC Text" pitchFamily="2" charset="77"/>
                <a:cs typeface="VEC Text" pitchFamily="2" charset="77"/>
              </a:defRPr>
            </a:lvl1pPr>
          </a:lstStyle>
          <a:p>
            <a:pPr algn="ctr"/>
            <a:r>
              <a:rPr lang="en-US" sz="6000">
                <a:latin typeface="VEC Text"/>
                <a:cs typeface="VEC Text"/>
              </a:rPr>
              <a:t>With its iconic architecture and large-scale multifunctional facilities, VEC is the premier venue for festivals, exhibitions, and international conferences, where culture, business, and creativity converge.</a:t>
            </a:r>
            <a:endParaRPr lang="en-US"/>
          </a:p>
        </p:txBody>
      </p:sp>
      <p:pic>
        <p:nvPicPr>
          <p:cNvPr id="26" name="Picture 25">
            <a:extLst>
              <a:ext uri="{FF2B5EF4-FFF2-40B4-BE49-F238E27FC236}">
                <a16:creationId xmlns:a16="http://schemas.microsoft.com/office/drawing/2014/main" id="{34D96170-BFEE-A947-E818-919455FC9681}"/>
              </a:ext>
            </a:extLst>
          </p:cNvPr>
          <p:cNvPicPr>
            <a:picLocks noChangeAspect="1"/>
          </p:cNvPicPr>
          <p:nvPr/>
        </p:nvPicPr>
        <p:blipFill>
          <a:blip r:embed="rId4"/>
          <a:stretch>
            <a:fillRect/>
          </a:stretch>
        </p:blipFill>
        <p:spPr>
          <a:xfrm>
            <a:off x="14431326" y="15047430"/>
            <a:ext cx="3005608" cy="2971219"/>
          </a:xfrm>
          <a:prstGeom prst="rect">
            <a:avLst/>
          </a:prstGeom>
        </p:spPr>
      </p:pic>
      <p:sp>
        <p:nvSpPr>
          <p:cNvPr id="17" name="Rectangle 16">
            <a:extLst>
              <a:ext uri="{FF2B5EF4-FFF2-40B4-BE49-F238E27FC236}">
                <a16:creationId xmlns:a16="http://schemas.microsoft.com/office/drawing/2014/main" id="{8DBB10D4-4EF1-BFAC-FA51-2F9627F152BA}"/>
              </a:ext>
            </a:extLst>
          </p:cNvPr>
          <p:cNvSpPr/>
          <p:nvPr/>
        </p:nvSpPr>
        <p:spPr>
          <a:xfrm>
            <a:off x="17867612" y="3048705"/>
            <a:ext cx="14441037" cy="10220376"/>
          </a:xfrm>
          <a:prstGeom prst="rect">
            <a:avLst/>
          </a:prstGeom>
          <a:gradFill>
            <a:gsLst>
              <a:gs pos="0">
                <a:srgbClr val="4183BB"/>
              </a:gs>
              <a:gs pos="100000">
                <a:srgbClr val="D6C2A5">
                  <a:alpha val="0"/>
                </a:srgb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8" name="Rectangle 17">
            <a:extLst>
              <a:ext uri="{FF2B5EF4-FFF2-40B4-BE49-F238E27FC236}">
                <a16:creationId xmlns:a16="http://schemas.microsoft.com/office/drawing/2014/main" id="{21843E89-13E5-F9CE-204B-935A0E32B999}"/>
              </a:ext>
            </a:extLst>
          </p:cNvPr>
          <p:cNvSpPr/>
          <p:nvPr/>
        </p:nvSpPr>
        <p:spPr>
          <a:xfrm>
            <a:off x="17859212" y="-128083"/>
            <a:ext cx="14459800" cy="3182773"/>
          </a:xfrm>
          <a:prstGeom prst="rect">
            <a:avLst/>
          </a:prstGeom>
          <a:solidFill>
            <a:srgbClr val="4183B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11" name="Picture 10" descr="A logo on a black background&#10;&#10;AI-generated content may be incorrect.">
            <a:extLst>
              <a:ext uri="{FF2B5EF4-FFF2-40B4-BE49-F238E27FC236}">
                <a16:creationId xmlns:a16="http://schemas.microsoft.com/office/drawing/2014/main" id="{20538C41-4520-01DA-02B8-762CF618BBD3}"/>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21353141" y="1322937"/>
            <a:ext cx="7435519" cy="7507891"/>
          </a:xfrm>
          <a:prstGeom prst="rect">
            <a:avLst/>
          </a:prstGeom>
        </p:spPr>
      </p:pic>
    </p:spTree>
    <p:extLst>
      <p:ext uri="{BB962C8B-B14F-4D97-AF65-F5344CB8AC3E}">
        <p14:creationId xmlns:p14="http://schemas.microsoft.com/office/powerpoint/2010/main" val="1764237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D0A8D06-33CC-470C-8B1D-B49AA414A7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949" r="14949"/>
          <a:stretch/>
        </p:blipFill>
        <p:spPr bwMode="auto">
          <a:xfrm>
            <a:off x="14711364" y="5731"/>
            <a:ext cx="16960190" cy="18135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082BC48-BC76-440A-96C5-DFE2AEFF6A46}"/>
              </a:ext>
            </a:extLst>
          </p:cNvPr>
          <p:cNvPicPr>
            <a:picLocks noChangeAspect="1"/>
          </p:cNvPicPr>
          <p:nvPr/>
        </p:nvPicPr>
        <p:blipFill>
          <a:blip r:embed="rId4"/>
          <a:stretch>
            <a:fillRect/>
          </a:stretch>
        </p:blipFill>
        <p:spPr>
          <a:xfrm rot="16200000">
            <a:off x="27935093" y="17400"/>
            <a:ext cx="3041733" cy="3006930"/>
          </a:xfrm>
          <a:prstGeom prst="rect">
            <a:avLst/>
          </a:prstGeom>
        </p:spPr>
      </p:pic>
      <p:grpSp>
        <p:nvGrpSpPr>
          <p:cNvPr id="6" name="Group 5">
            <a:extLst>
              <a:ext uri="{FF2B5EF4-FFF2-40B4-BE49-F238E27FC236}">
                <a16:creationId xmlns:a16="http://schemas.microsoft.com/office/drawing/2014/main" id="{2E167DC7-43BC-4E76-8550-AB57FEFE9FD2}"/>
              </a:ext>
            </a:extLst>
          </p:cNvPr>
          <p:cNvGrpSpPr/>
          <p:nvPr/>
        </p:nvGrpSpPr>
        <p:grpSpPr>
          <a:xfrm rot="5400000">
            <a:off x="-8558165" y="8851156"/>
            <a:ext cx="17707671" cy="591344"/>
            <a:chOff x="0" y="0"/>
            <a:chExt cx="5774267" cy="344805"/>
          </a:xfrm>
        </p:grpSpPr>
        <p:sp>
          <p:nvSpPr>
            <p:cNvPr id="7" name="Rectangle 6">
              <a:extLst>
                <a:ext uri="{FF2B5EF4-FFF2-40B4-BE49-F238E27FC236}">
                  <a16:creationId xmlns:a16="http://schemas.microsoft.com/office/drawing/2014/main" id="{C4B1D903-23B6-4C04-9B87-38E691CE1CC2}"/>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8" name="Rectangle 7">
              <a:extLst>
                <a:ext uri="{FF2B5EF4-FFF2-40B4-BE49-F238E27FC236}">
                  <a16:creationId xmlns:a16="http://schemas.microsoft.com/office/drawing/2014/main" id="{99DDA31E-9D28-43C3-A333-3F23475D73B9}"/>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
        <p:nvSpPr>
          <p:cNvPr id="9" name="TextBox 8">
            <a:extLst>
              <a:ext uri="{FF2B5EF4-FFF2-40B4-BE49-F238E27FC236}">
                <a16:creationId xmlns:a16="http://schemas.microsoft.com/office/drawing/2014/main" id="{A4C2C4CA-923E-41AE-86A4-949B8C29E2F3}"/>
              </a:ext>
            </a:extLst>
          </p:cNvPr>
          <p:cNvSpPr txBox="1"/>
          <p:nvPr/>
        </p:nvSpPr>
        <p:spPr>
          <a:xfrm>
            <a:off x="2286381" y="8878350"/>
            <a:ext cx="10803135" cy="8017579"/>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spcAft>
                <a:spcPts val="3000"/>
              </a:spcAft>
            </a:pPr>
            <a:r>
              <a:rPr lang="en-US" sz="4000" b="1">
                <a:gradFill>
                  <a:gsLst>
                    <a:gs pos="14000">
                      <a:srgbClr val="BC802A"/>
                    </a:gs>
                    <a:gs pos="100000">
                      <a:srgbClr val="F7B91C"/>
                    </a:gs>
                  </a:gsLst>
                  <a:lin ang="10800000" scaled="1"/>
                </a:gradFill>
                <a:latin typeface="VEC Display Bold"/>
                <a:cs typeface="VEC Display Bold"/>
              </a:rPr>
              <a:t>OUR VISION</a:t>
            </a:r>
          </a:p>
          <a:p>
            <a:pPr algn="l">
              <a:spcAft>
                <a:spcPts val="3000"/>
              </a:spcAft>
            </a:pPr>
            <a:r>
              <a:rPr lang="en-US" sz="4000">
                <a:latin typeface="VEC Text"/>
                <a:cs typeface="VEC Text"/>
              </a:rPr>
              <a:t>To become a </a:t>
            </a:r>
            <a:r>
              <a:rPr lang="en-US" sz="4000" b="1">
                <a:latin typeface="VEC Text Bold"/>
                <a:cs typeface="VEC Text Bold"/>
              </a:rPr>
              <a:t>world-class exhibition and event organizer</a:t>
            </a:r>
            <a:r>
              <a:rPr lang="en-US" sz="4000">
                <a:latin typeface="VEC Text"/>
                <a:cs typeface="VEC Text"/>
              </a:rPr>
              <a:t>, creating platforms that connect value through high-quality content and trade promotion activities, thereby driving </a:t>
            </a:r>
            <a:r>
              <a:rPr lang="en-US" sz="4000" b="1">
                <a:latin typeface="VEC Text Bold"/>
                <a:cs typeface="VEC Text Bold"/>
              </a:rPr>
              <a:t>key economic sectors</a:t>
            </a:r>
            <a:r>
              <a:rPr lang="en-US" sz="4000">
                <a:latin typeface="VEC Text"/>
                <a:cs typeface="VEC Text"/>
              </a:rPr>
              <a:t> and enhancing </a:t>
            </a:r>
            <a:r>
              <a:rPr lang="en-US" sz="4000" b="1">
                <a:latin typeface="VEC Text Bold"/>
                <a:cs typeface="VEC Text Bold"/>
              </a:rPr>
              <a:t>Vietnam’s presence</a:t>
            </a:r>
            <a:r>
              <a:rPr lang="en-US" sz="4000">
                <a:latin typeface="VEC Text"/>
                <a:cs typeface="VEC Text"/>
              </a:rPr>
              <a:t> on the global stage.</a:t>
            </a:r>
          </a:p>
          <a:p>
            <a:pPr algn="l">
              <a:spcAft>
                <a:spcPts val="3000"/>
              </a:spcAft>
            </a:pPr>
            <a:endParaRPr lang="en-US" sz="4000">
              <a:latin typeface="VEC Text"/>
              <a:cs typeface="VEC Text"/>
            </a:endParaRPr>
          </a:p>
          <a:p>
            <a:pPr algn="l">
              <a:spcAft>
                <a:spcPts val="3000"/>
              </a:spcAft>
            </a:pPr>
            <a:r>
              <a:rPr lang="en-US" sz="4000">
                <a:gradFill>
                  <a:gsLst>
                    <a:gs pos="14000">
                      <a:srgbClr val="BC802A"/>
                    </a:gs>
                    <a:gs pos="100000">
                      <a:srgbClr val="F7B91C"/>
                    </a:gs>
                  </a:gsLst>
                  <a:lin ang="10800000" scaled="1"/>
                </a:gradFill>
                <a:latin typeface="VEC Display Bold"/>
                <a:cs typeface="VEC Display Bold"/>
              </a:rPr>
              <a:t>OUR MISSION</a:t>
            </a:r>
            <a:br>
              <a:rPr lang="vi-VN" sz="4000">
                <a:latin typeface="VEC Display Bold" pitchFamily="2" charset="77"/>
                <a:cs typeface="VEC Display Bold" pitchFamily="2" charset="77"/>
              </a:rPr>
            </a:br>
            <a:r>
              <a:rPr lang="en-US" sz="4000">
                <a:latin typeface="VEC Text"/>
                <a:cs typeface="VEC Text"/>
              </a:rPr>
              <a:t>To bring Vietnam to the world and the world to Vietnam.</a:t>
            </a:r>
            <a:endParaRPr lang="vi-VN" sz="4000">
              <a:latin typeface="VEC Text"/>
              <a:cs typeface="VEC Text"/>
            </a:endParaRPr>
          </a:p>
        </p:txBody>
      </p:sp>
      <p:sp>
        <p:nvSpPr>
          <p:cNvPr id="10" name="TextBox 9">
            <a:extLst>
              <a:ext uri="{FF2B5EF4-FFF2-40B4-BE49-F238E27FC236}">
                <a16:creationId xmlns:a16="http://schemas.microsoft.com/office/drawing/2014/main" id="{5790C0EA-5E07-44D6-A849-A60A87EF7566}"/>
              </a:ext>
            </a:extLst>
          </p:cNvPr>
          <p:cNvSpPr txBox="1"/>
          <p:nvPr/>
        </p:nvSpPr>
        <p:spPr>
          <a:xfrm>
            <a:off x="2286381" y="1559749"/>
            <a:ext cx="11546092" cy="2800767"/>
          </a:xfrm>
          <a:prstGeom prst="rect">
            <a:avLst/>
          </a:prstGeom>
          <a:noFill/>
        </p:spPr>
        <p:txBody>
          <a:bodyPr wrap="square" lIns="91440" tIns="45720" rIns="91440" bIns="45720" rtlCol="0" anchor="t">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8800">
                <a:latin typeface="VEC Display Bold"/>
                <a:cs typeface="VEC Display Bold"/>
              </a:rPr>
              <a:t>Shaping Connections, Driving Growth</a:t>
            </a:r>
            <a:endParaRPr lang="vi-VN" sz="9600"/>
          </a:p>
        </p:txBody>
      </p:sp>
    </p:spTree>
    <p:extLst>
      <p:ext uri="{BB962C8B-B14F-4D97-AF65-F5344CB8AC3E}">
        <p14:creationId xmlns:p14="http://schemas.microsoft.com/office/powerpoint/2010/main" val="1789466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6950BFC3-D8DA-4A85-94F7-54DA5524770B}">
      <p188:commentRel xmlns:p188="http://schemas.microsoft.com/office/powerpoint/2018/8/main" r:id="rId2"/>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997C0-C6CE-1C7F-D181-C595F4EB1798}"/>
            </a:ext>
          </a:extLst>
        </p:cNvPr>
        <p:cNvGrpSpPr/>
        <p:nvPr/>
      </p:nvGrpSpPr>
      <p:grpSpPr>
        <a:xfrm>
          <a:off x="0" y="0"/>
          <a:ext cx="0" cy="0"/>
          <a:chOff x="0" y="0"/>
          <a:chExt cx="0" cy="0"/>
        </a:xfrm>
      </p:grpSpPr>
      <p:pic>
        <p:nvPicPr>
          <p:cNvPr id="1026" name="Picture 2" descr="Aerial view of a stadium and a parking lot&#10;&#10;AI-generated content may be incorrect.">
            <a:extLst>
              <a:ext uri="{FF2B5EF4-FFF2-40B4-BE49-F238E27FC236}">
                <a16:creationId xmlns:a16="http://schemas.microsoft.com/office/drawing/2014/main" id="{8D7C71D9-3FE8-4D18-85BF-2D371A882B85}"/>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r="-56"/>
          <a:stretch>
            <a:fillRect/>
          </a:stretch>
        </p:blipFill>
        <p:spPr bwMode="auto">
          <a:xfrm>
            <a:off x="-1" y="6751740"/>
            <a:ext cx="30976855" cy="1131053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7E2DC8D5-BC69-0E5D-0C0B-418A82EEFF84}"/>
              </a:ext>
            </a:extLst>
          </p:cNvPr>
          <p:cNvSpPr/>
          <p:nvPr/>
        </p:nvSpPr>
        <p:spPr>
          <a:xfrm>
            <a:off x="-1" y="3562074"/>
            <a:ext cx="30959425" cy="12897125"/>
          </a:xfrm>
          <a:prstGeom prst="rect">
            <a:avLst/>
          </a:prstGeom>
          <a:gradFill>
            <a:gsLst>
              <a:gs pos="51000">
                <a:schemeClr val="bg1"/>
              </a:gs>
              <a:gs pos="100000">
                <a:schemeClr val="bg1">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23" name="Picture 22">
            <a:extLst>
              <a:ext uri="{FF2B5EF4-FFF2-40B4-BE49-F238E27FC236}">
                <a16:creationId xmlns:a16="http://schemas.microsoft.com/office/drawing/2014/main" id="{DF8462CB-1973-2FF0-59A9-BCC5AAAFA4E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7290194" y="845914"/>
            <a:ext cx="2417664" cy="2278374"/>
          </a:xfrm>
          <a:prstGeom prst="rect">
            <a:avLst/>
          </a:prstGeom>
        </p:spPr>
      </p:pic>
      <p:sp>
        <p:nvSpPr>
          <p:cNvPr id="2" name="TextBox 1">
            <a:extLst>
              <a:ext uri="{FF2B5EF4-FFF2-40B4-BE49-F238E27FC236}">
                <a16:creationId xmlns:a16="http://schemas.microsoft.com/office/drawing/2014/main" id="{77A064F3-75D8-3B89-1836-DE80057679B7}"/>
              </a:ext>
            </a:extLst>
          </p:cNvPr>
          <p:cNvSpPr txBox="1"/>
          <p:nvPr/>
        </p:nvSpPr>
        <p:spPr>
          <a:xfrm>
            <a:off x="1774026" y="892190"/>
            <a:ext cx="21402856" cy="4401205"/>
          </a:xfrm>
          <a:prstGeom prst="rect">
            <a:avLst/>
          </a:prstGeom>
          <a:noFill/>
        </p:spPr>
        <p:txBody>
          <a:bodyPr wrap="square" lIns="91440" tIns="45720" rIns="91440" bIns="45720" rtlCol="0" anchor="t">
            <a:spAutoFit/>
          </a:bodyPr>
          <a:lstStyle/>
          <a:p>
            <a:r>
              <a:rPr lang="en-US" sz="14000" b="1">
                <a:gradFill>
                  <a:gsLst>
                    <a:gs pos="14000">
                      <a:srgbClr val="BC802A"/>
                    </a:gs>
                    <a:gs pos="100000">
                      <a:srgbClr val="F7B91C"/>
                    </a:gs>
                  </a:gsLst>
                  <a:lin ang="10800000" scaled="1"/>
                </a:gradFill>
                <a:latin typeface="VEC Display Bold"/>
                <a:cs typeface="VEC Display Bold"/>
              </a:rPr>
              <a:t>VIETNAM EXPOSITION</a:t>
            </a:r>
          </a:p>
          <a:p>
            <a:r>
              <a:rPr lang="en-US" sz="14000" b="1">
                <a:gradFill>
                  <a:gsLst>
                    <a:gs pos="14000">
                      <a:srgbClr val="BC802A"/>
                    </a:gs>
                    <a:gs pos="100000">
                      <a:srgbClr val="F7B91C"/>
                    </a:gs>
                  </a:gsLst>
                  <a:lin ang="10800000" scaled="1"/>
                </a:gradFill>
                <a:latin typeface="VEC Display Bold"/>
                <a:cs typeface="VEC Display Bold"/>
              </a:rPr>
              <a:t>CENTER</a:t>
            </a:r>
          </a:p>
        </p:txBody>
      </p:sp>
      <p:sp>
        <p:nvSpPr>
          <p:cNvPr id="4" name="TextBox 3">
            <a:extLst>
              <a:ext uri="{FF2B5EF4-FFF2-40B4-BE49-F238E27FC236}">
                <a16:creationId xmlns:a16="http://schemas.microsoft.com/office/drawing/2014/main" id="{29630662-26AC-F765-B3AA-B5694716E77A}"/>
              </a:ext>
            </a:extLst>
          </p:cNvPr>
          <p:cNvSpPr txBox="1"/>
          <p:nvPr/>
        </p:nvSpPr>
        <p:spPr>
          <a:xfrm>
            <a:off x="2140892" y="5295926"/>
            <a:ext cx="16011987" cy="830997"/>
          </a:xfrm>
          <a:prstGeom prst="rect">
            <a:avLst/>
          </a:prstGeom>
          <a:noFill/>
        </p:spPr>
        <p:txBody>
          <a:bodyPr wrap="square" lIns="91440" tIns="45720" rIns="91440" bIns="45720" anchor="t">
            <a:spAutoFit/>
          </a:bodyPr>
          <a:lstStyle/>
          <a:p>
            <a:r>
              <a:rPr lang="vi-VN" sz="4800">
                <a:solidFill>
                  <a:srgbClr val="BBAA87"/>
                </a:solidFill>
                <a:latin typeface="VEC Display"/>
                <a:cs typeface="VEC Display"/>
              </a:rPr>
              <a:t>The leading regional exposition center </a:t>
            </a:r>
          </a:p>
        </p:txBody>
      </p:sp>
      <p:grpSp>
        <p:nvGrpSpPr>
          <p:cNvPr id="18" name="Group 17">
            <a:extLst>
              <a:ext uri="{FF2B5EF4-FFF2-40B4-BE49-F238E27FC236}">
                <a16:creationId xmlns:a16="http://schemas.microsoft.com/office/drawing/2014/main" id="{7CDBC4BF-4D0C-62CA-9E79-80FA40A7EFD7}"/>
              </a:ext>
            </a:extLst>
          </p:cNvPr>
          <p:cNvGrpSpPr/>
          <p:nvPr/>
        </p:nvGrpSpPr>
        <p:grpSpPr>
          <a:xfrm>
            <a:off x="-1" y="-2"/>
            <a:ext cx="1182685" cy="18000667"/>
            <a:chOff x="-1" y="-2"/>
            <a:chExt cx="1182685" cy="18000667"/>
          </a:xfrm>
        </p:grpSpPr>
        <p:sp>
          <p:nvSpPr>
            <p:cNvPr id="16" name="Rectangle 15">
              <a:extLst>
                <a:ext uri="{FF2B5EF4-FFF2-40B4-BE49-F238E27FC236}">
                  <a16:creationId xmlns:a16="http://schemas.microsoft.com/office/drawing/2014/main" id="{45B03DCF-A5F2-468C-E351-43661A595156}"/>
                </a:ext>
              </a:extLst>
            </p:cNvPr>
            <p:cNvSpPr/>
            <p:nvPr/>
          </p:nvSpPr>
          <p:spPr>
            <a:xfrm rot="5400000">
              <a:off x="-8704663" y="8704660"/>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7" name="Rectangle 16">
              <a:extLst>
                <a:ext uri="{FF2B5EF4-FFF2-40B4-BE49-F238E27FC236}">
                  <a16:creationId xmlns:a16="http://schemas.microsoft.com/office/drawing/2014/main" id="{A3F8C001-A0FC-913A-62CF-C3936788465C}"/>
                </a:ext>
              </a:extLst>
            </p:cNvPr>
            <p:cNvSpPr/>
            <p:nvPr/>
          </p:nvSpPr>
          <p:spPr>
            <a:xfrm rot="16200000">
              <a:off x="-8113320" y="8704662"/>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grpSp>
        <p:nvGrpSpPr>
          <p:cNvPr id="38" name="Group 37">
            <a:extLst>
              <a:ext uri="{FF2B5EF4-FFF2-40B4-BE49-F238E27FC236}">
                <a16:creationId xmlns:a16="http://schemas.microsoft.com/office/drawing/2014/main" id="{77F675C4-1421-145C-4553-AF2F77AD9471}"/>
              </a:ext>
            </a:extLst>
          </p:cNvPr>
          <p:cNvGrpSpPr/>
          <p:nvPr/>
        </p:nvGrpSpPr>
        <p:grpSpPr>
          <a:xfrm>
            <a:off x="1137035" y="7422800"/>
            <a:ext cx="6966191" cy="2840126"/>
            <a:chOff x="1752254" y="5944120"/>
            <a:chExt cx="6966191" cy="2840126"/>
          </a:xfrm>
        </p:grpSpPr>
        <p:sp>
          <p:nvSpPr>
            <p:cNvPr id="19" name="TextBox 18">
              <a:extLst>
                <a:ext uri="{FF2B5EF4-FFF2-40B4-BE49-F238E27FC236}">
                  <a16:creationId xmlns:a16="http://schemas.microsoft.com/office/drawing/2014/main" id="{FFD8F9C6-C0DF-1C4F-EFAC-3C5CF546730F}"/>
                </a:ext>
              </a:extLst>
            </p:cNvPr>
            <p:cNvSpPr txBox="1"/>
            <p:nvPr/>
          </p:nvSpPr>
          <p:spPr>
            <a:xfrm>
              <a:off x="2260823" y="5944120"/>
              <a:ext cx="5949053" cy="1569660"/>
            </a:xfrm>
            <a:prstGeom prst="rect">
              <a:avLst/>
            </a:prstGeom>
            <a:noFill/>
          </p:spPr>
          <p:txBody>
            <a:bodyPr wrap="square" lIns="91440" tIns="45720" rIns="91440" bIns="45720" anchor="t">
              <a:spAutoFit/>
            </a:bodyPr>
            <a:lstStyle/>
            <a:p>
              <a:pPr algn="ctr"/>
              <a:r>
                <a:rPr lang="en-GB" sz="9600" b="1">
                  <a:solidFill>
                    <a:srgbClr val="F1B31E"/>
                  </a:solidFill>
                  <a:latin typeface="VEC Text Bold"/>
                  <a:cs typeface="VEC Text Bold"/>
                </a:rPr>
                <a:t>No.1</a:t>
              </a:r>
              <a:endParaRPr lang="en-US" sz="9600" b="1">
                <a:solidFill>
                  <a:srgbClr val="F1B31E"/>
                </a:solidFill>
                <a:latin typeface="VEC Text Bold" pitchFamily="2" charset="77"/>
                <a:cs typeface="VEC Text Bold" pitchFamily="2" charset="77"/>
              </a:endParaRPr>
            </a:p>
          </p:txBody>
        </p:sp>
        <p:sp>
          <p:nvSpPr>
            <p:cNvPr id="20" name="TextBox 19">
              <a:extLst>
                <a:ext uri="{FF2B5EF4-FFF2-40B4-BE49-F238E27FC236}">
                  <a16:creationId xmlns:a16="http://schemas.microsoft.com/office/drawing/2014/main" id="{53C457DC-3F1A-C05B-A6E1-5A149EB36E90}"/>
                </a:ext>
              </a:extLst>
            </p:cNvPr>
            <p:cNvSpPr txBox="1"/>
            <p:nvPr/>
          </p:nvSpPr>
          <p:spPr>
            <a:xfrm>
              <a:off x="1752254" y="7583917"/>
              <a:ext cx="6966191" cy="1200329"/>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ctr"/>
              <a:r>
                <a:rPr lang="en-US">
                  <a:latin typeface="VEC Text"/>
                  <a:cs typeface="VEC Text"/>
                </a:rPr>
                <a:t>L</a:t>
              </a:r>
              <a:r>
                <a:rPr lang="vi-VN">
                  <a:latin typeface="VEC Text"/>
                  <a:cs typeface="VEC Text"/>
                </a:rPr>
                <a:t>argest exposition center</a:t>
              </a:r>
              <a:endParaRPr lang="vi-VN"/>
            </a:p>
            <a:p>
              <a:pPr algn="ctr"/>
              <a:r>
                <a:rPr lang="vi-VN">
                  <a:latin typeface="VEC Text"/>
                  <a:cs typeface="VEC Text"/>
                </a:rPr>
                <a:t>In South East Asia</a:t>
              </a:r>
              <a:endParaRPr lang="vi-VN"/>
            </a:p>
          </p:txBody>
        </p:sp>
      </p:grpSp>
      <p:grpSp>
        <p:nvGrpSpPr>
          <p:cNvPr id="37" name="Group 36">
            <a:extLst>
              <a:ext uri="{FF2B5EF4-FFF2-40B4-BE49-F238E27FC236}">
                <a16:creationId xmlns:a16="http://schemas.microsoft.com/office/drawing/2014/main" id="{F1261A39-758E-0E93-2655-22B1E5A94BE4}"/>
              </a:ext>
            </a:extLst>
          </p:cNvPr>
          <p:cNvGrpSpPr/>
          <p:nvPr/>
        </p:nvGrpSpPr>
        <p:grpSpPr>
          <a:xfrm>
            <a:off x="16596107" y="7422800"/>
            <a:ext cx="13858905" cy="2840126"/>
            <a:chOff x="8797271" y="5944120"/>
            <a:chExt cx="13858905" cy="2840126"/>
          </a:xfrm>
        </p:grpSpPr>
        <p:sp>
          <p:nvSpPr>
            <p:cNvPr id="26" name="TextBox 25">
              <a:extLst>
                <a:ext uri="{FF2B5EF4-FFF2-40B4-BE49-F238E27FC236}">
                  <a16:creationId xmlns:a16="http://schemas.microsoft.com/office/drawing/2014/main" id="{B19F2FC9-2BEC-DF04-ADD8-182CD44F2B27}"/>
                </a:ext>
              </a:extLst>
            </p:cNvPr>
            <p:cNvSpPr txBox="1"/>
            <p:nvPr/>
          </p:nvSpPr>
          <p:spPr>
            <a:xfrm>
              <a:off x="8945617" y="5944120"/>
              <a:ext cx="6786713" cy="1569660"/>
            </a:xfrm>
            <a:prstGeom prst="rect">
              <a:avLst/>
            </a:prstGeom>
            <a:noFill/>
          </p:spPr>
          <p:txBody>
            <a:bodyPr wrap="square" lIns="91440" tIns="45720" rIns="91440" bIns="45720" anchor="t">
              <a:spAutoFit/>
            </a:bodyPr>
            <a:lstStyle/>
            <a:p>
              <a:pPr algn="ctr"/>
              <a:r>
                <a:rPr lang="en-GB" sz="9600" b="1">
                  <a:solidFill>
                    <a:srgbClr val="F1B31E"/>
                  </a:solidFill>
                  <a:latin typeface="VEC Text Bold"/>
                  <a:cs typeface="VEC Text Bold"/>
                </a:rPr>
                <a:t>No.10</a:t>
              </a:r>
              <a:endParaRPr lang="en-US" sz="9600" b="1">
                <a:solidFill>
                  <a:srgbClr val="F1B31E"/>
                </a:solidFill>
                <a:latin typeface="VEC Text Bold" pitchFamily="2" charset="77"/>
                <a:cs typeface="VEC Text Bold" pitchFamily="2" charset="77"/>
              </a:endParaRPr>
            </a:p>
          </p:txBody>
        </p:sp>
        <p:sp>
          <p:nvSpPr>
            <p:cNvPr id="27" name="TextBox 26">
              <a:extLst>
                <a:ext uri="{FF2B5EF4-FFF2-40B4-BE49-F238E27FC236}">
                  <a16:creationId xmlns:a16="http://schemas.microsoft.com/office/drawing/2014/main" id="{EC25CB89-9A89-5E96-6EDF-E532BEFC3EBD}"/>
                </a:ext>
              </a:extLst>
            </p:cNvPr>
            <p:cNvSpPr txBox="1"/>
            <p:nvPr/>
          </p:nvSpPr>
          <p:spPr>
            <a:xfrm>
              <a:off x="8797271" y="7583917"/>
              <a:ext cx="7083405" cy="1200329"/>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ctr"/>
              <a:r>
                <a:rPr lang="en-US">
                  <a:latin typeface="VEC Text"/>
                  <a:cs typeface="VEC Text"/>
                </a:rPr>
                <a:t>L</a:t>
              </a:r>
              <a:r>
                <a:rPr lang="vi-VN">
                  <a:latin typeface="VEC Text"/>
                  <a:cs typeface="VEC Text"/>
                </a:rPr>
                <a:t>argest exposition center</a:t>
              </a:r>
              <a:endParaRPr lang="vi-VN"/>
            </a:p>
            <a:p>
              <a:pPr algn="ctr"/>
              <a:r>
                <a:rPr lang="vi-VN">
                  <a:latin typeface="VEC Text"/>
                  <a:cs typeface="VEC Text"/>
                </a:rPr>
                <a:t>worldwide</a:t>
              </a:r>
              <a:endParaRPr lang="vi-VN"/>
            </a:p>
          </p:txBody>
        </p:sp>
        <p:sp>
          <p:nvSpPr>
            <p:cNvPr id="6" name="TextBox 5">
              <a:extLst>
                <a:ext uri="{FF2B5EF4-FFF2-40B4-BE49-F238E27FC236}">
                  <a16:creationId xmlns:a16="http://schemas.microsoft.com/office/drawing/2014/main" id="{565589A1-72A7-3624-3F98-A614151392C1}"/>
                </a:ext>
              </a:extLst>
            </p:cNvPr>
            <p:cNvSpPr txBox="1"/>
            <p:nvPr/>
          </p:nvSpPr>
          <p:spPr>
            <a:xfrm>
              <a:off x="15721117" y="5944120"/>
              <a:ext cx="6786713" cy="1569660"/>
            </a:xfrm>
            <a:prstGeom prst="rect">
              <a:avLst/>
            </a:prstGeom>
            <a:noFill/>
          </p:spPr>
          <p:txBody>
            <a:bodyPr wrap="square" lIns="91440" tIns="45720" rIns="91440" bIns="45720" anchor="t">
              <a:spAutoFit/>
            </a:bodyPr>
            <a:lstStyle/>
            <a:p>
              <a:pPr algn="ctr"/>
              <a:r>
                <a:rPr lang="en-GB" sz="9600" b="1">
                  <a:solidFill>
                    <a:srgbClr val="F1B31E"/>
                  </a:solidFill>
                  <a:latin typeface="VEC Text Bold"/>
                  <a:cs typeface="VEC Text Bold"/>
                </a:rPr>
                <a:t>10-month</a:t>
              </a:r>
              <a:endParaRPr lang="en-US" sz="9600" b="1">
                <a:solidFill>
                  <a:srgbClr val="F1B31E"/>
                </a:solidFill>
                <a:latin typeface="VEC Text Bold" pitchFamily="2" charset="77"/>
                <a:cs typeface="VEC Text Bold" pitchFamily="2" charset="77"/>
              </a:endParaRPr>
            </a:p>
          </p:txBody>
        </p:sp>
        <p:sp>
          <p:nvSpPr>
            <p:cNvPr id="7" name="TextBox 6">
              <a:extLst>
                <a:ext uri="{FF2B5EF4-FFF2-40B4-BE49-F238E27FC236}">
                  <a16:creationId xmlns:a16="http://schemas.microsoft.com/office/drawing/2014/main" id="{DC4CCD56-FF3E-D079-E99D-49671E523663}"/>
                </a:ext>
              </a:extLst>
            </p:cNvPr>
            <p:cNvSpPr txBox="1"/>
            <p:nvPr/>
          </p:nvSpPr>
          <p:spPr>
            <a:xfrm>
              <a:off x="15572771" y="7583917"/>
              <a:ext cx="7083405"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ctr"/>
              <a:r>
                <a:rPr lang="en-US">
                  <a:latin typeface="VEC Text"/>
                  <a:cs typeface="VEC Text"/>
                </a:rPr>
                <a:t>F</a:t>
              </a:r>
              <a:r>
                <a:rPr lang="vi-VN">
                  <a:latin typeface="VEC Text"/>
                  <a:cs typeface="VEC Text"/>
                </a:rPr>
                <a:t>ast-track construction</a:t>
              </a:r>
              <a:endParaRPr lang="vi-VN"/>
            </a:p>
          </p:txBody>
        </p:sp>
      </p:grpSp>
      <p:sp>
        <p:nvSpPr>
          <p:cNvPr id="32" name="TextBox 31">
            <a:extLst>
              <a:ext uri="{FF2B5EF4-FFF2-40B4-BE49-F238E27FC236}">
                <a16:creationId xmlns:a16="http://schemas.microsoft.com/office/drawing/2014/main" id="{425A9874-3D1A-71CE-DF03-B2F00EE043E3}"/>
              </a:ext>
            </a:extLst>
          </p:cNvPr>
          <p:cNvSpPr txBox="1"/>
          <p:nvPr/>
        </p:nvSpPr>
        <p:spPr>
          <a:xfrm>
            <a:off x="8933001" y="7458766"/>
            <a:ext cx="7195550" cy="1569660"/>
          </a:xfrm>
          <a:prstGeom prst="rect">
            <a:avLst/>
          </a:prstGeom>
          <a:noFill/>
        </p:spPr>
        <p:txBody>
          <a:bodyPr wrap="square" lIns="91440" tIns="45720" rIns="91440" bIns="45720" anchor="t">
            <a:spAutoFit/>
          </a:bodyPr>
          <a:lstStyle/>
          <a:p>
            <a:pPr algn="ctr"/>
            <a:r>
              <a:rPr lang="vi-VN" sz="9600" b="1">
                <a:solidFill>
                  <a:srgbClr val="F1B31E"/>
                </a:solidFill>
                <a:latin typeface="VEC Text Bold"/>
                <a:cs typeface="VEC Text Bold"/>
              </a:rPr>
              <a:t>900.000 m²</a:t>
            </a:r>
          </a:p>
        </p:txBody>
      </p:sp>
      <p:cxnSp>
        <p:nvCxnSpPr>
          <p:cNvPr id="39" name="Straight Connector 38">
            <a:extLst>
              <a:ext uri="{FF2B5EF4-FFF2-40B4-BE49-F238E27FC236}">
                <a16:creationId xmlns:a16="http://schemas.microsoft.com/office/drawing/2014/main" id="{37806D60-F434-CAB7-5448-CD49B608C94E}"/>
              </a:ext>
            </a:extLst>
          </p:cNvPr>
          <p:cNvCxnSpPr>
            <a:cxnSpLocks/>
          </p:cNvCxnSpPr>
          <p:nvPr/>
        </p:nvCxnSpPr>
        <p:spPr>
          <a:xfrm>
            <a:off x="8103226" y="6787009"/>
            <a:ext cx="0" cy="3586740"/>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C8742B9D-0034-9F18-AD81-DB4B19B44311}"/>
              </a:ext>
            </a:extLst>
          </p:cNvPr>
          <p:cNvCxnSpPr>
            <a:cxnSpLocks/>
          </p:cNvCxnSpPr>
          <p:nvPr/>
        </p:nvCxnSpPr>
        <p:spPr>
          <a:xfrm>
            <a:off x="17052357" y="6787009"/>
            <a:ext cx="0" cy="3586740"/>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pic>
        <p:nvPicPr>
          <p:cNvPr id="44" name="Picture 43">
            <a:extLst>
              <a:ext uri="{FF2B5EF4-FFF2-40B4-BE49-F238E27FC236}">
                <a16:creationId xmlns:a16="http://schemas.microsoft.com/office/drawing/2014/main" id="{F27EE705-FB7C-BE1F-3937-563331296F44}"/>
              </a:ext>
            </a:extLst>
          </p:cNvPr>
          <p:cNvPicPr>
            <a:picLocks noChangeAspect="1"/>
          </p:cNvPicPr>
          <p:nvPr/>
        </p:nvPicPr>
        <p:blipFill>
          <a:blip r:embed="rId5"/>
          <a:stretch>
            <a:fillRect/>
          </a:stretch>
        </p:blipFill>
        <p:spPr>
          <a:xfrm>
            <a:off x="27812308" y="14958606"/>
            <a:ext cx="3077267" cy="3042057"/>
          </a:xfrm>
          <a:prstGeom prst="rect">
            <a:avLst/>
          </a:prstGeom>
        </p:spPr>
      </p:pic>
      <p:cxnSp>
        <p:nvCxnSpPr>
          <p:cNvPr id="5" name="Straight Connector 4">
            <a:extLst>
              <a:ext uri="{FF2B5EF4-FFF2-40B4-BE49-F238E27FC236}">
                <a16:creationId xmlns:a16="http://schemas.microsoft.com/office/drawing/2014/main" id="{DED4106C-1CDA-7B75-BACB-DC40BA262E41}"/>
              </a:ext>
            </a:extLst>
          </p:cNvPr>
          <p:cNvCxnSpPr>
            <a:cxnSpLocks/>
          </p:cNvCxnSpPr>
          <p:nvPr/>
        </p:nvCxnSpPr>
        <p:spPr>
          <a:xfrm>
            <a:off x="23428198" y="6787009"/>
            <a:ext cx="0" cy="3586740"/>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sp>
        <p:nvSpPr>
          <p:cNvPr id="24" name="TextBox 23">
            <a:extLst>
              <a:ext uri="{FF2B5EF4-FFF2-40B4-BE49-F238E27FC236}">
                <a16:creationId xmlns:a16="http://schemas.microsoft.com/office/drawing/2014/main" id="{CB794326-F8B2-4FD1-BC66-49E31A92ABAC}"/>
              </a:ext>
            </a:extLst>
          </p:cNvPr>
          <p:cNvSpPr txBox="1"/>
          <p:nvPr/>
        </p:nvSpPr>
        <p:spPr>
          <a:xfrm>
            <a:off x="9047680" y="9092936"/>
            <a:ext cx="6966191"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ctr"/>
            <a:r>
              <a:rPr lang="en-US">
                <a:latin typeface="VEC Text"/>
                <a:cs typeface="VEC Text"/>
              </a:rPr>
              <a:t>Total Area</a:t>
            </a:r>
            <a:endParaRPr lang="vi-VN"/>
          </a:p>
        </p:txBody>
      </p:sp>
    </p:spTree>
    <p:extLst>
      <p:ext uri="{BB962C8B-B14F-4D97-AF65-F5344CB8AC3E}">
        <p14:creationId xmlns:p14="http://schemas.microsoft.com/office/powerpoint/2010/main" val="633984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CE55955-716C-CBAB-FCC3-6E79F4D74CC3}"/>
              </a:ext>
            </a:extLst>
          </p:cNvPr>
          <p:cNvPicPr>
            <a:picLocks noChangeAspect="1"/>
          </p:cNvPicPr>
          <p:nvPr/>
        </p:nvPicPr>
        <p:blipFill>
          <a:blip r:embed="rId3"/>
          <a:stretch>
            <a:fillRect/>
          </a:stretch>
        </p:blipFill>
        <p:spPr>
          <a:xfrm>
            <a:off x="27884732" y="14958606"/>
            <a:ext cx="3077267" cy="3042057"/>
          </a:xfrm>
          <a:prstGeom prst="rect">
            <a:avLst/>
          </a:prstGeom>
        </p:spPr>
      </p:pic>
      <p:pic>
        <p:nvPicPr>
          <p:cNvPr id="6" name="Picture 5" descr="A map of a city&#10;&#10;AI-generated content may be incorrect.">
            <a:extLst>
              <a:ext uri="{FF2B5EF4-FFF2-40B4-BE49-F238E27FC236}">
                <a16:creationId xmlns:a16="http://schemas.microsoft.com/office/drawing/2014/main" id="{D48C89B3-EC1F-31B1-E1AD-8637AE64339A}"/>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b="-375"/>
          <a:stretch>
            <a:fillRect/>
          </a:stretch>
        </p:blipFill>
        <p:spPr>
          <a:xfrm>
            <a:off x="0" y="-1"/>
            <a:ext cx="21756038" cy="18046131"/>
          </a:xfrm>
          <a:prstGeom prst="rect">
            <a:avLst/>
          </a:prstGeom>
        </p:spPr>
      </p:pic>
      <p:grpSp>
        <p:nvGrpSpPr>
          <p:cNvPr id="7" name="Group 6">
            <a:extLst>
              <a:ext uri="{FF2B5EF4-FFF2-40B4-BE49-F238E27FC236}">
                <a16:creationId xmlns:a16="http://schemas.microsoft.com/office/drawing/2014/main" id="{4D42C54A-7E17-1FA6-A521-1D4B3B7C7611}"/>
              </a:ext>
            </a:extLst>
          </p:cNvPr>
          <p:cNvGrpSpPr/>
          <p:nvPr/>
        </p:nvGrpSpPr>
        <p:grpSpPr>
          <a:xfrm rot="5400000">
            <a:off x="-8558165" y="8851156"/>
            <a:ext cx="17707671" cy="591344"/>
            <a:chOff x="0" y="0"/>
            <a:chExt cx="5774267" cy="344805"/>
          </a:xfrm>
        </p:grpSpPr>
        <p:sp>
          <p:nvSpPr>
            <p:cNvPr id="8" name="Rectangle 7">
              <a:extLst>
                <a:ext uri="{FF2B5EF4-FFF2-40B4-BE49-F238E27FC236}">
                  <a16:creationId xmlns:a16="http://schemas.microsoft.com/office/drawing/2014/main" id="{AAB5AB0E-334D-3C32-E1F7-0646B8021390}"/>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9" name="Rectangle 8">
              <a:extLst>
                <a:ext uri="{FF2B5EF4-FFF2-40B4-BE49-F238E27FC236}">
                  <a16:creationId xmlns:a16="http://schemas.microsoft.com/office/drawing/2014/main" id="{BE11E523-2B9A-6326-87B5-1D3BAC63BC95}"/>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
        <p:nvSpPr>
          <p:cNvPr id="10" name="Rectangle 9">
            <a:extLst>
              <a:ext uri="{FF2B5EF4-FFF2-40B4-BE49-F238E27FC236}">
                <a16:creationId xmlns:a16="http://schemas.microsoft.com/office/drawing/2014/main" id="{60AE8940-A701-2C39-EFE0-9BFD767F8955}"/>
              </a:ext>
            </a:extLst>
          </p:cNvPr>
          <p:cNvSpPr/>
          <p:nvPr/>
        </p:nvSpPr>
        <p:spPr>
          <a:xfrm rot="5400000">
            <a:off x="6648125" y="2467593"/>
            <a:ext cx="17837796" cy="12876218"/>
          </a:xfrm>
          <a:prstGeom prst="rect">
            <a:avLst/>
          </a:prstGeom>
          <a:gradFill>
            <a:gsLst>
              <a:gs pos="29000">
                <a:schemeClr val="bg1"/>
              </a:gs>
              <a:gs pos="100000">
                <a:schemeClr val="bg1">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nvGrpSpPr>
          <p:cNvPr id="26" name="Group 25">
            <a:extLst>
              <a:ext uri="{FF2B5EF4-FFF2-40B4-BE49-F238E27FC236}">
                <a16:creationId xmlns:a16="http://schemas.microsoft.com/office/drawing/2014/main" id="{24F764FB-6319-ABF3-ED0B-E5831EBB14EF}"/>
              </a:ext>
            </a:extLst>
          </p:cNvPr>
          <p:cNvGrpSpPr/>
          <p:nvPr/>
        </p:nvGrpSpPr>
        <p:grpSpPr>
          <a:xfrm>
            <a:off x="16759329" y="8350747"/>
            <a:ext cx="508492" cy="508492"/>
            <a:chOff x="17012027" y="9475258"/>
            <a:chExt cx="508492" cy="508492"/>
          </a:xfrm>
        </p:grpSpPr>
        <p:sp>
          <p:nvSpPr>
            <p:cNvPr id="21" name="Oval 20">
              <a:extLst>
                <a:ext uri="{FF2B5EF4-FFF2-40B4-BE49-F238E27FC236}">
                  <a16:creationId xmlns:a16="http://schemas.microsoft.com/office/drawing/2014/main" id="{958B9F8A-9552-28C9-9FBD-AEA8D01B99A9}"/>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8937C6A7-BF4D-0375-89CB-BF1B026C6A63}"/>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TextBox 23">
            <a:extLst>
              <a:ext uri="{FF2B5EF4-FFF2-40B4-BE49-F238E27FC236}">
                <a16:creationId xmlns:a16="http://schemas.microsoft.com/office/drawing/2014/main" id="{25B6E83F-3B91-BADF-2AC1-47C6DE000309}"/>
              </a:ext>
            </a:extLst>
          </p:cNvPr>
          <p:cNvSpPr txBox="1"/>
          <p:nvPr/>
        </p:nvSpPr>
        <p:spPr>
          <a:xfrm>
            <a:off x="17515828" y="8136444"/>
            <a:ext cx="10755967" cy="9017853"/>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en-GB" sz="4000" b="1">
                <a:gradFill>
                  <a:gsLst>
                    <a:gs pos="14000">
                      <a:srgbClr val="BC802A"/>
                    </a:gs>
                    <a:gs pos="100000">
                      <a:srgbClr val="F7B91C"/>
                    </a:gs>
                  </a:gsLst>
                  <a:lin ang="10800000" scaled="1"/>
                </a:gradFill>
                <a:latin typeface="VEC Display Bold"/>
                <a:cs typeface="VEC Display Bold"/>
              </a:rPr>
              <a:t>THE CENTRE OF HANOI</a:t>
            </a:r>
            <a:br>
              <a:rPr lang="en-GB" sz="4000"/>
            </a:br>
            <a:r>
              <a:rPr lang="en-GB" sz="4000">
                <a:latin typeface="VEC Text"/>
                <a:cs typeface="VEC Text"/>
              </a:rPr>
              <a:t>5 minutes to the city </a:t>
            </a:r>
            <a:r>
              <a:rPr lang="en-GB" sz="4000" err="1">
                <a:latin typeface="VEC Text"/>
                <a:cs typeface="VEC Text"/>
              </a:rPr>
              <a:t>center</a:t>
            </a:r>
            <a:r>
              <a:rPr lang="en-GB" sz="4000">
                <a:latin typeface="VEC Text"/>
                <a:cs typeface="VEC Text"/>
              </a:rPr>
              <a:t>,</a:t>
            </a:r>
          </a:p>
          <a:p>
            <a:pPr algn="l">
              <a:spcAft>
                <a:spcPts val="3000"/>
              </a:spcAft>
            </a:pPr>
            <a:r>
              <a:rPr lang="en-GB" sz="4000">
                <a:latin typeface="VEC Text"/>
                <a:cs typeface="VEC Text"/>
              </a:rPr>
              <a:t>10 minutes to </a:t>
            </a:r>
            <a:r>
              <a:rPr lang="en-GB" sz="4000" err="1">
                <a:latin typeface="VEC Text"/>
                <a:cs typeface="VEC Text"/>
              </a:rPr>
              <a:t>Hoan</a:t>
            </a:r>
            <a:r>
              <a:rPr lang="en-GB" sz="4000">
                <a:latin typeface="VEC Text"/>
                <a:cs typeface="VEC Text"/>
              </a:rPr>
              <a:t> Kiem lake.</a:t>
            </a:r>
          </a:p>
          <a:p>
            <a:pPr algn="l">
              <a:spcAft>
                <a:spcPts val="3000"/>
              </a:spcAft>
            </a:pPr>
            <a:r>
              <a:rPr lang="en-GB" sz="4000" b="1">
                <a:gradFill>
                  <a:gsLst>
                    <a:gs pos="14000">
                      <a:srgbClr val="BC802A"/>
                    </a:gs>
                    <a:gs pos="100000">
                      <a:srgbClr val="F7B91C"/>
                    </a:gs>
                  </a:gsLst>
                  <a:lin ang="10800000" scaled="1"/>
                </a:gradFill>
                <a:latin typeface="VEC Display Bold"/>
                <a:cs typeface="VEC Display Bold"/>
              </a:rPr>
              <a:t>INTERNATIONAL AIRPORT</a:t>
            </a:r>
            <a:br>
              <a:rPr lang="en-GB" sz="4000"/>
            </a:br>
            <a:r>
              <a:rPr lang="en-GB" sz="4000">
                <a:latin typeface="VEC Text"/>
                <a:cs typeface="VEC Text"/>
              </a:rPr>
              <a:t>15 minutes to </a:t>
            </a:r>
            <a:r>
              <a:rPr lang="en-GB" sz="4000" err="1">
                <a:latin typeface="VEC Text"/>
                <a:cs typeface="VEC Text"/>
              </a:rPr>
              <a:t>Noi</a:t>
            </a:r>
            <a:r>
              <a:rPr lang="en-GB" sz="4000">
                <a:latin typeface="VEC Text"/>
                <a:cs typeface="VEC Text"/>
              </a:rPr>
              <a:t> Bai Airport.</a:t>
            </a:r>
          </a:p>
          <a:p>
            <a:pPr algn="l">
              <a:spcAft>
                <a:spcPts val="3000"/>
              </a:spcAft>
            </a:pPr>
            <a:r>
              <a:rPr lang="en-GB" sz="4000" b="1">
                <a:gradFill>
                  <a:gsLst>
                    <a:gs pos="14000">
                      <a:srgbClr val="BC802A"/>
                    </a:gs>
                    <a:gs pos="100000">
                      <a:srgbClr val="F7B91C"/>
                    </a:gs>
                  </a:gsLst>
                  <a:lin ang="10800000" scaled="1"/>
                </a:gradFill>
                <a:latin typeface="VEC Display Bold"/>
                <a:cs typeface="VEC Display Bold"/>
              </a:rPr>
              <a:t>LOGISTICS</a:t>
            </a:r>
            <a:br>
              <a:rPr lang="en-GB" sz="4000"/>
            </a:br>
            <a:r>
              <a:rPr lang="en-GB" sz="4000">
                <a:latin typeface="VEC Text"/>
                <a:cs typeface="VEC Text"/>
              </a:rPr>
              <a:t>1.15 hour to Hai </a:t>
            </a:r>
            <a:r>
              <a:rPr lang="en-GB" sz="4000" err="1">
                <a:latin typeface="VEC Text"/>
                <a:cs typeface="VEC Text"/>
              </a:rPr>
              <a:t>Phong</a:t>
            </a:r>
            <a:r>
              <a:rPr lang="en-GB" sz="4000">
                <a:latin typeface="VEC Text"/>
                <a:cs typeface="VEC Text"/>
              </a:rPr>
              <a:t> Port – convenient for cargo transport.</a:t>
            </a:r>
          </a:p>
          <a:p>
            <a:pPr algn="l">
              <a:spcAft>
                <a:spcPts val="3000"/>
              </a:spcAft>
            </a:pPr>
            <a:r>
              <a:rPr lang="en-GB" sz="4000" b="1">
                <a:gradFill>
                  <a:gsLst>
                    <a:gs pos="14000">
                      <a:srgbClr val="BC802A"/>
                    </a:gs>
                    <a:gs pos="100000">
                      <a:srgbClr val="F7B91C"/>
                    </a:gs>
                  </a:gsLst>
                  <a:lin ang="10800000" scaled="1"/>
                </a:gradFill>
                <a:latin typeface="VEC Display Bold"/>
                <a:cs typeface="VEC Display Bold"/>
              </a:rPr>
              <a:t>PREMIUM ACCOMODATION</a:t>
            </a:r>
            <a:br>
              <a:rPr lang="en-GB" sz="4000" b="1"/>
            </a:br>
            <a:r>
              <a:rPr lang="en-GB" sz="4000">
                <a:latin typeface="VEC Text"/>
                <a:cs typeface="VEC Text"/>
              </a:rPr>
              <a:t>Adjacent to the JW Marriott luxury hotel complex (expected completion in 2027).</a:t>
            </a:r>
            <a:endParaRPr lang="en-GB"/>
          </a:p>
          <a:p>
            <a:pPr algn="l">
              <a:spcAft>
                <a:spcPts val="3000"/>
              </a:spcAft>
            </a:pPr>
            <a:endParaRPr lang="en-GB" sz="4000"/>
          </a:p>
        </p:txBody>
      </p:sp>
      <p:sp>
        <p:nvSpPr>
          <p:cNvPr id="25" name="TextBox 24">
            <a:extLst>
              <a:ext uri="{FF2B5EF4-FFF2-40B4-BE49-F238E27FC236}">
                <a16:creationId xmlns:a16="http://schemas.microsoft.com/office/drawing/2014/main" id="{8911C9A0-E01D-C491-4477-716C6C263018}"/>
              </a:ext>
            </a:extLst>
          </p:cNvPr>
          <p:cNvSpPr txBox="1"/>
          <p:nvPr/>
        </p:nvSpPr>
        <p:spPr>
          <a:xfrm>
            <a:off x="16757582" y="6924662"/>
            <a:ext cx="11887200" cy="923330"/>
          </a:xfrm>
          <a:prstGeom prst="rect">
            <a:avLst/>
          </a:prstGeom>
          <a:noFill/>
        </p:spPr>
        <p:txBody>
          <a:bodyPr wrap="square" lIns="91440" tIns="45720" rIns="91440" bIns="45720" anchor="t">
            <a:spAutoFit/>
          </a:bodyPr>
          <a:lstStyle/>
          <a:p>
            <a:r>
              <a:rPr lang="en-GB" sz="5400">
                <a:gradFill>
                  <a:gsLst>
                    <a:gs pos="14000">
                      <a:srgbClr val="BC802A"/>
                    </a:gs>
                    <a:gs pos="100000">
                      <a:srgbClr val="F7B91C"/>
                    </a:gs>
                  </a:gsLst>
                  <a:lin ang="10800000" scaled="1"/>
                </a:gradFill>
                <a:latin typeface="VEC Display"/>
                <a:cs typeface="VEC Display"/>
              </a:rPr>
              <a:t>SEAMLESS CONNECTIVITY</a:t>
            </a:r>
            <a:endParaRPr lang="vi-VN"/>
          </a:p>
        </p:txBody>
      </p:sp>
      <p:grpSp>
        <p:nvGrpSpPr>
          <p:cNvPr id="27" name="Group 26">
            <a:extLst>
              <a:ext uri="{FF2B5EF4-FFF2-40B4-BE49-F238E27FC236}">
                <a16:creationId xmlns:a16="http://schemas.microsoft.com/office/drawing/2014/main" id="{F2115B54-B846-C7D5-9312-0A513C38DF14}"/>
              </a:ext>
            </a:extLst>
          </p:cNvPr>
          <p:cNvGrpSpPr/>
          <p:nvPr/>
        </p:nvGrpSpPr>
        <p:grpSpPr>
          <a:xfrm>
            <a:off x="16759329" y="10483581"/>
            <a:ext cx="508492" cy="508492"/>
            <a:chOff x="17012027" y="9475258"/>
            <a:chExt cx="508492" cy="508492"/>
          </a:xfrm>
        </p:grpSpPr>
        <p:sp>
          <p:nvSpPr>
            <p:cNvPr id="28" name="Oval 27">
              <a:extLst>
                <a:ext uri="{FF2B5EF4-FFF2-40B4-BE49-F238E27FC236}">
                  <a16:creationId xmlns:a16="http://schemas.microsoft.com/office/drawing/2014/main" id="{650FB30E-FD25-99EA-6FAE-D8682C49E77A}"/>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015DEFA1-30F6-B376-DA11-9B48E4B03A49}"/>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0" name="Group 29">
            <a:extLst>
              <a:ext uri="{FF2B5EF4-FFF2-40B4-BE49-F238E27FC236}">
                <a16:creationId xmlns:a16="http://schemas.microsoft.com/office/drawing/2014/main" id="{81753727-5879-B0C5-B76E-362EBF1C16DB}"/>
              </a:ext>
            </a:extLst>
          </p:cNvPr>
          <p:cNvGrpSpPr/>
          <p:nvPr/>
        </p:nvGrpSpPr>
        <p:grpSpPr>
          <a:xfrm>
            <a:off x="16759329" y="12093535"/>
            <a:ext cx="508492" cy="508492"/>
            <a:chOff x="17012027" y="9475258"/>
            <a:chExt cx="508492" cy="508492"/>
          </a:xfrm>
        </p:grpSpPr>
        <p:sp>
          <p:nvSpPr>
            <p:cNvPr id="31" name="Oval 30">
              <a:extLst>
                <a:ext uri="{FF2B5EF4-FFF2-40B4-BE49-F238E27FC236}">
                  <a16:creationId xmlns:a16="http://schemas.microsoft.com/office/drawing/2014/main" id="{8CA8FD72-691D-A928-DD8C-ED5AD1B0B0EA}"/>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EE53C0F1-B54E-FF67-6792-0613E220E232}"/>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 name="TextBox 33">
            <a:extLst>
              <a:ext uri="{FF2B5EF4-FFF2-40B4-BE49-F238E27FC236}">
                <a16:creationId xmlns:a16="http://schemas.microsoft.com/office/drawing/2014/main" id="{A1924E2E-6D5B-AACB-5022-56A53EF57BAE}"/>
              </a:ext>
            </a:extLst>
          </p:cNvPr>
          <p:cNvSpPr txBox="1"/>
          <p:nvPr/>
        </p:nvSpPr>
        <p:spPr>
          <a:xfrm>
            <a:off x="16774610" y="4349510"/>
            <a:ext cx="11887200" cy="1938992"/>
          </a:xfrm>
          <a:prstGeom prst="rect">
            <a:avLst/>
          </a:prstGeom>
          <a:noFill/>
        </p:spPr>
        <p:txBody>
          <a:bodyPr wrap="square" lIns="91440" tIns="45720" rIns="91440" bIns="45720" anchor="t">
            <a:spAutoFit/>
          </a:bodyPr>
          <a:lstStyle>
            <a:defPPr>
              <a:defRPr lang="en-US"/>
            </a:defPPr>
            <a:lvl1pPr>
              <a:defRPr sz="4000">
                <a:solidFill>
                  <a:srgbClr val="BBAA87"/>
                </a:solidFill>
                <a:latin typeface="VEC Text" pitchFamily="2" charset="77"/>
                <a:cs typeface="VEC Text" pitchFamily="2" charset="77"/>
              </a:defRPr>
            </a:lvl1pPr>
          </a:lstStyle>
          <a:p>
            <a:r>
              <a:rPr lang="vi-VN" err="1">
                <a:latin typeface="VEC Text"/>
                <a:cs typeface="VEC Text"/>
              </a:rPr>
              <a:t>Located</a:t>
            </a:r>
            <a:r>
              <a:rPr lang="vi-VN">
                <a:latin typeface="VEC Text"/>
                <a:cs typeface="VEC Text"/>
              </a:rPr>
              <a:t> </a:t>
            </a:r>
            <a:r>
              <a:rPr lang="vi-VN" err="1">
                <a:latin typeface="VEC Text"/>
                <a:cs typeface="VEC Text"/>
              </a:rPr>
              <a:t>at</a:t>
            </a:r>
            <a:r>
              <a:rPr lang="vi-VN">
                <a:latin typeface="VEC Text"/>
                <a:cs typeface="VEC Text"/>
              </a:rPr>
              <a:t> the “</a:t>
            </a:r>
            <a:r>
              <a:rPr lang="vi-VN" err="1">
                <a:latin typeface="VEC Text"/>
                <a:cs typeface="VEC Text"/>
              </a:rPr>
              <a:t>diamond</a:t>
            </a:r>
            <a:r>
              <a:rPr lang="vi-VN">
                <a:latin typeface="VEC Text"/>
                <a:cs typeface="VEC Text"/>
              </a:rPr>
              <a:t> </a:t>
            </a:r>
            <a:r>
              <a:rPr lang="vi-VN" err="1">
                <a:latin typeface="VEC Text"/>
                <a:cs typeface="VEC Text"/>
              </a:rPr>
              <a:t>junction</a:t>
            </a:r>
            <a:r>
              <a:rPr lang="vi-VN">
                <a:latin typeface="VEC Text"/>
                <a:cs typeface="VEC Text"/>
              </a:rPr>
              <a:t>” </a:t>
            </a:r>
            <a:r>
              <a:rPr lang="vi-VN" err="1">
                <a:latin typeface="VEC Text"/>
                <a:cs typeface="VEC Text"/>
              </a:rPr>
              <a:t>where</a:t>
            </a:r>
            <a:r>
              <a:rPr lang="vi-VN">
                <a:latin typeface="VEC Text"/>
                <a:cs typeface="VEC Text"/>
              </a:rPr>
              <a:t> </a:t>
            </a:r>
            <a:r>
              <a:rPr lang="vi-VN" err="1">
                <a:latin typeface="VEC Text"/>
                <a:cs typeface="VEC Text"/>
              </a:rPr>
              <a:t>three</a:t>
            </a:r>
            <a:r>
              <a:rPr lang="vi-VN">
                <a:latin typeface="VEC Text"/>
                <a:cs typeface="VEC Text"/>
              </a:rPr>
              <a:t> </a:t>
            </a:r>
            <a:r>
              <a:rPr lang="vi-VN" err="1">
                <a:latin typeface="VEC Text"/>
                <a:cs typeface="VEC Text"/>
              </a:rPr>
              <a:t>important</a:t>
            </a:r>
            <a:r>
              <a:rPr lang="vi-VN">
                <a:latin typeface="VEC Text"/>
                <a:cs typeface="VEC Text"/>
              </a:rPr>
              <a:t> </a:t>
            </a:r>
            <a:r>
              <a:rPr lang="vi-VN" err="1">
                <a:latin typeface="VEC Text"/>
                <a:cs typeface="VEC Text"/>
              </a:rPr>
              <a:t>bridges</a:t>
            </a:r>
            <a:r>
              <a:rPr lang="vi-VN">
                <a:latin typeface="VEC Text"/>
                <a:cs typeface="VEC Text"/>
              </a:rPr>
              <a:t> </a:t>
            </a:r>
            <a:r>
              <a:rPr lang="vi-VN" err="1">
                <a:latin typeface="VEC Text"/>
                <a:cs typeface="VEC Text"/>
              </a:rPr>
              <a:t>of</a:t>
            </a:r>
            <a:r>
              <a:rPr lang="vi-VN">
                <a:latin typeface="VEC Text"/>
                <a:cs typeface="VEC Text"/>
              </a:rPr>
              <a:t> </a:t>
            </a:r>
            <a:r>
              <a:rPr lang="vi-VN" err="1">
                <a:latin typeface="VEC Text"/>
                <a:cs typeface="VEC Text"/>
              </a:rPr>
              <a:t>Hanoi</a:t>
            </a:r>
            <a:r>
              <a:rPr lang="vi-VN">
                <a:latin typeface="VEC Text"/>
                <a:cs typeface="VEC Text"/>
              </a:rPr>
              <a:t> </a:t>
            </a:r>
            <a:r>
              <a:rPr lang="vi-VN" err="1">
                <a:latin typeface="VEC Text"/>
                <a:cs typeface="VEC Text"/>
              </a:rPr>
              <a:t>converge</a:t>
            </a:r>
            <a:r>
              <a:rPr lang="vi-VN">
                <a:latin typeface="VEC Text"/>
                <a:cs typeface="VEC Text"/>
              </a:rPr>
              <a:t> (Dong Tru, </a:t>
            </a:r>
            <a:r>
              <a:rPr lang="vi-VN" err="1">
                <a:latin typeface="VEC Text"/>
                <a:cs typeface="VEC Text"/>
              </a:rPr>
              <a:t>Nhat</a:t>
            </a:r>
            <a:r>
              <a:rPr lang="vi-VN">
                <a:latin typeface="VEC Text"/>
                <a:cs typeface="VEC Text"/>
              </a:rPr>
              <a:t> Tan, Tu </a:t>
            </a:r>
            <a:r>
              <a:rPr lang="vi-VN" err="1">
                <a:latin typeface="VEC Text"/>
                <a:cs typeface="VEC Text"/>
              </a:rPr>
              <a:t>Lien</a:t>
            </a:r>
            <a:r>
              <a:rPr lang="vi-VN">
                <a:latin typeface="VEC Text"/>
                <a:cs typeface="VEC Text"/>
              </a:rPr>
              <a:t>)</a:t>
            </a:r>
            <a:endParaRPr lang="vi-VN"/>
          </a:p>
        </p:txBody>
      </p:sp>
      <p:sp>
        <p:nvSpPr>
          <p:cNvPr id="2" name="TextBox 1">
            <a:extLst>
              <a:ext uri="{FF2B5EF4-FFF2-40B4-BE49-F238E27FC236}">
                <a16:creationId xmlns:a16="http://schemas.microsoft.com/office/drawing/2014/main" id="{DDB03565-E0AC-31CC-69CF-D7017BD8B095}"/>
              </a:ext>
            </a:extLst>
          </p:cNvPr>
          <p:cNvSpPr txBox="1"/>
          <p:nvPr/>
        </p:nvSpPr>
        <p:spPr>
          <a:xfrm>
            <a:off x="16707769" y="2075558"/>
            <a:ext cx="12659843" cy="1323439"/>
          </a:xfrm>
          <a:prstGeom prst="rect">
            <a:avLst/>
          </a:prstGeom>
          <a:noFill/>
        </p:spPr>
        <p:txBody>
          <a:bodyPr wrap="square" lIns="91440" tIns="45720" rIns="91440" bIns="45720" rtlCol="0" anchor="t">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8000">
                <a:latin typeface="VEC Display Bold"/>
                <a:cs typeface="VEC Display Bold"/>
              </a:rPr>
              <a:t>PRIME LOCATION</a:t>
            </a:r>
            <a:endParaRPr lang="vi-VN"/>
          </a:p>
        </p:txBody>
      </p:sp>
      <p:sp>
        <p:nvSpPr>
          <p:cNvPr id="3" name="TextBox 2">
            <a:extLst>
              <a:ext uri="{FF2B5EF4-FFF2-40B4-BE49-F238E27FC236}">
                <a16:creationId xmlns:a16="http://schemas.microsoft.com/office/drawing/2014/main" id="{416E897B-7A21-B453-A076-1345382A24CE}"/>
              </a:ext>
            </a:extLst>
          </p:cNvPr>
          <p:cNvSpPr txBox="1"/>
          <p:nvPr/>
        </p:nvSpPr>
        <p:spPr>
          <a:xfrm>
            <a:off x="16774610" y="3463595"/>
            <a:ext cx="11887200" cy="830997"/>
          </a:xfrm>
          <a:prstGeom prst="rect">
            <a:avLst/>
          </a:prstGeom>
          <a:noFill/>
        </p:spPr>
        <p:txBody>
          <a:bodyPr wrap="square" lIns="91440" tIns="45720" rIns="91440" bIns="45720" anchor="t">
            <a:spAutoFit/>
          </a:bodyPr>
          <a:lstStyle>
            <a:defPPr>
              <a:defRPr lang="en-US"/>
            </a:defPPr>
            <a:lvl1pPr>
              <a:defRPr sz="4000">
                <a:solidFill>
                  <a:srgbClr val="BBAA87"/>
                </a:solidFill>
                <a:latin typeface="VEC Text" pitchFamily="2" charset="77"/>
                <a:cs typeface="VEC Text" pitchFamily="2" charset="77"/>
              </a:defRPr>
            </a:lvl1pPr>
          </a:lstStyle>
          <a:p>
            <a:r>
              <a:rPr lang="vi-VN" sz="4800">
                <a:latin typeface="VEC Text"/>
                <a:cs typeface="VEC Text"/>
              </a:rPr>
              <a:t>STRATEGIC TRANSPORTATION HUB</a:t>
            </a:r>
            <a:endParaRPr lang="vi-VN"/>
          </a:p>
        </p:txBody>
      </p:sp>
      <p:cxnSp>
        <p:nvCxnSpPr>
          <p:cNvPr id="61" name="Straight Connector 60">
            <a:extLst>
              <a:ext uri="{FF2B5EF4-FFF2-40B4-BE49-F238E27FC236}">
                <a16:creationId xmlns:a16="http://schemas.microsoft.com/office/drawing/2014/main" id="{C890FEC4-3F41-7903-3391-A8F0DEFA143C}"/>
              </a:ext>
            </a:extLst>
          </p:cNvPr>
          <p:cNvCxnSpPr>
            <a:cxnSpLocks/>
          </p:cNvCxnSpPr>
          <p:nvPr/>
        </p:nvCxnSpPr>
        <p:spPr>
          <a:xfrm flipH="1" flipV="1">
            <a:off x="16783387" y="6513636"/>
            <a:ext cx="11405328" cy="17410"/>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nvGrpSpPr>
          <p:cNvPr id="4" name="Group 3">
            <a:extLst>
              <a:ext uri="{FF2B5EF4-FFF2-40B4-BE49-F238E27FC236}">
                <a16:creationId xmlns:a16="http://schemas.microsoft.com/office/drawing/2014/main" id="{A9599AC4-23DB-927B-6764-DDB61FB5DFEC}"/>
              </a:ext>
            </a:extLst>
          </p:cNvPr>
          <p:cNvGrpSpPr/>
          <p:nvPr/>
        </p:nvGrpSpPr>
        <p:grpSpPr>
          <a:xfrm>
            <a:off x="16763510" y="14290250"/>
            <a:ext cx="508492" cy="508492"/>
            <a:chOff x="17012027" y="9475258"/>
            <a:chExt cx="508492" cy="508492"/>
          </a:xfrm>
        </p:grpSpPr>
        <p:sp>
          <p:nvSpPr>
            <p:cNvPr id="5" name="Oval 4">
              <a:extLst>
                <a:ext uri="{FF2B5EF4-FFF2-40B4-BE49-F238E27FC236}">
                  <a16:creationId xmlns:a16="http://schemas.microsoft.com/office/drawing/2014/main" id="{AD85ECE3-77C1-8DEA-9ACD-E564456FC01D}"/>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EB299FC4-CCE2-BB6D-6F18-75EA5D2BEE27}"/>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71497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n airplane parked at an airport&#10;&#10;AI-generated content may be incorrect.">
            <a:extLst>
              <a:ext uri="{FF2B5EF4-FFF2-40B4-BE49-F238E27FC236}">
                <a16:creationId xmlns:a16="http://schemas.microsoft.com/office/drawing/2014/main" id="{E8DFF96D-6B87-6DAE-5A37-D76ACAA0AC91}"/>
              </a:ext>
            </a:extLst>
          </p:cNvPr>
          <p:cNvPicPr>
            <a:picLocks noChangeAspect="1" noChangeArrowheads="1"/>
          </p:cNvPicPr>
          <p:nvPr/>
        </p:nvPicPr>
        <p:blipFill>
          <a:blip r:embed="rId3" cstate="hqprint">
            <a:extLst>
              <a:ext uri="{28A0092B-C50C-407E-A947-70E740481C1C}">
                <a14:useLocalDpi xmlns:a14="http://schemas.microsoft.com/office/drawing/2010/main"/>
              </a:ext>
            </a:extLst>
          </a:blip>
          <a:srcRect/>
          <a:stretch>
            <a:fillRect/>
          </a:stretch>
        </p:blipFill>
        <p:spPr bwMode="auto">
          <a:xfrm>
            <a:off x="14711364" y="5731"/>
            <a:ext cx="16960190" cy="1813578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ECE55955-716C-CBAB-FCC3-6E79F4D74CC3}"/>
              </a:ext>
            </a:extLst>
          </p:cNvPr>
          <p:cNvPicPr>
            <a:picLocks noChangeAspect="1"/>
          </p:cNvPicPr>
          <p:nvPr/>
        </p:nvPicPr>
        <p:blipFill>
          <a:blip r:embed="rId4"/>
          <a:stretch>
            <a:fillRect/>
          </a:stretch>
        </p:blipFill>
        <p:spPr>
          <a:xfrm rot="16200000">
            <a:off x="27935093" y="17400"/>
            <a:ext cx="3041733" cy="3006930"/>
          </a:xfrm>
          <a:prstGeom prst="rect">
            <a:avLst/>
          </a:prstGeom>
        </p:spPr>
      </p:pic>
      <p:grpSp>
        <p:nvGrpSpPr>
          <p:cNvPr id="7" name="Group 6">
            <a:extLst>
              <a:ext uri="{FF2B5EF4-FFF2-40B4-BE49-F238E27FC236}">
                <a16:creationId xmlns:a16="http://schemas.microsoft.com/office/drawing/2014/main" id="{4D42C54A-7E17-1FA6-A521-1D4B3B7C7611}"/>
              </a:ext>
            </a:extLst>
          </p:cNvPr>
          <p:cNvGrpSpPr/>
          <p:nvPr/>
        </p:nvGrpSpPr>
        <p:grpSpPr>
          <a:xfrm rot="5400000">
            <a:off x="-8558165" y="8851156"/>
            <a:ext cx="17707671" cy="591344"/>
            <a:chOff x="0" y="0"/>
            <a:chExt cx="5774267" cy="344805"/>
          </a:xfrm>
        </p:grpSpPr>
        <p:sp>
          <p:nvSpPr>
            <p:cNvPr id="8" name="Rectangle 7">
              <a:extLst>
                <a:ext uri="{FF2B5EF4-FFF2-40B4-BE49-F238E27FC236}">
                  <a16:creationId xmlns:a16="http://schemas.microsoft.com/office/drawing/2014/main" id="{AAB5AB0E-334D-3C32-E1F7-0646B8021390}"/>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9" name="Rectangle 8">
              <a:extLst>
                <a:ext uri="{FF2B5EF4-FFF2-40B4-BE49-F238E27FC236}">
                  <a16:creationId xmlns:a16="http://schemas.microsoft.com/office/drawing/2014/main" id="{BE11E523-2B9A-6326-87B5-1D3BAC63BC95}"/>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grpSp>
        <p:nvGrpSpPr>
          <p:cNvPr id="26" name="Group 25">
            <a:extLst>
              <a:ext uri="{FF2B5EF4-FFF2-40B4-BE49-F238E27FC236}">
                <a16:creationId xmlns:a16="http://schemas.microsoft.com/office/drawing/2014/main" id="{24F764FB-6319-ABF3-ED0B-E5831EBB14EF}"/>
              </a:ext>
            </a:extLst>
          </p:cNvPr>
          <p:cNvGrpSpPr/>
          <p:nvPr/>
        </p:nvGrpSpPr>
        <p:grpSpPr>
          <a:xfrm>
            <a:off x="2410380" y="5267043"/>
            <a:ext cx="371114" cy="371114"/>
            <a:chOff x="17012027" y="9475258"/>
            <a:chExt cx="508492" cy="508492"/>
          </a:xfrm>
        </p:grpSpPr>
        <p:sp>
          <p:nvSpPr>
            <p:cNvPr id="21" name="Oval 20">
              <a:extLst>
                <a:ext uri="{FF2B5EF4-FFF2-40B4-BE49-F238E27FC236}">
                  <a16:creationId xmlns:a16="http://schemas.microsoft.com/office/drawing/2014/main" id="{958B9F8A-9552-28C9-9FBD-AEA8D01B99A9}"/>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8937C6A7-BF4D-0375-89CB-BF1B026C6A63}"/>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TextBox 23">
            <a:extLst>
              <a:ext uri="{FF2B5EF4-FFF2-40B4-BE49-F238E27FC236}">
                <a16:creationId xmlns:a16="http://schemas.microsoft.com/office/drawing/2014/main" id="{25B6E83F-3B91-BADF-2AC1-47C6DE000309}"/>
              </a:ext>
            </a:extLst>
          </p:cNvPr>
          <p:cNvSpPr txBox="1"/>
          <p:nvPr/>
        </p:nvSpPr>
        <p:spPr>
          <a:xfrm>
            <a:off x="3121090" y="5028723"/>
            <a:ext cx="10803135" cy="11649343"/>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spcAft>
                <a:spcPts val="3000"/>
              </a:spcAft>
            </a:pPr>
            <a:r>
              <a:rPr lang="vi-VN" sz="4000" b="1">
                <a:gradFill>
                  <a:gsLst>
                    <a:gs pos="14000">
                      <a:srgbClr val="BC802A"/>
                    </a:gs>
                    <a:gs pos="100000">
                      <a:srgbClr val="F7B91C"/>
                    </a:gs>
                  </a:gsLst>
                  <a:lin ang="10800000" scaled="1"/>
                </a:gradFill>
                <a:latin typeface="VEC Display Bold"/>
                <a:cs typeface="VEC Display Bold"/>
              </a:rPr>
              <a:t>TU LIEN BRI</a:t>
            </a:r>
            <a:r>
              <a:rPr lang="en-US" sz="4000" b="1">
                <a:gradFill>
                  <a:gsLst>
                    <a:gs pos="14000">
                      <a:srgbClr val="BC802A"/>
                    </a:gs>
                    <a:gs pos="100000">
                      <a:srgbClr val="F7B91C"/>
                    </a:gs>
                  </a:gsLst>
                  <a:lin ang="10800000" scaled="1"/>
                </a:gradFill>
                <a:latin typeface="VEC Display Bold"/>
                <a:cs typeface="VEC Display Bold"/>
              </a:rPr>
              <a:t>DG</a:t>
            </a:r>
            <a:r>
              <a:rPr lang="vi-VN" sz="4000" b="1">
                <a:gradFill>
                  <a:gsLst>
                    <a:gs pos="14000">
                      <a:srgbClr val="BC802A"/>
                    </a:gs>
                    <a:gs pos="100000">
                      <a:srgbClr val="F7B91C"/>
                    </a:gs>
                  </a:gsLst>
                  <a:lin ang="10800000" scaled="1"/>
                </a:gradFill>
                <a:latin typeface="VEC Display Bold"/>
                <a:cs typeface="VEC Display Bold"/>
              </a:rPr>
              <a:t>E </a:t>
            </a:r>
            <a:br>
              <a:rPr lang="vi-VN" sz="4000" b="1">
                <a:latin typeface="VEC Display Bold" pitchFamily="2" charset="77"/>
                <a:cs typeface="VEC Display Bold" pitchFamily="2" charset="77"/>
              </a:rPr>
            </a:br>
            <a:r>
              <a:rPr lang="vi-VN" sz="4000">
                <a:latin typeface="VEC Text"/>
                <a:cs typeface="VEC Text"/>
              </a:rPr>
              <a:t>Expected completion by the end of 2027, enabling fast connection to Hanoi’s city center.</a:t>
            </a:r>
            <a:endParaRPr lang="vi-VN" sz="4000"/>
          </a:p>
          <a:p>
            <a:pPr algn="l">
              <a:spcAft>
                <a:spcPts val="3000"/>
              </a:spcAft>
            </a:pPr>
            <a:r>
              <a:rPr lang="vi-VN" sz="4000" b="1">
                <a:gradFill>
                  <a:gsLst>
                    <a:gs pos="14000">
                      <a:srgbClr val="BC802A"/>
                    </a:gs>
                    <a:gs pos="100000">
                      <a:srgbClr val="F7B91C"/>
                    </a:gs>
                  </a:gsLst>
                  <a:lin ang="10800000" scaled="1"/>
                </a:gradFill>
                <a:latin typeface="VEC Display Bold"/>
                <a:cs typeface="VEC Display Bold"/>
              </a:rPr>
              <a:t>HIGHWAY ROUTE</a:t>
            </a:r>
            <a:br>
              <a:rPr lang="vi-VN" sz="4000" b="1">
                <a:latin typeface="VEC Display Bold" pitchFamily="2" charset="77"/>
                <a:cs typeface="VEC Display Bold" pitchFamily="2" charset="77"/>
              </a:rPr>
            </a:br>
            <a:r>
              <a:rPr lang="vi-VN" sz="4000">
                <a:latin typeface="VEC Text"/>
                <a:cs typeface="VEC Text"/>
              </a:rPr>
              <a:t>Gia Binh – Dong Anh – West Lake axis serving approximately 30 million visits per year.</a:t>
            </a:r>
            <a:endParaRPr lang="vi-VN" sz="4000"/>
          </a:p>
          <a:p>
            <a:pPr algn="l">
              <a:spcAft>
                <a:spcPts val="3000"/>
              </a:spcAft>
            </a:pPr>
            <a:r>
              <a:rPr lang="vi-VN" sz="4000" b="1">
                <a:gradFill>
                  <a:gsLst>
                    <a:gs pos="14000">
                      <a:srgbClr val="BC802A"/>
                    </a:gs>
                    <a:gs pos="100000">
                      <a:srgbClr val="F7B91C"/>
                    </a:gs>
                  </a:gsLst>
                  <a:lin ang="10800000" scaled="1"/>
                </a:gradFill>
                <a:latin typeface="VEC Display Bold"/>
                <a:cs typeface="VEC Display Bold"/>
              </a:rPr>
              <a:t>AIRPORT</a:t>
            </a:r>
            <a:br>
              <a:rPr lang="vi-VN" sz="4000" b="1">
                <a:latin typeface="VEC Display Bold"/>
                <a:cs typeface="VEC Display Bold"/>
              </a:rPr>
            </a:br>
            <a:r>
              <a:rPr lang="vi-VN" sz="4000">
                <a:latin typeface="VEC Text"/>
                <a:cs typeface="VEC Text"/>
              </a:rPr>
              <a:t>The Noi Bai – Gia Binh airport cluster with a capacity of over 55 million passengers annually.</a:t>
            </a:r>
            <a:endParaRPr lang="vi-VN" sz="4000"/>
          </a:p>
          <a:p>
            <a:pPr algn="l"/>
            <a:r>
              <a:rPr lang="vi-VN" sz="4000" b="1">
                <a:gradFill>
                  <a:gsLst>
                    <a:gs pos="14000">
                      <a:srgbClr val="BC802A"/>
                    </a:gs>
                    <a:gs pos="100000">
                      <a:srgbClr val="F7B91C"/>
                    </a:gs>
                  </a:gsLst>
                  <a:lin ang="10800000" scaled="1"/>
                </a:gradFill>
                <a:latin typeface="VEC Display Bold"/>
                <a:cs typeface="VEC Display Bold"/>
              </a:rPr>
              <a:t>PUBLIC TRANSPORTATION</a:t>
            </a:r>
            <a:br>
              <a:rPr lang="vi-VN" sz="4000" b="1">
                <a:latin typeface="VEC Display Bold" pitchFamily="2" charset="77"/>
                <a:cs typeface="VEC Display Bold" pitchFamily="2" charset="77"/>
              </a:rPr>
            </a:br>
            <a:r>
              <a:rPr lang="vi-VN" sz="4000">
                <a:latin typeface="VEC Text"/>
                <a:cs typeface="VEC Text"/>
              </a:rPr>
              <a:t>Bus routes (E10, 43) and proximity to 2 stations of Metro Line 4.</a:t>
            </a:r>
            <a:endParaRPr lang="vi-VN" sz="4000"/>
          </a:p>
          <a:p>
            <a:pPr marL="285750" indent="-285750" algn="l">
              <a:buFont typeface="Arial"/>
              <a:buChar char="•"/>
            </a:pPr>
            <a:endParaRPr lang="vi-VN">
              <a:latin typeface="VEC Text"/>
              <a:cs typeface="VEC Text"/>
            </a:endParaRPr>
          </a:p>
          <a:p>
            <a:pPr algn="l">
              <a:spcAft>
                <a:spcPts val="3000"/>
              </a:spcAft>
            </a:pPr>
            <a:r>
              <a:rPr lang="vi-VN" sz="4000" b="1">
                <a:gradFill>
                  <a:gsLst>
                    <a:gs pos="14000">
                      <a:srgbClr val="BC802A"/>
                    </a:gs>
                    <a:gs pos="100000">
                      <a:srgbClr val="F7B91C"/>
                    </a:gs>
                  </a:gsLst>
                  <a:lin ang="10800000" scaled="1"/>
                </a:gradFill>
                <a:latin typeface="VEC Display Bold"/>
                <a:cs typeface="VEC Display Bold"/>
              </a:rPr>
              <a:t>HIGH-SPEED RAILWAY</a:t>
            </a:r>
            <a:br>
              <a:rPr lang="vi-VN" sz="4000" b="1">
                <a:latin typeface="VEC Display Bold" pitchFamily="2" charset="77"/>
                <a:cs typeface="VEC Display Bold" pitchFamily="2" charset="77"/>
              </a:rPr>
            </a:br>
            <a:r>
              <a:rPr lang="vi-VN" sz="4000">
                <a:latin typeface="VEC Text"/>
                <a:cs typeface="VEC Text"/>
              </a:rPr>
              <a:t>Starting point of the Hanoi – Quang Ninh line, reducing travel time to Ha Long to just 20 minutes, significantly boosting MICE tourism.</a:t>
            </a:r>
          </a:p>
        </p:txBody>
      </p:sp>
      <p:grpSp>
        <p:nvGrpSpPr>
          <p:cNvPr id="27" name="Group 26">
            <a:extLst>
              <a:ext uri="{FF2B5EF4-FFF2-40B4-BE49-F238E27FC236}">
                <a16:creationId xmlns:a16="http://schemas.microsoft.com/office/drawing/2014/main" id="{F2115B54-B846-C7D5-9312-0A513C38DF14}"/>
              </a:ext>
            </a:extLst>
          </p:cNvPr>
          <p:cNvGrpSpPr/>
          <p:nvPr/>
        </p:nvGrpSpPr>
        <p:grpSpPr>
          <a:xfrm>
            <a:off x="2410380" y="7501917"/>
            <a:ext cx="371114" cy="371114"/>
            <a:chOff x="17012027" y="9475258"/>
            <a:chExt cx="508492" cy="508492"/>
          </a:xfrm>
        </p:grpSpPr>
        <p:sp>
          <p:nvSpPr>
            <p:cNvPr id="28" name="Oval 27">
              <a:extLst>
                <a:ext uri="{FF2B5EF4-FFF2-40B4-BE49-F238E27FC236}">
                  <a16:creationId xmlns:a16="http://schemas.microsoft.com/office/drawing/2014/main" id="{650FB30E-FD25-99EA-6FAE-D8682C49E77A}"/>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015DEFA1-30F6-B376-DA11-9B48E4B03A49}"/>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0" name="Group 29">
            <a:extLst>
              <a:ext uri="{FF2B5EF4-FFF2-40B4-BE49-F238E27FC236}">
                <a16:creationId xmlns:a16="http://schemas.microsoft.com/office/drawing/2014/main" id="{81753727-5879-B0C5-B76E-362EBF1C16DB}"/>
              </a:ext>
            </a:extLst>
          </p:cNvPr>
          <p:cNvGrpSpPr/>
          <p:nvPr/>
        </p:nvGrpSpPr>
        <p:grpSpPr>
          <a:xfrm>
            <a:off x="2410380" y="9692199"/>
            <a:ext cx="371114" cy="371114"/>
            <a:chOff x="17012027" y="9475258"/>
            <a:chExt cx="508492" cy="508492"/>
          </a:xfrm>
        </p:grpSpPr>
        <p:sp>
          <p:nvSpPr>
            <p:cNvPr id="31" name="Oval 30">
              <a:extLst>
                <a:ext uri="{FF2B5EF4-FFF2-40B4-BE49-F238E27FC236}">
                  <a16:creationId xmlns:a16="http://schemas.microsoft.com/office/drawing/2014/main" id="{8CA8FD72-691D-A928-DD8C-ED5AD1B0B0EA}"/>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EE53C0F1-B54E-FF67-6792-0613E220E232}"/>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TextBox 32">
            <a:extLst>
              <a:ext uri="{FF2B5EF4-FFF2-40B4-BE49-F238E27FC236}">
                <a16:creationId xmlns:a16="http://schemas.microsoft.com/office/drawing/2014/main" id="{F145FA75-C3BA-8FCA-8DC8-8D0C6FD2C211}"/>
              </a:ext>
            </a:extLst>
          </p:cNvPr>
          <p:cNvSpPr txBox="1"/>
          <p:nvPr/>
        </p:nvSpPr>
        <p:spPr>
          <a:xfrm>
            <a:off x="2286381" y="1559749"/>
            <a:ext cx="10908998" cy="2800767"/>
          </a:xfrm>
          <a:prstGeom prst="rect">
            <a:avLst/>
          </a:prstGeom>
          <a:noFill/>
        </p:spPr>
        <p:txBody>
          <a:bodyPr wrap="square" lIns="91440" tIns="45720" rIns="91440" bIns="45720" rtlCol="0" anchor="t">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8800">
                <a:latin typeface="VEC Display Bold"/>
                <a:cs typeface="VEC Display Bold"/>
              </a:rPr>
              <a:t>TRANSPORTATION </a:t>
            </a:r>
            <a:endParaRPr lang="vi-VN" sz="9600"/>
          </a:p>
          <a:p>
            <a:r>
              <a:rPr lang="vi-VN" sz="8800">
                <a:latin typeface="VEC Display Bold"/>
                <a:cs typeface="VEC Display Bold"/>
              </a:rPr>
              <a:t>INFRASTRUCTURE</a:t>
            </a:r>
            <a:endParaRPr lang="vi-VN" sz="9600"/>
          </a:p>
        </p:txBody>
      </p:sp>
      <p:grpSp>
        <p:nvGrpSpPr>
          <p:cNvPr id="2" name="Group 1">
            <a:extLst>
              <a:ext uri="{FF2B5EF4-FFF2-40B4-BE49-F238E27FC236}">
                <a16:creationId xmlns:a16="http://schemas.microsoft.com/office/drawing/2014/main" id="{A19973EC-C186-9993-E0F2-C49B64104D6F}"/>
              </a:ext>
            </a:extLst>
          </p:cNvPr>
          <p:cNvGrpSpPr/>
          <p:nvPr/>
        </p:nvGrpSpPr>
        <p:grpSpPr>
          <a:xfrm>
            <a:off x="2418430" y="11939629"/>
            <a:ext cx="371114" cy="371114"/>
            <a:chOff x="17012027" y="9475258"/>
            <a:chExt cx="508492" cy="508492"/>
          </a:xfrm>
        </p:grpSpPr>
        <p:sp>
          <p:nvSpPr>
            <p:cNvPr id="3" name="Oval 2">
              <a:extLst>
                <a:ext uri="{FF2B5EF4-FFF2-40B4-BE49-F238E27FC236}">
                  <a16:creationId xmlns:a16="http://schemas.microsoft.com/office/drawing/2014/main" id="{1DD29C84-DE5A-CE01-BE7F-63F8818EF783}"/>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4C77B03A-007C-CBFE-AAE4-C2DBCCCF6E2A}"/>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4">
            <a:extLst>
              <a:ext uri="{FF2B5EF4-FFF2-40B4-BE49-F238E27FC236}">
                <a16:creationId xmlns:a16="http://schemas.microsoft.com/office/drawing/2014/main" id="{2D19FB73-A4D5-97BF-2610-C369EF3BF54E}"/>
              </a:ext>
            </a:extLst>
          </p:cNvPr>
          <p:cNvGrpSpPr/>
          <p:nvPr/>
        </p:nvGrpSpPr>
        <p:grpSpPr>
          <a:xfrm>
            <a:off x="2418430" y="14228953"/>
            <a:ext cx="371114" cy="371114"/>
            <a:chOff x="17012027" y="9475258"/>
            <a:chExt cx="508492" cy="508492"/>
          </a:xfrm>
        </p:grpSpPr>
        <p:sp>
          <p:nvSpPr>
            <p:cNvPr id="11" name="Oval 10">
              <a:extLst>
                <a:ext uri="{FF2B5EF4-FFF2-40B4-BE49-F238E27FC236}">
                  <a16:creationId xmlns:a16="http://schemas.microsoft.com/office/drawing/2014/main" id="{251F095B-56A1-956C-FCB4-3C460D4A75A9}"/>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ACC8E069-4577-A38F-96A4-F93327C23498}"/>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93157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23D9D71-16D9-79CD-929C-3135D35EB8E0}"/>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1953457" y="-37307"/>
            <a:ext cx="29229768" cy="18000664"/>
          </a:xfrm>
          <a:prstGeom prst="rect">
            <a:avLst/>
          </a:prstGeom>
        </p:spPr>
      </p:pic>
      <p:pic>
        <p:nvPicPr>
          <p:cNvPr id="28" name="Picture 27">
            <a:extLst>
              <a:ext uri="{FF2B5EF4-FFF2-40B4-BE49-F238E27FC236}">
                <a16:creationId xmlns:a16="http://schemas.microsoft.com/office/drawing/2014/main" id="{242B353F-E280-675E-8C01-3839C12B65DB}"/>
              </a:ext>
            </a:extLst>
          </p:cNvPr>
          <p:cNvPicPr>
            <a:picLocks noChangeAspect="1"/>
          </p:cNvPicPr>
          <p:nvPr/>
        </p:nvPicPr>
        <p:blipFill>
          <a:blip r:embed="rId4"/>
          <a:stretch>
            <a:fillRect/>
          </a:stretch>
        </p:blipFill>
        <p:spPr>
          <a:xfrm rot="5400000" flipV="1">
            <a:off x="27935094" y="14976331"/>
            <a:ext cx="3041733" cy="3006930"/>
          </a:xfrm>
          <a:prstGeom prst="rect">
            <a:avLst/>
          </a:prstGeom>
        </p:spPr>
      </p:pic>
      <p:sp>
        <p:nvSpPr>
          <p:cNvPr id="13" name="TextBox 12">
            <a:extLst>
              <a:ext uri="{FF2B5EF4-FFF2-40B4-BE49-F238E27FC236}">
                <a16:creationId xmlns:a16="http://schemas.microsoft.com/office/drawing/2014/main" id="{48C8FB77-9622-CB7C-8B7D-2D0402C679DA}"/>
              </a:ext>
            </a:extLst>
          </p:cNvPr>
          <p:cNvSpPr txBox="1"/>
          <p:nvPr/>
        </p:nvSpPr>
        <p:spPr>
          <a:xfrm>
            <a:off x="1232636" y="1427154"/>
            <a:ext cx="11957119" cy="1446550"/>
          </a:xfrm>
          <a:prstGeom prst="rect">
            <a:avLst/>
          </a:prstGeom>
          <a:noFill/>
        </p:spPr>
        <p:txBody>
          <a:bodyPr wrap="none" lIns="91440" tIns="45720" rIns="91440" bIns="45720" rtlCol="0" anchor="t">
            <a:spAutoFit/>
          </a:bodyPr>
          <a:lstStyle>
            <a:defPPr>
              <a:defRPr lang="en-US"/>
            </a:defPPr>
            <a:lvl1pPr algn="r">
              <a:defRPr sz="88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l"/>
            <a:r>
              <a:rPr lang="en-GB">
                <a:latin typeface="VEC Display Bold"/>
                <a:cs typeface="VEC Display Bold"/>
              </a:rPr>
              <a:t>MASTER PLAN SCALE</a:t>
            </a:r>
            <a:endParaRPr lang="vi-VN"/>
          </a:p>
        </p:txBody>
      </p:sp>
      <p:grpSp>
        <p:nvGrpSpPr>
          <p:cNvPr id="9" name="Group 8">
            <a:extLst>
              <a:ext uri="{FF2B5EF4-FFF2-40B4-BE49-F238E27FC236}">
                <a16:creationId xmlns:a16="http://schemas.microsoft.com/office/drawing/2014/main" id="{1259D576-0570-F259-935A-D2E9350B15D5}"/>
              </a:ext>
            </a:extLst>
          </p:cNvPr>
          <p:cNvGrpSpPr/>
          <p:nvPr/>
        </p:nvGrpSpPr>
        <p:grpSpPr>
          <a:xfrm>
            <a:off x="1233731" y="3899337"/>
            <a:ext cx="4299965" cy="1189555"/>
            <a:chOff x="1344090" y="3858571"/>
            <a:chExt cx="4299965" cy="1189555"/>
          </a:xfrm>
        </p:grpSpPr>
        <p:sp>
          <p:nvSpPr>
            <p:cNvPr id="4" name="TextBox 3">
              <a:extLst>
                <a:ext uri="{FF2B5EF4-FFF2-40B4-BE49-F238E27FC236}">
                  <a16:creationId xmlns:a16="http://schemas.microsoft.com/office/drawing/2014/main" id="{79C0E589-23D3-AABB-C607-2A3B1E45D945}"/>
                </a:ext>
              </a:extLst>
            </p:cNvPr>
            <p:cNvSpPr txBox="1"/>
            <p:nvPr/>
          </p:nvSpPr>
          <p:spPr>
            <a:xfrm>
              <a:off x="1470215" y="3858571"/>
              <a:ext cx="4173840" cy="584775"/>
            </a:xfrm>
            <a:prstGeom prst="rect">
              <a:avLst/>
            </a:prstGeom>
            <a:noFill/>
          </p:spPr>
          <p:txBody>
            <a:bodyPr wrap="square" lIns="91440" tIns="45720" rIns="91440" bIns="45720" anchor="t">
              <a:spAutoFit/>
            </a:bodyPr>
            <a:lstStyle/>
            <a:p>
              <a:r>
                <a:rPr lang="vi-VN" sz="3200" b="1">
                  <a:solidFill>
                    <a:srgbClr val="F1B31E"/>
                  </a:solidFill>
                  <a:latin typeface="VEC Text Bold"/>
                  <a:cs typeface="VEC Text Bold"/>
                </a:rPr>
                <a:t>TOTAL AREA</a:t>
              </a:r>
              <a:endParaRPr lang="vi-VN"/>
            </a:p>
          </p:txBody>
        </p:sp>
        <p:sp>
          <p:nvSpPr>
            <p:cNvPr id="5" name="TextBox 4">
              <a:extLst>
                <a:ext uri="{FF2B5EF4-FFF2-40B4-BE49-F238E27FC236}">
                  <a16:creationId xmlns:a16="http://schemas.microsoft.com/office/drawing/2014/main" id="{30743149-D990-E5F8-6CC2-D0AE8C844B9C}"/>
                </a:ext>
              </a:extLst>
            </p:cNvPr>
            <p:cNvSpPr txBox="1"/>
            <p:nvPr/>
          </p:nvSpPr>
          <p:spPr>
            <a:xfrm>
              <a:off x="1470215" y="4494128"/>
              <a:ext cx="2991426" cy="553998"/>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r>
                <a:rPr lang="en-GB" sz="3000">
                  <a:latin typeface="VEC Text"/>
                  <a:cs typeface="VEC Text"/>
                </a:rPr>
                <a:t>900,000 m</a:t>
              </a:r>
              <a:r>
                <a:rPr lang="en-GB" sz="3000" baseline="30000">
                  <a:latin typeface="VEC Text"/>
                  <a:cs typeface="VEC Text"/>
                </a:rPr>
                <a:t>2</a:t>
              </a:r>
              <a:r>
                <a:rPr lang="en-GB" sz="3000">
                  <a:latin typeface="VEC Text"/>
                  <a:cs typeface="VEC Text"/>
                </a:rPr>
                <a:t> </a:t>
              </a:r>
              <a:endParaRPr lang="en-US" sz="3000">
                <a:latin typeface="VEC Text"/>
                <a:cs typeface="VEC Text"/>
              </a:endParaRPr>
            </a:p>
          </p:txBody>
        </p:sp>
        <p:cxnSp>
          <p:nvCxnSpPr>
            <p:cNvPr id="6" name="Straight Connector 5">
              <a:extLst>
                <a:ext uri="{FF2B5EF4-FFF2-40B4-BE49-F238E27FC236}">
                  <a16:creationId xmlns:a16="http://schemas.microsoft.com/office/drawing/2014/main" id="{8501A79E-4C55-EC1D-114E-B7DDC47C07A5}"/>
                </a:ext>
              </a:extLst>
            </p:cNvPr>
            <p:cNvCxnSpPr>
              <a:cxnSpLocks/>
            </p:cNvCxnSpPr>
            <p:nvPr/>
          </p:nvCxnSpPr>
          <p:spPr>
            <a:xfrm>
              <a:off x="1344090" y="3858808"/>
              <a:ext cx="0" cy="1181191"/>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11" name="Group 10">
            <a:extLst>
              <a:ext uri="{FF2B5EF4-FFF2-40B4-BE49-F238E27FC236}">
                <a16:creationId xmlns:a16="http://schemas.microsoft.com/office/drawing/2014/main" id="{B934997A-B842-DA31-B506-109AED406187}"/>
              </a:ext>
            </a:extLst>
          </p:cNvPr>
          <p:cNvGrpSpPr/>
          <p:nvPr/>
        </p:nvGrpSpPr>
        <p:grpSpPr>
          <a:xfrm>
            <a:off x="1233731" y="5748447"/>
            <a:ext cx="7164765" cy="7283531"/>
            <a:chOff x="1344090" y="3884697"/>
            <a:chExt cx="7164765" cy="7283531"/>
          </a:xfrm>
        </p:grpSpPr>
        <p:sp>
          <p:nvSpPr>
            <p:cNvPr id="12" name="TextBox 11">
              <a:extLst>
                <a:ext uri="{FF2B5EF4-FFF2-40B4-BE49-F238E27FC236}">
                  <a16:creationId xmlns:a16="http://schemas.microsoft.com/office/drawing/2014/main" id="{20348CCF-51F4-6BB0-C42D-CC09328BE60E}"/>
                </a:ext>
              </a:extLst>
            </p:cNvPr>
            <p:cNvSpPr txBox="1"/>
            <p:nvPr/>
          </p:nvSpPr>
          <p:spPr>
            <a:xfrm>
              <a:off x="1470215" y="3884697"/>
              <a:ext cx="6674622" cy="584775"/>
            </a:xfrm>
            <a:prstGeom prst="rect">
              <a:avLst/>
            </a:prstGeom>
            <a:noFill/>
          </p:spPr>
          <p:txBody>
            <a:bodyPr wrap="square" lIns="91440" tIns="45720" rIns="91440" bIns="45720" anchor="t">
              <a:spAutoFit/>
            </a:bodyPr>
            <a:lstStyle/>
            <a:p>
              <a:r>
                <a:rPr lang="en-GB" sz="3200" b="1">
                  <a:solidFill>
                    <a:srgbClr val="F1B31E"/>
                  </a:solidFill>
                  <a:latin typeface="VEC Text Bold"/>
                  <a:cs typeface="VEC Text Bold"/>
                </a:rPr>
                <a:t>INDOOR EXHIBITION AREA</a:t>
              </a:r>
              <a:endParaRPr lang="vi-VN"/>
            </a:p>
          </p:txBody>
        </p:sp>
        <p:sp>
          <p:nvSpPr>
            <p:cNvPr id="14" name="TextBox 13">
              <a:extLst>
                <a:ext uri="{FF2B5EF4-FFF2-40B4-BE49-F238E27FC236}">
                  <a16:creationId xmlns:a16="http://schemas.microsoft.com/office/drawing/2014/main" id="{DCC3031C-7176-BF66-EE61-E97891182795}"/>
                </a:ext>
              </a:extLst>
            </p:cNvPr>
            <p:cNvSpPr txBox="1"/>
            <p:nvPr/>
          </p:nvSpPr>
          <p:spPr>
            <a:xfrm>
              <a:off x="1363078" y="4520254"/>
              <a:ext cx="7145777" cy="6647974"/>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marL="457200" indent="-457200" algn="l">
                <a:spcAft>
                  <a:spcPts val="1200"/>
                </a:spcAft>
                <a:buFont typeface="Arial" panose="020B0604020202020204" pitchFamily="34" charset="0"/>
                <a:buChar char="•"/>
              </a:pPr>
              <a:r>
                <a:rPr lang="vi-VN" sz="3000">
                  <a:latin typeface="VEC Text"/>
                  <a:cs typeface="VEC Text"/>
                </a:rPr>
                <a:t>Kim Quy Exhibition Hall with a total area of up to 130,000 m², including the largest hall of nearly 10.500 m²</a:t>
              </a:r>
              <a:endParaRPr lang="vi-VN" sz="3000" baseline="30000"/>
            </a:p>
            <a:p>
              <a:pPr marL="457200" indent="-457200" algn="l">
                <a:spcAft>
                  <a:spcPts val="1200"/>
                </a:spcAft>
                <a:buFont typeface="Arial" panose="020B0604020202020204" pitchFamily="34" charset="0"/>
                <a:buChar char="•"/>
              </a:pPr>
              <a:r>
                <a:rPr lang="vi-VN" sz="3000">
                  <a:latin typeface="VEC Text"/>
                  <a:cs typeface="VEC Text"/>
                </a:rPr>
                <a:t>Floor load capacity from 2–5 tons, dome height 56m</a:t>
              </a:r>
            </a:p>
            <a:p>
              <a:pPr marL="457200" indent="-457200" algn="l">
                <a:buFont typeface="Arial" panose="020B0604020202020204" pitchFamily="34" charset="0"/>
                <a:buChar char="•"/>
              </a:pPr>
              <a:r>
                <a:rPr lang="vi-VN" sz="3000">
                  <a:latin typeface="VEC Text"/>
                  <a:cs typeface="VEC Text"/>
                </a:rPr>
                <a:t>Two additional exhibition halls: Block A &amp; Block B (planned for the future)</a:t>
              </a:r>
              <a:endParaRPr lang="vi-VN"/>
            </a:p>
            <a:p>
              <a:pPr marL="457200" indent="-457200" algn="l">
                <a:spcAft>
                  <a:spcPts val="1200"/>
                </a:spcAft>
                <a:buFont typeface="Arial" panose="020B0604020202020204" pitchFamily="34" charset="0"/>
                <a:buChar char="•"/>
              </a:pPr>
              <a:endParaRPr lang="vi-VN"/>
            </a:p>
            <a:p>
              <a:pPr marL="285750" indent="-285750" algn="l">
                <a:buFont typeface="Arial" panose="020B0604020202020204" pitchFamily="34" charset="0"/>
                <a:buChar char="•"/>
              </a:pPr>
              <a:r>
                <a:rPr lang="en-US" sz="3000">
                  <a:latin typeface="VEC Text"/>
                  <a:cs typeface="VEC Text"/>
                </a:rPr>
                <a:t> </a:t>
              </a:r>
              <a:r>
                <a:rPr lang="vi-VN" sz="3000">
                  <a:latin typeface="VEC Text"/>
                  <a:cs typeface="VEC Text"/>
                </a:rPr>
                <a:t>4 open-air exhibition grounds with an average size of nearly 44,000 m² each</a:t>
              </a:r>
              <a:endParaRPr lang="en-US" sz="3000">
                <a:latin typeface="VEC Text"/>
                <a:cs typeface="VEC Text"/>
              </a:endParaRPr>
            </a:p>
            <a:p>
              <a:pPr marL="285750" indent="-285750" algn="l">
                <a:buFont typeface="Arial,Sans-Serif" panose="020B0604020202020204" pitchFamily="34" charset="0"/>
                <a:buChar char="•"/>
              </a:pPr>
              <a:endParaRPr lang="en-US" sz="3000">
                <a:latin typeface="VEC Text"/>
                <a:cs typeface="VEC Text"/>
              </a:endParaRPr>
            </a:p>
            <a:p>
              <a:pPr algn="l">
                <a:buFont typeface="Arial" panose="020B0604020202020204" pitchFamily="34" charset="0"/>
                <a:buChar char="•"/>
              </a:pPr>
              <a:endParaRPr lang="en-US" sz="3000">
                <a:latin typeface="VEC Text"/>
                <a:cs typeface="VEC Text"/>
              </a:endParaRPr>
            </a:p>
            <a:p>
              <a:pPr marL="457200" indent="-457200" algn="l">
                <a:spcAft>
                  <a:spcPts val="1200"/>
                </a:spcAft>
                <a:buFont typeface="Arial" panose="020B0604020202020204" pitchFamily="34" charset="0"/>
                <a:buChar char="•"/>
              </a:pPr>
              <a:endParaRPr lang="vi-VN" sz="3000">
                <a:latin typeface="VEC Text"/>
                <a:cs typeface="VEC Text"/>
              </a:endParaRPr>
            </a:p>
          </p:txBody>
        </p:sp>
        <p:cxnSp>
          <p:nvCxnSpPr>
            <p:cNvPr id="15" name="Straight Connector 14">
              <a:extLst>
                <a:ext uri="{FF2B5EF4-FFF2-40B4-BE49-F238E27FC236}">
                  <a16:creationId xmlns:a16="http://schemas.microsoft.com/office/drawing/2014/main" id="{FBE3B59C-3AAF-493B-64F3-C76AA4C9DA42}"/>
                </a:ext>
              </a:extLst>
            </p:cNvPr>
            <p:cNvCxnSpPr>
              <a:cxnSpLocks/>
            </p:cNvCxnSpPr>
            <p:nvPr/>
          </p:nvCxnSpPr>
          <p:spPr>
            <a:xfrm>
              <a:off x="1344090" y="3988404"/>
              <a:ext cx="0" cy="4050603"/>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26" name="Group 25">
            <a:extLst>
              <a:ext uri="{FF2B5EF4-FFF2-40B4-BE49-F238E27FC236}">
                <a16:creationId xmlns:a16="http://schemas.microsoft.com/office/drawing/2014/main" id="{385F48C0-7918-D243-E6E0-6182289C6495}"/>
              </a:ext>
            </a:extLst>
          </p:cNvPr>
          <p:cNvGrpSpPr/>
          <p:nvPr/>
        </p:nvGrpSpPr>
        <p:grpSpPr>
          <a:xfrm>
            <a:off x="1233731" y="10133689"/>
            <a:ext cx="6800747" cy="1442226"/>
            <a:chOff x="1344090" y="3858808"/>
            <a:chExt cx="6800747" cy="1442226"/>
          </a:xfrm>
        </p:grpSpPr>
        <p:sp>
          <p:nvSpPr>
            <p:cNvPr id="27" name="TextBox 26">
              <a:extLst>
                <a:ext uri="{FF2B5EF4-FFF2-40B4-BE49-F238E27FC236}">
                  <a16:creationId xmlns:a16="http://schemas.microsoft.com/office/drawing/2014/main" id="{C15F324D-C615-2722-645E-D6DD2871DCDA}"/>
                </a:ext>
              </a:extLst>
            </p:cNvPr>
            <p:cNvSpPr txBox="1"/>
            <p:nvPr/>
          </p:nvSpPr>
          <p:spPr>
            <a:xfrm>
              <a:off x="1470215" y="3884697"/>
              <a:ext cx="6674622" cy="584775"/>
            </a:xfrm>
            <a:prstGeom prst="rect">
              <a:avLst/>
            </a:prstGeom>
            <a:noFill/>
          </p:spPr>
          <p:txBody>
            <a:bodyPr wrap="square" lIns="91440" tIns="45720" rIns="91440" bIns="45720" anchor="t">
              <a:spAutoFit/>
            </a:bodyPr>
            <a:lstStyle/>
            <a:p>
              <a:r>
                <a:rPr lang="en-GB" sz="3200" b="1">
                  <a:solidFill>
                    <a:srgbClr val="F1B31E"/>
                  </a:solidFill>
                  <a:latin typeface="VEC Text Bold"/>
                  <a:cs typeface="VEC Text Bold"/>
                </a:rPr>
                <a:t>OUTDOOR EXHIBITION AREA</a:t>
              </a:r>
              <a:endParaRPr lang="vi-VN"/>
            </a:p>
          </p:txBody>
        </p:sp>
        <p:cxnSp>
          <p:nvCxnSpPr>
            <p:cNvPr id="31" name="Straight Connector 30">
              <a:extLst>
                <a:ext uri="{FF2B5EF4-FFF2-40B4-BE49-F238E27FC236}">
                  <a16:creationId xmlns:a16="http://schemas.microsoft.com/office/drawing/2014/main" id="{70F9F080-26F4-2100-B6ED-4D5AD81BB96C}"/>
                </a:ext>
              </a:extLst>
            </p:cNvPr>
            <p:cNvCxnSpPr>
              <a:cxnSpLocks/>
            </p:cNvCxnSpPr>
            <p:nvPr/>
          </p:nvCxnSpPr>
          <p:spPr>
            <a:xfrm>
              <a:off x="1344090" y="3858808"/>
              <a:ext cx="0" cy="1442226"/>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33" name="Group 32">
            <a:extLst>
              <a:ext uri="{FF2B5EF4-FFF2-40B4-BE49-F238E27FC236}">
                <a16:creationId xmlns:a16="http://schemas.microsoft.com/office/drawing/2014/main" id="{AB136B59-EF4E-D2A2-57F6-0C8CD4361021}"/>
              </a:ext>
            </a:extLst>
          </p:cNvPr>
          <p:cNvGrpSpPr/>
          <p:nvPr/>
        </p:nvGrpSpPr>
        <p:grpSpPr>
          <a:xfrm>
            <a:off x="1233731" y="12273857"/>
            <a:ext cx="8051919" cy="2648312"/>
            <a:chOff x="1344090" y="3858808"/>
            <a:chExt cx="5428229" cy="2648312"/>
          </a:xfrm>
        </p:grpSpPr>
        <p:sp>
          <p:nvSpPr>
            <p:cNvPr id="34" name="TextBox 33">
              <a:extLst>
                <a:ext uri="{FF2B5EF4-FFF2-40B4-BE49-F238E27FC236}">
                  <a16:creationId xmlns:a16="http://schemas.microsoft.com/office/drawing/2014/main" id="{F84F729E-2BE1-24B7-D7AD-EC20199FAF49}"/>
                </a:ext>
              </a:extLst>
            </p:cNvPr>
            <p:cNvSpPr txBox="1"/>
            <p:nvPr/>
          </p:nvSpPr>
          <p:spPr>
            <a:xfrm>
              <a:off x="1470215" y="3884697"/>
              <a:ext cx="5302104" cy="584775"/>
            </a:xfrm>
            <a:prstGeom prst="rect">
              <a:avLst/>
            </a:prstGeom>
            <a:noFill/>
          </p:spPr>
          <p:txBody>
            <a:bodyPr wrap="square" lIns="91440" tIns="45720" rIns="91440" bIns="45720" anchor="t">
              <a:spAutoFit/>
            </a:bodyPr>
            <a:lstStyle/>
            <a:p>
              <a:r>
                <a:rPr lang="en-GB" sz="3200" b="1">
                  <a:solidFill>
                    <a:srgbClr val="F1B31E"/>
                  </a:solidFill>
                  <a:latin typeface="VEC Text Bold"/>
                  <a:cs typeface="VEC Text Bold"/>
                </a:rPr>
                <a:t>01 CONVENTION CENTER</a:t>
              </a:r>
              <a:endParaRPr lang="en-US" sz="3200" b="1">
                <a:solidFill>
                  <a:srgbClr val="F1B31E"/>
                </a:solidFill>
                <a:latin typeface="VEC Text Bold" pitchFamily="2" charset="77"/>
                <a:cs typeface="VEC Text Bold" pitchFamily="2" charset="77"/>
              </a:endParaRPr>
            </a:p>
          </p:txBody>
        </p:sp>
        <p:sp>
          <p:nvSpPr>
            <p:cNvPr id="35" name="TextBox 34">
              <a:extLst>
                <a:ext uri="{FF2B5EF4-FFF2-40B4-BE49-F238E27FC236}">
                  <a16:creationId xmlns:a16="http://schemas.microsoft.com/office/drawing/2014/main" id="{4E717820-3695-BEAD-B67B-31235156B4CC}"/>
                </a:ext>
              </a:extLst>
            </p:cNvPr>
            <p:cNvSpPr txBox="1"/>
            <p:nvPr/>
          </p:nvSpPr>
          <p:spPr>
            <a:xfrm>
              <a:off x="1405699" y="4568128"/>
              <a:ext cx="4156782" cy="1938992"/>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marL="457200" indent="-457200">
                <a:buFont typeface="Arial" panose="020B0604020202020204" pitchFamily="34" charset="0"/>
                <a:buChar char="•"/>
              </a:pPr>
              <a:r>
                <a:rPr lang="en-GB" sz="3000">
                  <a:latin typeface="VEC Text"/>
                  <a:cs typeface="VEC Text"/>
                </a:rPr>
                <a:t>Total Area 16,800m</a:t>
              </a:r>
              <a:r>
                <a:rPr lang="en-GB" sz="3000" baseline="30000">
                  <a:latin typeface="VEC Text"/>
                  <a:cs typeface="VEC Text"/>
                </a:rPr>
                <a:t>2</a:t>
              </a:r>
            </a:p>
            <a:p>
              <a:pPr marL="457200" indent="-457200">
                <a:buFont typeface="Arial" panose="020B0604020202020204" pitchFamily="34" charset="0"/>
                <a:buChar char="•"/>
              </a:pPr>
              <a:r>
                <a:rPr lang="en-GB" sz="3000">
                  <a:latin typeface="VEC Text"/>
                  <a:cs typeface="VEC Text"/>
                </a:rPr>
                <a:t>09 meeting rooms, 07 banquet halls (capacity up to 4,700 guests), 1 VIP reception hall</a:t>
              </a:r>
              <a:endParaRPr lang="en-US">
                <a:latin typeface="VEC Text"/>
                <a:cs typeface="VEC Text"/>
              </a:endParaRPr>
            </a:p>
          </p:txBody>
        </p:sp>
        <p:cxnSp>
          <p:nvCxnSpPr>
            <p:cNvPr id="36" name="Straight Connector 35">
              <a:extLst>
                <a:ext uri="{FF2B5EF4-FFF2-40B4-BE49-F238E27FC236}">
                  <a16:creationId xmlns:a16="http://schemas.microsoft.com/office/drawing/2014/main" id="{8CA43824-282C-E631-596E-B1DF81899A90}"/>
                </a:ext>
              </a:extLst>
            </p:cNvPr>
            <p:cNvCxnSpPr>
              <a:cxnSpLocks/>
            </p:cNvCxnSpPr>
            <p:nvPr/>
          </p:nvCxnSpPr>
          <p:spPr>
            <a:xfrm>
              <a:off x="1344090" y="3858808"/>
              <a:ext cx="0" cy="2559274"/>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17" name="Group 16">
            <a:extLst>
              <a:ext uri="{FF2B5EF4-FFF2-40B4-BE49-F238E27FC236}">
                <a16:creationId xmlns:a16="http://schemas.microsoft.com/office/drawing/2014/main" id="{1BED8E29-C8C6-20B1-8A29-229C1E618E18}"/>
              </a:ext>
            </a:extLst>
          </p:cNvPr>
          <p:cNvGrpSpPr/>
          <p:nvPr/>
        </p:nvGrpSpPr>
        <p:grpSpPr>
          <a:xfrm>
            <a:off x="1233731" y="15321510"/>
            <a:ext cx="8834191" cy="2075420"/>
            <a:chOff x="1233731" y="15290316"/>
            <a:chExt cx="8834191" cy="2075420"/>
          </a:xfrm>
        </p:grpSpPr>
        <p:grpSp>
          <p:nvGrpSpPr>
            <p:cNvPr id="37" name="Group 36">
              <a:extLst>
                <a:ext uri="{FF2B5EF4-FFF2-40B4-BE49-F238E27FC236}">
                  <a16:creationId xmlns:a16="http://schemas.microsoft.com/office/drawing/2014/main" id="{75C8D65F-C09F-58C4-11E8-F78229C4848F}"/>
                </a:ext>
              </a:extLst>
            </p:cNvPr>
            <p:cNvGrpSpPr/>
            <p:nvPr/>
          </p:nvGrpSpPr>
          <p:grpSpPr>
            <a:xfrm>
              <a:off x="1233731" y="15290316"/>
              <a:ext cx="5428229" cy="1984713"/>
              <a:chOff x="1344090" y="3847177"/>
              <a:chExt cx="5428229" cy="1984713"/>
            </a:xfrm>
          </p:grpSpPr>
          <p:sp>
            <p:nvSpPr>
              <p:cNvPr id="38" name="TextBox 37">
                <a:extLst>
                  <a:ext uri="{FF2B5EF4-FFF2-40B4-BE49-F238E27FC236}">
                    <a16:creationId xmlns:a16="http://schemas.microsoft.com/office/drawing/2014/main" id="{A97A3572-352C-6314-65BC-0AADBD9707A2}"/>
                  </a:ext>
                </a:extLst>
              </p:cNvPr>
              <p:cNvSpPr txBox="1"/>
              <p:nvPr/>
            </p:nvSpPr>
            <p:spPr>
              <a:xfrm>
                <a:off x="1470215" y="3847177"/>
                <a:ext cx="5302104" cy="584775"/>
              </a:xfrm>
              <a:prstGeom prst="rect">
                <a:avLst/>
              </a:prstGeom>
              <a:noFill/>
            </p:spPr>
            <p:txBody>
              <a:bodyPr wrap="square" lIns="91440" tIns="45720" rIns="91440" bIns="45720" anchor="t">
                <a:spAutoFit/>
              </a:bodyPr>
              <a:lstStyle/>
              <a:p>
                <a:r>
                  <a:rPr lang="en-GB" sz="3200" b="1">
                    <a:solidFill>
                      <a:srgbClr val="F1B31E"/>
                    </a:solidFill>
                    <a:latin typeface="VEC Text Bold"/>
                    <a:cs typeface="VEC Text Bold"/>
                  </a:rPr>
                  <a:t>03 PARKING ZONES</a:t>
                </a:r>
                <a:endParaRPr lang="en-US" sz="3200" b="1">
                  <a:solidFill>
                    <a:srgbClr val="F1B31E"/>
                  </a:solidFill>
                  <a:latin typeface="VEC Text Bold"/>
                  <a:cs typeface="VEC Text Bold"/>
                </a:endParaRPr>
              </a:p>
            </p:txBody>
          </p:sp>
          <p:cxnSp>
            <p:nvCxnSpPr>
              <p:cNvPr id="40" name="Straight Connector 39">
                <a:extLst>
                  <a:ext uri="{FF2B5EF4-FFF2-40B4-BE49-F238E27FC236}">
                    <a16:creationId xmlns:a16="http://schemas.microsoft.com/office/drawing/2014/main" id="{AAB40616-3AB4-BEDB-C4C4-3F99850DC663}"/>
                  </a:ext>
                </a:extLst>
              </p:cNvPr>
              <p:cNvCxnSpPr>
                <a:cxnSpLocks/>
              </p:cNvCxnSpPr>
              <p:nvPr/>
            </p:nvCxnSpPr>
            <p:spPr>
              <a:xfrm>
                <a:off x="1344090" y="3858808"/>
                <a:ext cx="0" cy="1973082"/>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sp>
          <p:nvSpPr>
            <p:cNvPr id="3" name="TextBox 2">
              <a:extLst>
                <a:ext uri="{FF2B5EF4-FFF2-40B4-BE49-F238E27FC236}">
                  <a16:creationId xmlns:a16="http://schemas.microsoft.com/office/drawing/2014/main" id="{21885683-39B6-0A14-223E-0C9089487472}"/>
                </a:ext>
              </a:extLst>
            </p:cNvPr>
            <p:cNvSpPr txBox="1"/>
            <p:nvPr/>
          </p:nvSpPr>
          <p:spPr>
            <a:xfrm>
              <a:off x="1573217" y="15888408"/>
              <a:ext cx="8494705" cy="1477328"/>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marL="457200" indent="-457200">
                <a:buFont typeface="Arial" panose="020B0604020202020204" pitchFamily="34" charset="0"/>
                <a:buChar char="•"/>
              </a:pPr>
              <a:r>
                <a:rPr lang="en-GB" sz="3000">
                  <a:latin typeface="VEC Text"/>
                  <a:cs typeface="VEC Text"/>
                </a:rPr>
                <a:t>Total area: 18ha </a:t>
              </a:r>
              <a:endParaRPr lang="vi-VN"/>
            </a:p>
            <a:p>
              <a:pPr marL="457200" indent="-457200">
                <a:buFont typeface="Arial" panose="020B0604020202020204" pitchFamily="34" charset="0"/>
                <a:buChar char="•"/>
              </a:pPr>
              <a:r>
                <a:rPr lang="en-GB" sz="3000">
                  <a:latin typeface="VEC Text"/>
                  <a:cs typeface="VEC Text"/>
                </a:rPr>
                <a:t>Capacity: Up to 10,000 vehicles</a:t>
              </a:r>
              <a:endParaRPr lang="vi-VN"/>
            </a:p>
            <a:p>
              <a:pPr>
                <a:buFont typeface="Arial" panose="020B0604020202020204" pitchFamily="34" charset="0"/>
                <a:buChar char="•"/>
              </a:pPr>
              <a:r>
                <a:rPr lang="en-GB" sz="3000">
                  <a:latin typeface="VEC Text"/>
                  <a:cs typeface="VEC Text"/>
                </a:rPr>
                <a:t>     Equipped with modern EV charging system</a:t>
              </a:r>
              <a:endParaRPr lang="en-US">
                <a:latin typeface="VEC Text"/>
                <a:cs typeface="VEC Text"/>
              </a:endParaRPr>
            </a:p>
          </p:txBody>
        </p:sp>
      </p:grpSp>
      <p:grpSp>
        <p:nvGrpSpPr>
          <p:cNvPr id="19" name="Group 18">
            <a:extLst>
              <a:ext uri="{FF2B5EF4-FFF2-40B4-BE49-F238E27FC236}">
                <a16:creationId xmlns:a16="http://schemas.microsoft.com/office/drawing/2014/main" id="{651B66AF-FD1E-7F44-CB71-CB310F3AA948}"/>
              </a:ext>
            </a:extLst>
          </p:cNvPr>
          <p:cNvGrpSpPr/>
          <p:nvPr/>
        </p:nvGrpSpPr>
        <p:grpSpPr>
          <a:xfrm rot="5400000">
            <a:off x="-8558165" y="8851156"/>
            <a:ext cx="17707671" cy="591344"/>
            <a:chOff x="0" y="0"/>
            <a:chExt cx="5774267" cy="344805"/>
          </a:xfrm>
        </p:grpSpPr>
        <p:sp>
          <p:nvSpPr>
            <p:cNvPr id="10" name="Rectangle 9">
              <a:extLst>
                <a:ext uri="{FF2B5EF4-FFF2-40B4-BE49-F238E27FC236}">
                  <a16:creationId xmlns:a16="http://schemas.microsoft.com/office/drawing/2014/main" id="{322B389B-9604-A2CD-3EBC-2134A0D835B4}"/>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6" name="Rectangle 15">
              <a:extLst>
                <a:ext uri="{FF2B5EF4-FFF2-40B4-BE49-F238E27FC236}">
                  <a16:creationId xmlns:a16="http://schemas.microsoft.com/office/drawing/2014/main" id="{271736BD-F458-20C6-0801-C90FF8A7B1C8}"/>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Tree>
    <p:extLst>
      <p:ext uri="{BB962C8B-B14F-4D97-AF65-F5344CB8AC3E}">
        <p14:creationId xmlns:p14="http://schemas.microsoft.com/office/powerpoint/2010/main" val="274058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AF25B8D-9DEB-4680-3627-257E430C789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7601079" y="895352"/>
            <a:ext cx="2335079" cy="2200546"/>
          </a:xfrm>
          <a:prstGeom prst="rect">
            <a:avLst/>
          </a:prstGeom>
        </p:spPr>
      </p:pic>
      <p:pic>
        <p:nvPicPr>
          <p:cNvPr id="11" name="Picture 10">
            <a:extLst>
              <a:ext uri="{FF2B5EF4-FFF2-40B4-BE49-F238E27FC236}">
                <a16:creationId xmlns:a16="http://schemas.microsoft.com/office/drawing/2014/main" id="{8EE875F8-10B9-6B5A-A7B5-15A5902B571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7470853"/>
            <a:ext cx="31029277" cy="10906329"/>
          </a:xfrm>
          <a:prstGeom prst="rect">
            <a:avLst/>
          </a:prstGeom>
        </p:spPr>
      </p:pic>
      <p:pic>
        <p:nvPicPr>
          <p:cNvPr id="14" name="Picture 13">
            <a:extLst>
              <a:ext uri="{FF2B5EF4-FFF2-40B4-BE49-F238E27FC236}">
                <a16:creationId xmlns:a16="http://schemas.microsoft.com/office/drawing/2014/main" id="{890E6F1B-96D9-A70E-0499-D33CE980068E}"/>
              </a:ext>
            </a:extLst>
          </p:cNvPr>
          <p:cNvPicPr>
            <a:picLocks noChangeAspect="1"/>
          </p:cNvPicPr>
          <p:nvPr/>
        </p:nvPicPr>
        <p:blipFill>
          <a:blip r:embed="rId5"/>
          <a:stretch>
            <a:fillRect/>
          </a:stretch>
        </p:blipFill>
        <p:spPr>
          <a:xfrm>
            <a:off x="27952010" y="14958606"/>
            <a:ext cx="3077267" cy="3042057"/>
          </a:xfrm>
          <a:prstGeom prst="rect">
            <a:avLst/>
          </a:prstGeom>
        </p:spPr>
      </p:pic>
      <p:sp>
        <p:nvSpPr>
          <p:cNvPr id="15" name="Rectangle 14">
            <a:extLst>
              <a:ext uri="{FF2B5EF4-FFF2-40B4-BE49-F238E27FC236}">
                <a16:creationId xmlns:a16="http://schemas.microsoft.com/office/drawing/2014/main" id="{ED7868B5-18D9-7EB5-20C0-E5C31002803E}"/>
              </a:ext>
            </a:extLst>
          </p:cNvPr>
          <p:cNvSpPr/>
          <p:nvPr/>
        </p:nvSpPr>
        <p:spPr>
          <a:xfrm>
            <a:off x="107950" y="3562074"/>
            <a:ext cx="30959425" cy="12897125"/>
          </a:xfrm>
          <a:prstGeom prst="rect">
            <a:avLst/>
          </a:prstGeom>
          <a:gradFill>
            <a:gsLst>
              <a:gs pos="51000">
                <a:schemeClr val="bg1"/>
              </a:gs>
              <a:gs pos="100000">
                <a:schemeClr val="bg1">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6" name="TextBox 15">
            <a:extLst>
              <a:ext uri="{FF2B5EF4-FFF2-40B4-BE49-F238E27FC236}">
                <a16:creationId xmlns:a16="http://schemas.microsoft.com/office/drawing/2014/main" id="{AB5A03AA-47DE-3AE6-CBBF-346FF9894F1D}"/>
              </a:ext>
            </a:extLst>
          </p:cNvPr>
          <p:cNvSpPr txBox="1"/>
          <p:nvPr/>
        </p:nvSpPr>
        <p:spPr>
          <a:xfrm>
            <a:off x="1109996" y="945759"/>
            <a:ext cx="10685379" cy="1343551"/>
          </a:xfrm>
          <a:prstGeom prst="rect">
            <a:avLst/>
          </a:prstGeom>
          <a:noFill/>
        </p:spPr>
        <p:txBody>
          <a:bodyPr wrap="square" lIns="91440" tIns="45720" rIns="91440" bIns="45720" rtlCol="0" anchor="t">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lvl="0">
              <a:buNone/>
            </a:pPr>
            <a:r>
              <a:rPr lang="vi-VN" sz="8000">
                <a:latin typeface="VEC Display Bold"/>
                <a:cs typeface="VEC Display Bold"/>
              </a:rPr>
              <a:t>ARCHITECTURE </a:t>
            </a:r>
            <a:endParaRPr lang="vi-VN" sz="8000"/>
          </a:p>
        </p:txBody>
      </p:sp>
      <p:sp>
        <p:nvSpPr>
          <p:cNvPr id="17" name="TextBox 16">
            <a:extLst>
              <a:ext uri="{FF2B5EF4-FFF2-40B4-BE49-F238E27FC236}">
                <a16:creationId xmlns:a16="http://schemas.microsoft.com/office/drawing/2014/main" id="{9C34595C-E8CA-76EF-5FFD-02ABC2BC29F4}"/>
              </a:ext>
            </a:extLst>
          </p:cNvPr>
          <p:cNvSpPr txBox="1"/>
          <p:nvPr/>
        </p:nvSpPr>
        <p:spPr>
          <a:xfrm>
            <a:off x="1109996" y="2270986"/>
            <a:ext cx="15196804" cy="1569660"/>
          </a:xfrm>
          <a:prstGeom prst="rect">
            <a:avLst/>
          </a:prstGeom>
          <a:noFill/>
        </p:spPr>
        <p:txBody>
          <a:bodyPr wrap="square" lIns="91440" tIns="45720" rIns="91440" bIns="45720" anchor="t">
            <a:spAutoFit/>
          </a:bodyPr>
          <a:lstStyle>
            <a:defPPr>
              <a:defRPr lang="en-US"/>
            </a:defPPr>
            <a:lvl1pPr>
              <a:defRPr sz="4000">
                <a:solidFill>
                  <a:srgbClr val="BBAA87"/>
                </a:solidFill>
                <a:latin typeface="VEC Text" pitchFamily="2" charset="77"/>
                <a:cs typeface="VEC Text" pitchFamily="2" charset="77"/>
              </a:defRPr>
            </a:lvl1pPr>
          </a:lstStyle>
          <a:p>
            <a:r>
              <a:rPr lang="vi-VN" sz="4800">
                <a:latin typeface="VEC Text"/>
                <a:cs typeface="VEC Text"/>
              </a:rPr>
              <a:t> KIM QUY EXHIBITION HALL - WHERE HERITAGE MEETS CONTEMPORARY DESIGN </a:t>
            </a:r>
          </a:p>
        </p:txBody>
      </p:sp>
      <p:sp>
        <p:nvSpPr>
          <p:cNvPr id="19" name="TextBox 18">
            <a:extLst>
              <a:ext uri="{FF2B5EF4-FFF2-40B4-BE49-F238E27FC236}">
                <a16:creationId xmlns:a16="http://schemas.microsoft.com/office/drawing/2014/main" id="{451BDA07-4E10-8E5D-FEF0-04DD5662655F}"/>
              </a:ext>
            </a:extLst>
          </p:cNvPr>
          <p:cNvSpPr txBox="1"/>
          <p:nvPr/>
        </p:nvSpPr>
        <p:spPr>
          <a:xfrm>
            <a:off x="1109996" y="5773791"/>
            <a:ext cx="7997605" cy="707886"/>
          </a:xfrm>
          <a:prstGeom prst="rect">
            <a:avLst/>
          </a:prstGeom>
          <a:noFill/>
        </p:spPr>
        <p:txBody>
          <a:bodyPr wrap="square" lIns="91440" tIns="45720" rIns="91440" bIns="45720" anchor="t">
            <a:spAutoFit/>
          </a:bodyPr>
          <a:lstStyle/>
          <a:p>
            <a:r>
              <a:rPr lang="vi-VN" sz="4000" b="1">
                <a:solidFill>
                  <a:srgbClr val="F1B31E"/>
                </a:solidFill>
                <a:latin typeface="VEC Text Bold"/>
                <a:cs typeface="VEC Text Bold"/>
              </a:rPr>
              <a:t>CULTURAL SYMBOL</a:t>
            </a:r>
            <a:endParaRPr lang="vi-VN"/>
          </a:p>
        </p:txBody>
      </p:sp>
      <p:sp>
        <p:nvSpPr>
          <p:cNvPr id="20" name="TextBox 19">
            <a:extLst>
              <a:ext uri="{FF2B5EF4-FFF2-40B4-BE49-F238E27FC236}">
                <a16:creationId xmlns:a16="http://schemas.microsoft.com/office/drawing/2014/main" id="{ABF72AE5-CA2D-8424-2C50-A988A58A9533}"/>
              </a:ext>
            </a:extLst>
          </p:cNvPr>
          <p:cNvSpPr txBox="1"/>
          <p:nvPr/>
        </p:nvSpPr>
        <p:spPr>
          <a:xfrm>
            <a:off x="1109996" y="6593690"/>
            <a:ext cx="8438447" cy="3416320"/>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en-GB">
                <a:latin typeface="VEC Text"/>
                <a:cs typeface="VEC Text"/>
              </a:rPr>
              <a:t>Inspired by the legend of the Golden Turtle (Kim </a:t>
            </a:r>
            <a:r>
              <a:rPr lang="en-GB" err="1">
                <a:latin typeface="VEC Text"/>
                <a:cs typeface="VEC Text"/>
              </a:rPr>
              <a:t>Quy</a:t>
            </a:r>
            <a:r>
              <a:rPr lang="en-GB">
                <a:latin typeface="VEC Text"/>
                <a:cs typeface="VEC Text"/>
              </a:rPr>
              <a:t>) and </a:t>
            </a:r>
            <a:r>
              <a:rPr lang="en-GB" err="1">
                <a:latin typeface="VEC Text"/>
                <a:cs typeface="VEC Text"/>
              </a:rPr>
              <a:t>Cổ</a:t>
            </a:r>
            <a:r>
              <a:rPr lang="en-GB">
                <a:latin typeface="VEC Text"/>
                <a:cs typeface="VEC Text"/>
              </a:rPr>
              <a:t> Loa Citadel, symbolizing the wisdom, strength, and identity of the Vietnamese people.</a:t>
            </a:r>
            <a:endParaRPr lang="vi-VN">
              <a:latin typeface="VEC Text"/>
              <a:cs typeface="VEC Text"/>
            </a:endParaRPr>
          </a:p>
          <a:p>
            <a:pPr marL="285750" indent="-285750" algn="l">
              <a:buFont typeface="Arial"/>
              <a:buChar char="•"/>
            </a:pPr>
            <a:endParaRPr lang="vi-VN"/>
          </a:p>
          <a:p>
            <a:pPr algn="l"/>
            <a:endParaRPr lang="en-GB"/>
          </a:p>
        </p:txBody>
      </p:sp>
      <p:sp>
        <p:nvSpPr>
          <p:cNvPr id="22" name="TextBox 21">
            <a:extLst>
              <a:ext uri="{FF2B5EF4-FFF2-40B4-BE49-F238E27FC236}">
                <a16:creationId xmlns:a16="http://schemas.microsoft.com/office/drawing/2014/main" id="{C193961E-C67D-676F-8007-4B4F53532B39}"/>
              </a:ext>
            </a:extLst>
          </p:cNvPr>
          <p:cNvSpPr txBox="1"/>
          <p:nvPr/>
        </p:nvSpPr>
        <p:spPr>
          <a:xfrm>
            <a:off x="11210912" y="5773791"/>
            <a:ext cx="9123713" cy="707886"/>
          </a:xfrm>
          <a:prstGeom prst="rect">
            <a:avLst/>
          </a:prstGeom>
          <a:noFill/>
        </p:spPr>
        <p:txBody>
          <a:bodyPr wrap="square" lIns="91440" tIns="45720" rIns="91440" bIns="45720" anchor="t">
            <a:spAutoFit/>
          </a:bodyPr>
          <a:lstStyle/>
          <a:p>
            <a:r>
              <a:rPr lang="en-GB" sz="4000" b="1">
                <a:solidFill>
                  <a:srgbClr val="F1B31E"/>
                </a:solidFill>
                <a:latin typeface="VEC Text Bold"/>
                <a:cs typeface="VEC Text Bold"/>
              </a:rPr>
              <a:t>UNIQUE ARCHITECTURE</a:t>
            </a:r>
          </a:p>
        </p:txBody>
      </p:sp>
      <p:sp>
        <p:nvSpPr>
          <p:cNvPr id="23" name="TextBox 22">
            <a:extLst>
              <a:ext uri="{FF2B5EF4-FFF2-40B4-BE49-F238E27FC236}">
                <a16:creationId xmlns:a16="http://schemas.microsoft.com/office/drawing/2014/main" id="{F9789801-232F-E1AE-8607-3C304A2CCFF5}"/>
              </a:ext>
            </a:extLst>
          </p:cNvPr>
          <p:cNvSpPr txBox="1"/>
          <p:nvPr/>
        </p:nvSpPr>
        <p:spPr>
          <a:xfrm>
            <a:off x="11210912" y="6593690"/>
            <a:ext cx="9065173" cy="1754326"/>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a:latin typeface="VEC Text"/>
                <a:cs typeface="VEC Text"/>
              </a:rPr>
              <a:t>A harmonious blend of </a:t>
            </a:r>
            <a:r>
              <a:rPr lang="vi-VN" b="1">
                <a:latin typeface="VEC Text Bold"/>
                <a:cs typeface="VEC Text Bold"/>
              </a:rPr>
              <a:t>cultural heritage</a:t>
            </a:r>
            <a:r>
              <a:rPr lang="vi-VN">
                <a:latin typeface="VEC Text"/>
                <a:cs typeface="VEC Text"/>
              </a:rPr>
              <a:t> and </a:t>
            </a:r>
            <a:r>
              <a:rPr lang="vi-VN" b="1">
                <a:latin typeface="VEC Text Bold"/>
                <a:cs typeface="VEC Text Bold"/>
              </a:rPr>
              <a:t>global trends,</a:t>
            </a:r>
            <a:r>
              <a:rPr lang="vi-VN">
                <a:latin typeface="VEC Text"/>
                <a:cs typeface="VEC Text"/>
              </a:rPr>
              <a:t> creating an international landmark with a distinct Vietnamese imprint</a:t>
            </a:r>
            <a:r>
              <a:rPr lang="en-US">
                <a:latin typeface="VEC Text"/>
                <a:cs typeface="VEC Text"/>
              </a:rPr>
              <a:t>.</a:t>
            </a:r>
            <a:endParaRPr lang="vi-VN"/>
          </a:p>
        </p:txBody>
      </p:sp>
      <p:sp>
        <p:nvSpPr>
          <p:cNvPr id="25" name="TextBox 24">
            <a:extLst>
              <a:ext uri="{FF2B5EF4-FFF2-40B4-BE49-F238E27FC236}">
                <a16:creationId xmlns:a16="http://schemas.microsoft.com/office/drawing/2014/main" id="{657687B1-BC43-1CBA-E3D4-4A137EB82A30}"/>
              </a:ext>
            </a:extLst>
          </p:cNvPr>
          <p:cNvSpPr txBox="1"/>
          <p:nvPr/>
        </p:nvSpPr>
        <p:spPr>
          <a:xfrm>
            <a:off x="21938553" y="5773791"/>
            <a:ext cx="7997605" cy="707886"/>
          </a:xfrm>
          <a:prstGeom prst="rect">
            <a:avLst/>
          </a:prstGeom>
          <a:noFill/>
        </p:spPr>
        <p:txBody>
          <a:bodyPr wrap="square" lIns="91440" tIns="45720" rIns="91440" bIns="45720" anchor="t">
            <a:spAutoFit/>
          </a:bodyPr>
          <a:lstStyle/>
          <a:p>
            <a:r>
              <a:rPr lang="en-GB" sz="4000" b="1">
                <a:solidFill>
                  <a:srgbClr val="F1B31E"/>
                </a:solidFill>
                <a:latin typeface="VEC Text Bold"/>
                <a:cs typeface="VEC Text Bold"/>
              </a:rPr>
              <a:t>ATTRACTIVE DESTINATION</a:t>
            </a:r>
            <a:endParaRPr lang="vi-VN"/>
          </a:p>
        </p:txBody>
      </p:sp>
      <p:sp>
        <p:nvSpPr>
          <p:cNvPr id="26" name="TextBox 25">
            <a:extLst>
              <a:ext uri="{FF2B5EF4-FFF2-40B4-BE49-F238E27FC236}">
                <a16:creationId xmlns:a16="http://schemas.microsoft.com/office/drawing/2014/main" id="{1FFAFBF8-EB85-41B9-95DE-B0CCBA1E73C2}"/>
              </a:ext>
            </a:extLst>
          </p:cNvPr>
          <p:cNvSpPr txBox="1"/>
          <p:nvPr/>
        </p:nvSpPr>
        <p:spPr>
          <a:xfrm>
            <a:off x="21938553" y="6593690"/>
            <a:ext cx="7997604" cy="3416320"/>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a:latin typeface="VEC Text"/>
                <a:cs typeface="VEC Text"/>
              </a:rPr>
              <a:t>More than just an exhibition venue, Kim Quy Hall is a must-visit landmark, opening a journey of cultural, historical, and architectural discovery for international visitors.</a:t>
            </a:r>
            <a:endParaRPr lang="vi-VN"/>
          </a:p>
          <a:p>
            <a:pPr algn="l"/>
            <a:endParaRPr lang="vi-VN"/>
          </a:p>
        </p:txBody>
      </p:sp>
      <p:grpSp>
        <p:nvGrpSpPr>
          <p:cNvPr id="30" name="Group 29">
            <a:extLst>
              <a:ext uri="{FF2B5EF4-FFF2-40B4-BE49-F238E27FC236}">
                <a16:creationId xmlns:a16="http://schemas.microsoft.com/office/drawing/2014/main" id="{8D51AEC5-1A77-EDAB-CFCA-6765C4D4308B}"/>
              </a:ext>
            </a:extLst>
          </p:cNvPr>
          <p:cNvGrpSpPr/>
          <p:nvPr/>
        </p:nvGrpSpPr>
        <p:grpSpPr>
          <a:xfrm>
            <a:off x="10548693" y="5773791"/>
            <a:ext cx="10596882" cy="3586740"/>
            <a:chOff x="8199874" y="6406565"/>
            <a:chExt cx="10596882" cy="1516056"/>
          </a:xfrm>
        </p:grpSpPr>
        <p:cxnSp>
          <p:nvCxnSpPr>
            <p:cNvPr id="31" name="Straight Connector 30">
              <a:extLst>
                <a:ext uri="{FF2B5EF4-FFF2-40B4-BE49-F238E27FC236}">
                  <a16:creationId xmlns:a16="http://schemas.microsoft.com/office/drawing/2014/main" id="{B0808BC2-D951-770E-424A-44829472B02C}"/>
                </a:ext>
              </a:extLst>
            </p:cNvPr>
            <p:cNvCxnSpPr>
              <a:cxnSpLocks/>
            </p:cNvCxnSpPr>
            <p:nvPr/>
          </p:nvCxnSpPr>
          <p:spPr>
            <a:xfrm>
              <a:off x="8199874" y="6406565"/>
              <a:ext cx="0" cy="1516056"/>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8104420F-5342-C317-ECAC-84A9D6B019FB}"/>
                </a:ext>
              </a:extLst>
            </p:cNvPr>
            <p:cNvCxnSpPr>
              <a:cxnSpLocks/>
            </p:cNvCxnSpPr>
            <p:nvPr/>
          </p:nvCxnSpPr>
          <p:spPr>
            <a:xfrm>
              <a:off x="18796756" y="6406565"/>
              <a:ext cx="0" cy="1516056"/>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5" name="Group 4">
            <a:extLst>
              <a:ext uri="{FF2B5EF4-FFF2-40B4-BE49-F238E27FC236}">
                <a16:creationId xmlns:a16="http://schemas.microsoft.com/office/drawing/2014/main" id="{E91F8B77-69BC-8F29-173D-DE23280A31A5}"/>
              </a:ext>
            </a:extLst>
          </p:cNvPr>
          <p:cNvGrpSpPr/>
          <p:nvPr/>
        </p:nvGrpSpPr>
        <p:grpSpPr>
          <a:xfrm rot="5400000">
            <a:off x="-8558165" y="8851156"/>
            <a:ext cx="17707671" cy="591344"/>
            <a:chOff x="0" y="0"/>
            <a:chExt cx="5774267" cy="344805"/>
          </a:xfrm>
        </p:grpSpPr>
        <p:sp>
          <p:nvSpPr>
            <p:cNvPr id="3" name="Rectangle 2">
              <a:extLst>
                <a:ext uri="{FF2B5EF4-FFF2-40B4-BE49-F238E27FC236}">
                  <a16:creationId xmlns:a16="http://schemas.microsoft.com/office/drawing/2014/main" id="{003ECF11-04E3-EE11-52CB-20ECEC7C86E8}"/>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4" name="Rectangle 3">
              <a:extLst>
                <a:ext uri="{FF2B5EF4-FFF2-40B4-BE49-F238E27FC236}">
                  <a16:creationId xmlns:a16="http://schemas.microsoft.com/office/drawing/2014/main" id="{947851D6-2958-B2ED-42F1-D2073FE20662}"/>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Tree>
    <p:extLst>
      <p:ext uri="{BB962C8B-B14F-4D97-AF65-F5344CB8AC3E}">
        <p14:creationId xmlns:p14="http://schemas.microsoft.com/office/powerpoint/2010/main" val="2846696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0BE1662-F479-F96F-3EF6-C54425D583F6}"/>
            </a:ext>
          </a:extLst>
        </p:cNvPr>
        <p:cNvGrpSpPr/>
        <p:nvPr/>
      </p:nvGrpSpPr>
      <p:grpSpPr>
        <a:xfrm>
          <a:off x="0" y="0"/>
          <a:ext cx="0" cy="0"/>
          <a:chOff x="0" y="0"/>
          <a:chExt cx="0" cy="0"/>
        </a:xfrm>
      </p:grpSpPr>
      <p:pic>
        <p:nvPicPr>
          <p:cNvPr id="14" name="Picture 13">
            <a:extLst>
              <a:ext uri="{FF2B5EF4-FFF2-40B4-BE49-F238E27FC236}">
                <a16:creationId xmlns:a16="http://schemas.microsoft.com/office/drawing/2014/main" id="{99B272F3-6E9B-886D-68A6-0A87A69A16DA}"/>
              </a:ext>
            </a:extLst>
          </p:cNvPr>
          <p:cNvPicPr>
            <a:picLocks noChangeAspect="1"/>
          </p:cNvPicPr>
          <p:nvPr/>
        </p:nvPicPr>
        <p:blipFill>
          <a:blip r:embed="rId3"/>
          <a:stretch>
            <a:fillRect/>
          </a:stretch>
        </p:blipFill>
        <p:spPr>
          <a:xfrm>
            <a:off x="27952010" y="14958606"/>
            <a:ext cx="3077267" cy="3042057"/>
          </a:xfrm>
          <a:prstGeom prst="rect">
            <a:avLst/>
          </a:prstGeom>
        </p:spPr>
      </p:pic>
      <p:pic>
        <p:nvPicPr>
          <p:cNvPr id="3076" name="Picture 4" descr="A large stadium with a large dome in the middle of a city&#10;&#10;AI-generated content may be incorrect.">
            <a:extLst>
              <a:ext uri="{FF2B5EF4-FFF2-40B4-BE49-F238E27FC236}">
                <a16:creationId xmlns:a16="http://schemas.microsoft.com/office/drawing/2014/main" id="{FE419451-5075-C6C7-B3A8-24BEC7F4BC6C}"/>
              </a:ext>
            </a:extLst>
          </p:cNvPr>
          <p:cNvPicPr>
            <a:picLocks noChangeAspect="1" noChangeArrowheads="1"/>
          </p:cNvPicPr>
          <p:nvPr/>
        </p:nvPicPr>
        <p:blipFill>
          <a:blip r:embed="rId4" cstate="hqprint">
            <a:extLst>
              <a:ext uri="{28A0092B-C50C-407E-A947-70E740481C1C}">
                <a14:useLocalDpi xmlns:a14="http://schemas.microsoft.com/office/drawing/2010/main"/>
              </a:ext>
            </a:extLst>
          </a:blip>
          <a:srcRect/>
          <a:stretch>
            <a:fillRect/>
          </a:stretch>
        </p:blipFill>
        <p:spPr bwMode="auto">
          <a:xfrm>
            <a:off x="0" y="-225974"/>
            <a:ext cx="32047680" cy="18226637"/>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13666F28-7306-0924-274E-82B04A6513C2}"/>
              </a:ext>
            </a:extLst>
          </p:cNvPr>
          <p:cNvSpPr/>
          <p:nvPr/>
        </p:nvSpPr>
        <p:spPr>
          <a:xfrm>
            <a:off x="-1" y="-260881"/>
            <a:ext cx="32090539" cy="11941603"/>
          </a:xfrm>
          <a:prstGeom prst="rect">
            <a:avLst/>
          </a:prstGeom>
          <a:gradFill>
            <a:gsLst>
              <a:gs pos="51000">
                <a:schemeClr val="bg1"/>
              </a:gs>
              <a:gs pos="100000">
                <a:schemeClr val="bg1">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20" name="TextBox 19">
            <a:extLst>
              <a:ext uri="{FF2B5EF4-FFF2-40B4-BE49-F238E27FC236}">
                <a16:creationId xmlns:a16="http://schemas.microsoft.com/office/drawing/2014/main" id="{5046C2C5-93BD-2255-69D1-4E7E810812A6}"/>
              </a:ext>
            </a:extLst>
          </p:cNvPr>
          <p:cNvSpPr txBox="1"/>
          <p:nvPr/>
        </p:nvSpPr>
        <p:spPr>
          <a:xfrm>
            <a:off x="2548866" y="3726494"/>
            <a:ext cx="14369716" cy="2308324"/>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r>
              <a:rPr lang="vi-VN" err="1">
                <a:latin typeface="VEC Text"/>
                <a:cs typeface="VEC Text"/>
              </a:rPr>
              <a:t>Located</a:t>
            </a:r>
            <a:r>
              <a:rPr lang="vi-VN">
                <a:latin typeface="VEC Text"/>
                <a:cs typeface="VEC Text"/>
              </a:rPr>
              <a:t> </a:t>
            </a:r>
            <a:r>
              <a:rPr lang="vi-VN" err="1">
                <a:latin typeface="VEC Text"/>
                <a:cs typeface="VEC Text"/>
              </a:rPr>
              <a:t>at</a:t>
            </a:r>
            <a:r>
              <a:rPr lang="vi-VN">
                <a:latin typeface="VEC Text"/>
                <a:cs typeface="VEC Text"/>
              </a:rPr>
              <a:t> the </a:t>
            </a:r>
            <a:r>
              <a:rPr lang="vi-VN" err="1">
                <a:latin typeface="VEC Text"/>
                <a:cs typeface="VEC Text"/>
              </a:rPr>
              <a:t>heart</a:t>
            </a:r>
            <a:r>
              <a:rPr lang="vi-VN">
                <a:latin typeface="VEC Text"/>
                <a:cs typeface="VEC Text"/>
              </a:rPr>
              <a:t> </a:t>
            </a:r>
            <a:r>
              <a:rPr lang="vi-VN" err="1">
                <a:latin typeface="VEC Text"/>
                <a:cs typeface="VEC Text"/>
              </a:rPr>
              <a:t>of</a:t>
            </a:r>
            <a:r>
              <a:rPr lang="vi-VN">
                <a:latin typeface="VEC Text"/>
                <a:cs typeface="VEC Text"/>
              </a:rPr>
              <a:t> </a:t>
            </a:r>
            <a:r>
              <a:rPr lang="vi-VN" b="1" err="1">
                <a:latin typeface="VEC Text Bold"/>
                <a:cs typeface="VEC Text Bold"/>
              </a:rPr>
              <a:t>Vinhomes</a:t>
            </a:r>
            <a:r>
              <a:rPr lang="vi-VN" b="1">
                <a:latin typeface="VEC Text Bold"/>
                <a:cs typeface="VEC Text Bold"/>
              </a:rPr>
              <a:t> </a:t>
            </a:r>
            <a:r>
              <a:rPr lang="vi-VN" b="1" err="1">
                <a:latin typeface="VEC Text Bold"/>
                <a:cs typeface="VEC Text Bold"/>
              </a:rPr>
              <a:t>Global</a:t>
            </a:r>
            <a:r>
              <a:rPr lang="vi-VN" b="1">
                <a:latin typeface="VEC Text Bold"/>
                <a:cs typeface="VEC Text Bold"/>
              </a:rPr>
              <a:t> </a:t>
            </a:r>
            <a:r>
              <a:rPr lang="vi-VN" b="1" err="1">
                <a:latin typeface="VEC Text Bold"/>
                <a:cs typeface="VEC Text Bold"/>
              </a:rPr>
              <a:t>Gate</a:t>
            </a:r>
            <a:r>
              <a:rPr lang="vi-VN" b="1">
                <a:latin typeface="VEC Text Bold"/>
                <a:cs typeface="VEC Text Bold"/>
              </a:rPr>
              <a:t> Cổ Loa</a:t>
            </a:r>
            <a:r>
              <a:rPr lang="vi-VN">
                <a:latin typeface="VEC Text"/>
                <a:cs typeface="VEC Text"/>
              </a:rPr>
              <a:t>, the </a:t>
            </a:r>
            <a:r>
              <a:rPr lang="vi-VN" err="1">
                <a:latin typeface="VEC Text"/>
                <a:cs typeface="VEC Text"/>
              </a:rPr>
              <a:t>Vietnam</a:t>
            </a:r>
            <a:r>
              <a:rPr lang="vi-VN">
                <a:latin typeface="VEC Text"/>
                <a:cs typeface="VEC Text"/>
              </a:rPr>
              <a:t> </a:t>
            </a:r>
            <a:r>
              <a:rPr lang="vi-VN" err="1">
                <a:latin typeface="VEC Text"/>
                <a:cs typeface="VEC Text"/>
              </a:rPr>
              <a:t>Exhibition</a:t>
            </a:r>
            <a:r>
              <a:rPr lang="vi-VN">
                <a:latin typeface="VEC Text"/>
                <a:cs typeface="VEC Text"/>
              </a:rPr>
              <a:t> </a:t>
            </a:r>
            <a:r>
              <a:rPr lang="vi-VN" err="1">
                <a:latin typeface="VEC Text"/>
                <a:cs typeface="VEC Text"/>
              </a:rPr>
              <a:t>Center</a:t>
            </a:r>
            <a:r>
              <a:rPr lang="vi-VN">
                <a:latin typeface="VEC Text"/>
                <a:cs typeface="VEC Text"/>
              </a:rPr>
              <a:t> (VEC) </a:t>
            </a:r>
            <a:r>
              <a:rPr lang="vi-VN" err="1">
                <a:latin typeface="VEC Text"/>
                <a:cs typeface="VEC Text"/>
              </a:rPr>
              <a:t>benefits</a:t>
            </a:r>
            <a:r>
              <a:rPr lang="vi-VN">
                <a:latin typeface="VEC Text"/>
                <a:cs typeface="VEC Text"/>
              </a:rPr>
              <a:t> </a:t>
            </a:r>
            <a:r>
              <a:rPr lang="vi-VN" err="1">
                <a:latin typeface="VEC Text"/>
                <a:cs typeface="VEC Text"/>
              </a:rPr>
              <a:t>from</a:t>
            </a:r>
            <a:r>
              <a:rPr lang="vi-VN">
                <a:latin typeface="VEC Text"/>
                <a:cs typeface="VEC Text"/>
              </a:rPr>
              <a:t> a </a:t>
            </a:r>
            <a:r>
              <a:rPr lang="vi-VN" err="1">
                <a:latin typeface="VEC Text"/>
                <a:cs typeface="VEC Text"/>
              </a:rPr>
              <a:t>consistent</a:t>
            </a:r>
            <a:r>
              <a:rPr lang="vi-VN">
                <a:latin typeface="VEC Text"/>
                <a:cs typeface="VEC Text"/>
              </a:rPr>
              <a:t> </a:t>
            </a:r>
            <a:r>
              <a:rPr lang="vi-VN" err="1">
                <a:latin typeface="VEC Text"/>
                <a:cs typeface="VEC Text"/>
              </a:rPr>
              <a:t>and</a:t>
            </a:r>
            <a:r>
              <a:rPr lang="vi-VN">
                <a:latin typeface="VEC Text"/>
                <a:cs typeface="VEC Text"/>
              </a:rPr>
              <a:t> </a:t>
            </a:r>
            <a:r>
              <a:rPr lang="vi-VN" err="1">
                <a:latin typeface="VEC Text"/>
                <a:cs typeface="VEC Text"/>
              </a:rPr>
              <a:t>high-quality</a:t>
            </a:r>
            <a:r>
              <a:rPr lang="vi-VN">
                <a:latin typeface="VEC Text"/>
                <a:cs typeface="VEC Text"/>
              </a:rPr>
              <a:t> </a:t>
            </a:r>
            <a:r>
              <a:rPr lang="vi-VN" err="1">
                <a:latin typeface="VEC Text"/>
                <a:cs typeface="VEC Text"/>
              </a:rPr>
              <a:t>visitor</a:t>
            </a:r>
            <a:r>
              <a:rPr lang="vi-VN">
                <a:latin typeface="VEC Text"/>
                <a:cs typeface="VEC Text"/>
              </a:rPr>
              <a:t> </a:t>
            </a:r>
            <a:r>
              <a:rPr lang="vi-VN" err="1">
                <a:latin typeface="VEC Text"/>
                <a:cs typeface="VEC Text"/>
              </a:rPr>
              <a:t>flow</a:t>
            </a:r>
            <a:r>
              <a:rPr lang="vi-VN">
                <a:latin typeface="VEC Text"/>
                <a:cs typeface="VEC Text"/>
              </a:rPr>
              <a:t> </a:t>
            </a:r>
            <a:r>
              <a:rPr lang="vi-VN" err="1">
                <a:latin typeface="VEC Text"/>
                <a:cs typeface="VEC Text"/>
              </a:rPr>
              <a:t>from</a:t>
            </a:r>
            <a:r>
              <a:rPr lang="vi-VN">
                <a:latin typeface="VEC Text"/>
                <a:cs typeface="VEC Text"/>
              </a:rPr>
              <a:t> </a:t>
            </a:r>
            <a:r>
              <a:rPr lang="vi-VN" err="1">
                <a:latin typeface="VEC Text"/>
                <a:cs typeface="VEC Text"/>
              </a:rPr>
              <a:t>both</a:t>
            </a:r>
            <a:r>
              <a:rPr lang="vi-VN">
                <a:latin typeface="VEC Text"/>
                <a:cs typeface="VEC Text"/>
              </a:rPr>
              <a:t> </a:t>
            </a:r>
            <a:r>
              <a:rPr lang="vi-VN" err="1">
                <a:latin typeface="VEC Text"/>
                <a:cs typeface="VEC Text"/>
              </a:rPr>
              <a:t>current</a:t>
            </a:r>
            <a:r>
              <a:rPr lang="vi-VN">
                <a:latin typeface="VEC Text"/>
                <a:cs typeface="VEC Text"/>
              </a:rPr>
              <a:t> </a:t>
            </a:r>
            <a:r>
              <a:rPr lang="vi-VN" err="1">
                <a:latin typeface="VEC Text"/>
                <a:cs typeface="VEC Text"/>
              </a:rPr>
              <a:t>and</a:t>
            </a:r>
            <a:r>
              <a:rPr lang="vi-VN">
                <a:latin typeface="VEC Text"/>
                <a:cs typeface="VEC Text"/>
              </a:rPr>
              <a:t> </a:t>
            </a:r>
            <a:r>
              <a:rPr lang="vi-VN" err="1">
                <a:latin typeface="VEC Text"/>
                <a:cs typeface="VEC Text"/>
              </a:rPr>
              <a:t>future</a:t>
            </a:r>
            <a:r>
              <a:rPr lang="vi-VN">
                <a:latin typeface="VEC Text"/>
                <a:cs typeface="VEC Text"/>
              </a:rPr>
              <a:t> </a:t>
            </a:r>
            <a:r>
              <a:rPr lang="vi-VN" err="1">
                <a:latin typeface="VEC Text"/>
                <a:cs typeface="VEC Text"/>
              </a:rPr>
              <a:t>resident</a:t>
            </a:r>
            <a:r>
              <a:rPr lang="vi-VN">
                <a:latin typeface="VEC Text"/>
                <a:cs typeface="VEC Text"/>
              </a:rPr>
              <a:t> </a:t>
            </a:r>
            <a:r>
              <a:rPr lang="vi-VN" err="1">
                <a:latin typeface="VEC Text"/>
                <a:cs typeface="VEC Text"/>
              </a:rPr>
              <a:t>communities</a:t>
            </a:r>
            <a:r>
              <a:rPr lang="vi-VN">
                <a:latin typeface="VEC Text"/>
                <a:cs typeface="VEC Text"/>
              </a:rPr>
              <a:t> – a </a:t>
            </a:r>
            <a:r>
              <a:rPr lang="vi-VN" err="1">
                <a:latin typeface="VEC Text"/>
                <a:cs typeface="VEC Text"/>
              </a:rPr>
              <a:t>natural</a:t>
            </a:r>
            <a:r>
              <a:rPr lang="vi-VN">
                <a:latin typeface="VEC Text"/>
                <a:cs typeface="VEC Text"/>
              </a:rPr>
              <a:t> </a:t>
            </a:r>
            <a:r>
              <a:rPr lang="vi-VN" err="1">
                <a:latin typeface="VEC Text"/>
                <a:cs typeface="VEC Text"/>
              </a:rPr>
              <a:t>advantage</a:t>
            </a:r>
            <a:r>
              <a:rPr lang="vi-VN">
                <a:latin typeface="VEC Text"/>
                <a:cs typeface="VEC Text"/>
              </a:rPr>
              <a:t> </a:t>
            </a:r>
            <a:r>
              <a:rPr lang="vi-VN" err="1">
                <a:latin typeface="VEC Text"/>
                <a:cs typeface="VEC Text"/>
              </a:rPr>
              <a:t>for</a:t>
            </a:r>
            <a:r>
              <a:rPr lang="vi-VN">
                <a:latin typeface="VEC Text"/>
                <a:cs typeface="VEC Text"/>
              </a:rPr>
              <a:t> </a:t>
            </a:r>
            <a:r>
              <a:rPr lang="vi-VN" err="1">
                <a:latin typeface="VEC Text"/>
                <a:cs typeface="VEC Text"/>
              </a:rPr>
              <a:t>all</a:t>
            </a:r>
            <a:r>
              <a:rPr lang="vi-VN">
                <a:latin typeface="VEC Text"/>
                <a:cs typeface="VEC Text"/>
              </a:rPr>
              <a:t> </a:t>
            </a:r>
            <a:r>
              <a:rPr lang="vi-VN" err="1">
                <a:latin typeface="VEC Text"/>
                <a:cs typeface="VEC Text"/>
              </a:rPr>
              <a:t>networking</a:t>
            </a:r>
            <a:r>
              <a:rPr lang="vi-VN">
                <a:latin typeface="VEC Text"/>
                <a:cs typeface="VEC Text"/>
              </a:rPr>
              <a:t> </a:t>
            </a:r>
            <a:r>
              <a:rPr lang="vi-VN" err="1">
                <a:latin typeface="VEC Text"/>
                <a:cs typeface="VEC Text"/>
              </a:rPr>
              <a:t>and</a:t>
            </a:r>
            <a:r>
              <a:rPr lang="vi-VN">
                <a:latin typeface="VEC Text"/>
                <a:cs typeface="VEC Text"/>
              </a:rPr>
              <a:t> </a:t>
            </a:r>
            <a:r>
              <a:rPr lang="vi-VN" err="1">
                <a:latin typeface="VEC Text"/>
                <a:cs typeface="VEC Text"/>
              </a:rPr>
              <a:t>outreach</a:t>
            </a:r>
            <a:r>
              <a:rPr lang="vi-VN">
                <a:latin typeface="VEC Text"/>
                <a:cs typeface="VEC Text"/>
              </a:rPr>
              <a:t> </a:t>
            </a:r>
            <a:r>
              <a:rPr lang="vi-VN" err="1">
                <a:latin typeface="VEC Text"/>
                <a:cs typeface="VEC Text"/>
              </a:rPr>
              <a:t>activities</a:t>
            </a:r>
            <a:r>
              <a:rPr lang="vi-VN">
                <a:latin typeface="VEC Text"/>
                <a:cs typeface="VEC Text"/>
              </a:rPr>
              <a:t>.</a:t>
            </a:r>
          </a:p>
        </p:txBody>
      </p:sp>
      <p:sp>
        <p:nvSpPr>
          <p:cNvPr id="16" name="TextBox 15">
            <a:extLst>
              <a:ext uri="{FF2B5EF4-FFF2-40B4-BE49-F238E27FC236}">
                <a16:creationId xmlns:a16="http://schemas.microsoft.com/office/drawing/2014/main" id="{B3BFCD2F-FD15-C896-A23B-462C227C2B38}"/>
              </a:ext>
            </a:extLst>
          </p:cNvPr>
          <p:cNvSpPr txBox="1"/>
          <p:nvPr/>
        </p:nvSpPr>
        <p:spPr>
          <a:xfrm>
            <a:off x="1109996" y="985983"/>
            <a:ext cx="6266459" cy="1323439"/>
          </a:xfrm>
          <a:prstGeom prst="rect">
            <a:avLst/>
          </a:prstGeom>
          <a:noFill/>
        </p:spPr>
        <p:txBody>
          <a:bodyPr wrap="none" lIns="91440" tIns="45720" rIns="91440" bIns="45720" rtlCol="0" anchor="t">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lvl="0">
              <a:buNone/>
            </a:pPr>
            <a:r>
              <a:rPr lang="vi-VN" sz="8000">
                <a:latin typeface="VEC Display Bold"/>
                <a:cs typeface="VEC Display Bold"/>
              </a:rPr>
              <a:t>ECOSYSTEM</a:t>
            </a:r>
            <a:endParaRPr lang="vi-VN"/>
          </a:p>
        </p:txBody>
      </p:sp>
      <p:pic>
        <p:nvPicPr>
          <p:cNvPr id="12" name="Picture 11">
            <a:extLst>
              <a:ext uri="{FF2B5EF4-FFF2-40B4-BE49-F238E27FC236}">
                <a16:creationId xmlns:a16="http://schemas.microsoft.com/office/drawing/2014/main" id="{4AEC876B-7B80-6C66-A6D5-6A6CBDC26177}"/>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7601079" y="895352"/>
            <a:ext cx="2335079" cy="2200546"/>
          </a:xfrm>
          <a:prstGeom prst="rect">
            <a:avLst/>
          </a:prstGeom>
        </p:spPr>
      </p:pic>
      <p:sp>
        <p:nvSpPr>
          <p:cNvPr id="17" name="TextBox 16">
            <a:extLst>
              <a:ext uri="{FF2B5EF4-FFF2-40B4-BE49-F238E27FC236}">
                <a16:creationId xmlns:a16="http://schemas.microsoft.com/office/drawing/2014/main" id="{59DBFB40-84AD-847F-CF64-8DBE7ADF9860}"/>
              </a:ext>
            </a:extLst>
          </p:cNvPr>
          <p:cNvSpPr txBox="1"/>
          <p:nvPr/>
        </p:nvSpPr>
        <p:spPr>
          <a:xfrm>
            <a:off x="1109996" y="2270986"/>
            <a:ext cx="20028780" cy="830997"/>
          </a:xfrm>
          <a:prstGeom prst="rect">
            <a:avLst/>
          </a:prstGeom>
          <a:noFill/>
        </p:spPr>
        <p:txBody>
          <a:bodyPr wrap="square">
            <a:spAutoFit/>
          </a:bodyPr>
          <a:lstStyle>
            <a:defPPr>
              <a:defRPr lang="en-US"/>
            </a:defPPr>
            <a:lvl1pPr>
              <a:defRPr sz="4000">
                <a:solidFill>
                  <a:srgbClr val="BBAA87"/>
                </a:solidFill>
                <a:latin typeface="VEC Text" pitchFamily="2" charset="77"/>
                <a:cs typeface="VEC Text" pitchFamily="2" charset="77"/>
              </a:defRPr>
            </a:lvl1pPr>
          </a:lstStyle>
          <a:p>
            <a:r>
              <a:rPr lang="vi-VN" sz="4800" err="1"/>
              <a:t>Vinhomes</a:t>
            </a:r>
            <a:r>
              <a:rPr lang="vi-VN" sz="4800"/>
              <a:t> </a:t>
            </a:r>
            <a:r>
              <a:rPr lang="vi-VN" sz="4800" err="1"/>
              <a:t>Global</a:t>
            </a:r>
            <a:r>
              <a:rPr lang="vi-VN" sz="4800"/>
              <a:t> </a:t>
            </a:r>
            <a:r>
              <a:rPr lang="vi-VN" sz="4800" err="1"/>
              <a:t>Gate</a:t>
            </a:r>
            <a:endParaRPr lang="en-US" sz="4800" err="1"/>
          </a:p>
        </p:txBody>
      </p:sp>
      <p:pic>
        <p:nvPicPr>
          <p:cNvPr id="2" name="Graphic 1" descr="Marker with solid fill">
            <a:extLst>
              <a:ext uri="{FF2B5EF4-FFF2-40B4-BE49-F238E27FC236}">
                <a16:creationId xmlns:a16="http://schemas.microsoft.com/office/drawing/2014/main" id="{CC97C5D7-7AD9-9685-4E63-D239306AD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01243" y="3727289"/>
            <a:ext cx="1844954" cy="1681871"/>
          </a:xfrm>
          <a:prstGeom prst="rect">
            <a:avLst/>
          </a:prstGeom>
        </p:spPr>
      </p:pic>
      <p:grpSp>
        <p:nvGrpSpPr>
          <p:cNvPr id="13" name="Group 12">
            <a:extLst>
              <a:ext uri="{FF2B5EF4-FFF2-40B4-BE49-F238E27FC236}">
                <a16:creationId xmlns:a16="http://schemas.microsoft.com/office/drawing/2014/main" id="{0345109D-B471-4907-8421-37EBE65CD204}"/>
              </a:ext>
            </a:extLst>
          </p:cNvPr>
          <p:cNvGrpSpPr/>
          <p:nvPr/>
        </p:nvGrpSpPr>
        <p:grpSpPr>
          <a:xfrm rot="5400000">
            <a:off x="-8558165" y="8851156"/>
            <a:ext cx="17707671" cy="591344"/>
            <a:chOff x="0" y="0"/>
            <a:chExt cx="5774267" cy="344805"/>
          </a:xfrm>
        </p:grpSpPr>
        <p:sp>
          <p:nvSpPr>
            <p:cNvPr id="18" name="Rectangle 17">
              <a:extLst>
                <a:ext uri="{FF2B5EF4-FFF2-40B4-BE49-F238E27FC236}">
                  <a16:creationId xmlns:a16="http://schemas.microsoft.com/office/drawing/2014/main" id="{D4BBF771-3C06-44A8-B30D-A59C567273FE}"/>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9" name="Rectangle 18">
              <a:extLst>
                <a:ext uri="{FF2B5EF4-FFF2-40B4-BE49-F238E27FC236}">
                  <a16:creationId xmlns:a16="http://schemas.microsoft.com/office/drawing/2014/main" id="{C1F65A8B-C154-44AC-B40F-436AC6AB8F57}"/>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Tree>
    <p:extLst>
      <p:ext uri="{BB962C8B-B14F-4D97-AF65-F5344CB8AC3E}">
        <p14:creationId xmlns:p14="http://schemas.microsoft.com/office/powerpoint/2010/main" val="3395415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EF8D7733-A4A4-DE71-DE99-817F58365DDC}"/>
              </a:ext>
            </a:extLst>
          </p:cNvPr>
          <p:cNvPicPr>
            <a:picLocks noChangeAspect="1"/>
          </p:cNvPicPr>
          <p:nvPr/>
        </p:nvPicPr>
        <p:blipFill>
          <a:blip r:embed="rId3">
            <a:alphaModFix amt="15000"/>
          </a:blip>
          <a:srcRect l="-820" t="-13662" r="820" b="35871"/>
          <a:stretch>
            <a:fillRect/>
          </a:stretch>
        </p:blipFill>
        <p:spPr>
          <a:xfrm>
            <a:off x="11439044" y="11930500"/>
            <a:ext cx="7949813" cy="6205782"/>
          </a:xfrm>
          <a:prstGeom prst="rect">
            <a:avLst/>
          </a:prstGeom>
        </p:spPr>
      </p:pic>
      <p:grpSp>
        <p:nvGrpSpPr>
          <p:cNvPr id="28" name="Group 27">
            <a:extLst>
              <a:ext uri="{FF2B5EF4-FFF2-40B4-BE49-F238E27FC236}">
                <a16:creationId xmlns:a16="http://schemas.microsoft.com/office/drawing/2014/main" id="{1C87902D-54FF-19B4-5393-29E4582DC95F}"/>
              </a:ext>
            </a:extLst>
          </p:cNvPr>
          <p:cNvGrpSpPr/>
          <p:nvPr/>
        </p:nvGrpSpPr>
        <p:grpSpPr>
          <a:xfrm>
            <a:off x="13860479" y="-2"/>
            <a:ext cx="650837" cy="18000665"/>
            <a:chOff x="-1" y="-2"/>
            <a:chExt cx="1182685" cy="18000667"/>
          </a:xfrm>
        </p:grpSpPr>
        <p:sp>
          <p:nvSpPr>
            <p:cNvPr id="29" name="Rectangle 28">
              <a:extLst>
                <a:ext uri="{FF2B5EF4-FFF2-40B4-BE49-F238E27FC236}">
                  <a16:creationId xmlns:a16="http://schemas.microsoft.com/office/drawing/2014/main" id="{A27BD8A8-2C78-792A-B292-BC00748AFBA5}"/>
                </a:ext>
              </a:extLst>
            </p:cNvPr>
            <p:cNvSpPr/>
            <p:nvPr/>
          </p:nvSpPr>
          <p:spPr>
            <a:xfrm rot="5400000">
              <a:off x="-8704663" y="8704660"/>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30" name="Rectangle 29">
              <a:extLst>
                <a:ext uri="{FF2B5EF4-FFF2-40B4-BE49-F238E27FC236}">
                  <a16:creationId xmlns:a16="http://schemas.microsoft.com/office/drawing/2014/main" id="{F0212773-B903-2A12-71AD-DF8EAB70B275}"/>
                </a:ext>
              </a:extLst>
            </p:cNvPr>
            <p:cNvSpPr/>
            <p:nvPr/>
          </p:nvSpPr>
          <p:spPr>
            <a:xfrm rot="16200000">
              <a:off x="-8113320" y="8704662"/>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grpSp>
        <p:nvGrpSpPr>
          <p:cNvPr id="48" name="Group 47">
            <a:extLst>
              <a:ext uri="{FF2B5EF4-FFF2-40B4-BE49-F238E27FC236}">
                <a16:creationId xmlns:a16="http://schemas.microsoft.com/office/drawing/2014/main" id="{4D6B4F0D-884D-9463-81F1-D9789C840A68}"/>
              </a:ext>
            </a:extLst>
          </p:cNvPr>
          <p:cNvGrpSpPr/>
          <p:nvPr/>
        </p:nvGrpSpPr>
        <p:grpSpPr>
          <a:xfrm>
            <a:off x="17481415" y="4660680"/>
            <a:ext cx="11057415" cy="1015663"/>
            <a:chOff x="18279739" y="6698588"/>
            <a:chExt cx="11057415" cy="1015663"/>
          </a:xfrm>
        </p:grpSpPr>
        <p:sp>
          <p:nvSpPr>
            <p:cNvPr id="36" name="TextBox 35">
              <a:extLst>
                <a:ext uri="{FF2B5EF4-FFF2-40B4-BE49-F238E27FC236}">
                  <a16:creationId xmlns:a16="http://schemas.microsoft.com/office/drawing/2014/main" id="{658D905A-FEB4-4BE1-D69D-EC10A62ECA23}"/>
                </a:ext>
              </a:extLst>
            </p:cNvPr>
            <p:cNvSpPr txBox="1"/>
            <p:nvPr/>
          </p:nvSpPr>
          <p:spPr>
            <a:xfrm>
              <a:off x="18279739" y="6698588"/>
              <a:ext cx="8302887" cy="1015663"/>
            </a:xfrm>
            <a:prstGeom prst="rect">
              <a:avLst/>
            </a:prstGeom>
            <a:noFill/>
          </p:spPr>
          <p:txBody>
            <a:bodyPr wrap="square" lIns="91440" tIns="45720" rIns="91440" bIns="45720" anchor="t">
              <a:spAutoFit/>
            </a:bodyPr>
            <a:lstStyle/>
            <a:p>
              <a:r>
                <a:rPr lang="vi-VN" sz="6000" b="1">
                  <a:solidFill>
                    <a:srgbClr val="F1B31E"/>
                  </a:solidFill>
                  <a:latin typeface="VEC Text Bold"/>
                  <a:cs typeface="VEC Text Bold"/>
                </a:rPr>
                <a:t>4,000</a:t>
              </a:r>
              <a:endParaRPr lang="en-US" sz="6000" b="1">
                <a:solidFill>
                  <a:srgbClr val="F1B31E"/>
                </a:solidFill>
                <a:latin typeface="VEC Text Bold" pitchFamily="2" charset="77"/>
                <a:cs typeface="VEC Text Bold" pitchFamily="2" charset="77"/>
              </a:endParaRPr>
            </a:p>
          </p:txBody>
        </p:sp>
        <p:sp>
          <p:nvSpPr>
            <p:cNvPr id="37" name="TextBox 36">
              <a:extLst>
                <a:ext uri="{FF2B5EF4-FFF2-40B4-BE49-F238E27FC236}">
                  <a16:creationId xmlns:a16="http://schemas.microsoft.com/office/drawing/2014/main" id="{6B6FDABE-76A0-E1A8-4D86-757E5B538CD4}"/>
                </a:ext>
              </a:extLst>
            </p:cNvPr>
            <p:cNvSpPr txBox="1"/>
            <p:nvPr/>
          </p:nvSpPr>
          <p:spPr>
            <a:xfrm>
              <a:off x="20657429" y="7019854"/>
              <a:ext cx="8679725"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a:latin typeface="VEC Text"/>
                  <a:cs typeface="VEC Text"/>
                </a:rPr>
                <a:t>low-rise residences</a:t>
              </a:r>
              <a:endParaRPr lang="vi-VN"/>
            </a:p>
          </p:txBody>
        </p:sp>
      </p:grpSp>
      <p:sp>
        <p:nvSpPr>
          <p:cNvPr id="2" name="TextBox 1">
            <a:extLst>
              <a:ext uri="{FF2B5EF4-FFF2-40B4-BE49-F238E27FC236}">
                <a16:creationId xmlns:a16="http://schemas.microsoft.com/office/drawing/2014/main" id="{C0D7EA65-0E27-BB5B-EEFD-931C75594005}"/>
              </a:ext>
            </a:extLst>
          </p:cNvPr>
          <p:cNvSpPr txBox="1"/>
          <p:nvPr/>
        </p:nvSpPr>
        <p:spPr>
          <a:xfrm>
            <a:off x="15426012" y="985983"/>
            <a:ext cx="6266459" cy="1323439"/>
          </a:xfrm>
          <a:prstGeom prst="rect">
            <a:avLst/>
          </a:prstGeom>
          <a:noFill/>
        </p:spPr>
        <p:txBody>
          <a:bodyPr wrap="square" lIns="91440" tIns="45720" rIns="91440" bIns="45720" rtlCol="0" anchor="t">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lvl="0">
              <a:buNone/>
            </a:pPr>
            <a:r>
              <a:rPr lang="vi-VN" sz="8000">
                <a:latin typeface="VEC Display Bold"/>
                <a:cs typeface="VEC Display Bold"/>
              </a:rPr>
              <a:t>ECOSYSTEM</a:t>
            </a:r>
            <a:endParaRPr lang="vi-VN" sz="8000"/>
          </a:p>
        </p:txBody>
      </p:sp>
      <p:sp>
        <p:nvSpPr>
          <p:cNvPr id="3" name="TextBox 2">
            <a:extLst>
              <a:ext uri="{FF2B5EF4-FFF2-40B4-BE49-F238E27FC236}">
                <a16:creationId xmlns:a16="http://schemas.microsoft.com/office/drawing/2014/main" id="{A3B742D9-9A97-FCE1-72CC-FC6CA7283A7F}"/>
              </a:ext>
            </a:extLst>
          </p:cNvPr>
          <p:cNvSpPr txBox="1"/>
          <p:nvPr/>
        </p:nvSpPr>
        <p:spPr>
          <a:xfrm>
            <a:off x="15426012" y="2270986"/>
            <a:ext cx="20028780" cy="830997"/>
          </a:xfrm>
          <a:prstGeom prst="rect">
            <a:avLst/>
          </a:prstGeom>
          <a:noFill/>
        </p:spPr>
        <p:txBody>
          <a:bodyPr wrap="square">
            <a:spAutoFit/>
          </a:bodyPr>
          <a:lstStyle>
            <a:defPPr>
              <a:defRPr lang="en-US"/>
            </a:defPPr>
            <a:lvl1pPr>
              <a:defRPr sz="4000">
                <a:solidFill>
                  <a:srgbClr val="BBAA87"/>
                </a:solidFill>
                <a:latin typeface="VEC Text" pitchFamily="2" charset="77"/>
                <a:cs typeface="VEC Text" pitchFamily="2" charset="77"/>
              </a:defRPr>
            </a:lvl1pPr>
          </a:lstStyle>
          <a:p>
            <a:r>
              <a:rPr lang="vi-VN" sz="4800" err="1"/>
              <a:t>Vinhomes</a:t>
            </a:r>
            <a:r>
              <a:rPr lang="vi-VN" sz="4800"/>
              <a:t> </a:t>
            </a:r>
            <a:r>
              <a:rPr lang="vi-VN" sz="4800" err="1"/>
              <a:t>Global</a:t>
            </a:r>
            <a:r>
              <a:rPr lang="vi-VN" sz="4800"/>
              <a:t> </a:t>
            </a:r>
            <a:r>
              <a:rPr lang="vi-VN" sz="4800" err="1"/>
              <a:t>Gate</a:t>
            </a:r>
            <a:endParaRPr lang="en-US" sz="4800" err="1"/>
          </a:p>
        </p:txBody>
      </p:sp>
      <p:sp>
        <p:nvSpPr>
          <p:cNvPr id="6" name="TextBox 5">
            <a:extLst>
              <a:ext uri="{FF2B5EF4-FFF2-40B4-BE49-F238E27FC236}">
                <a16:creationId xmlns:a16="http://schemas.microsoft.com/office/drawing/2014/main" id="{6A96CB79-AE0B-DFC1-84C4-8F38FF3ECA72}"/>
              </a:ext>
            </a:extLst>
          </p:cNvPr>
          <p:cNvSpPr txBox="1"/>
          <p:nvPr/>
        </p:nvSpPr>
        <p:spPr>
          <a:xfrm>
            <a:off x="17484456" y="5929741"/>
            <a:ext cx="8302887" cy="1015663"/>
          </a:xfrm>
          <a:prstGeom prst="rect">
            <a:avLst/>
          </a:prstGeom>
          <a:noFill/>
        </p:spPr>
        <p:txBody>
          <a:bodyPr wrap="square">
            <a:spAutoFit/>
          </a:bodyPr>
          <a:lstStyle/>
          <a:p>
            <a:r>
              <a:rPr lang="vi-VN" sz="6000" b="1">
                <a:solidFill>
                  <a:srgbClr val="F1B31E"/>
                </a:solidFill>
                <a:latin typeface="VEC Text Bold" pitchFamily="2" charset="77"/>
                <a:cs typeface="VEC Text Bold" pitchFamily="2" charset="77"/>
              </a:rPr>
              <a:t>Boutique Gate</a:t>
            </a:r>
            <a:endParaRPr lang="en-US" sz="6000" b="1">
              <a:solidFill>
                <a:srgbClr val="F1B31E"/>
              </a:solidFill>
              <a:latin typeface="VEC Text Bold" pitchFamily="2" charset="77"/>
              <a:cs typeface="VEC Text Bold" pitchFamily="2" charset="77"/>
            </a:endParaRPr>
          </a:p>
        </p:txBody>
      </p:sp>
      <p:sp>
        <p:nvSpPr>
          <p:cNvPr id="7" name="TextBox 6">
            <a:extLst>
              <a:ext uri="{FF2B5EF4-FFF2-40B4-BE49-F238E27FC236}">
                <a16:creationId xmlns:a16="http://schemas.microsoft.com/office/drawing/2014/main" id="{01F60C53-6C37-0BF0-3586-67B82F48959C}"/>
              </a:ext>
            </a:extLst>
          </p:cNvPr>
          <p:cNvSpPr txBox="1"/>
          <p:nvPr/>
        </p:nvSpPr>
        <p:spPr>
          <a:xfrm>
            <a:off x="22851544" y="6124420"/>
            <a:ext cx="8679725"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err="1">
                <a:latin typeface="VEC Text"/>
                <a:cs typeface="VEC Text"/>
              </a:rPr>
              <a:t>commercial</a:t>
            </a:r>
            <a:r>
              <a:rPr lang="vi-VN">
                <a:latin typeface="VEC Text"/>
                <a:cs typeface="VEC Text"/>
              </a:rPr>
              <a:t> </a:t>
            </a:r>
            <a:r>
              <a:rPr lang="vi-VN" err="1">
                <a:latin typeface="VEC Text"/>
                <a:cs typeface="VEC Text"/>
              </a:rPr>
              <a:t>street</a:t>
            </a:r>
            <a:endParaRPr lang="vi-VN" err="1"/>
          </a:p>
        </p:txBody>
      </p:sp>
      <p:grpSp>
        <p:nvGrpSpPr>
          <p:cNvPr id="8" name="Group 7">
            <a:extLst>
              <a:ext uri="{FF2B5EF4-FFF2-40B4-BE49-F238E27FC236}">
                <a16:creationId xmlns:a16="http://schemas.microsoft.com/office/drawing/2014/main" id="{6583DF2A-98BF-659F-8E26-360462062943}"/>
              </a:ext>
            </a:extLst>
          </p:cNvPr>
          <p:cNvGrpSpPr/>
          <p:nvPr/>
        </p:nvGrpSpPr>
        <p:grpSpPr>
          <a:xfrm>
            <a:off x="17481415" y="7192119"/>
            <a:ext cx="10743362" cy="1015663"/>
            <a:chOff x="18279739" y="6698588"/>
            <a:chExt cx="10743362" cy="1015663"/>
          </a:xfrm>
        </p:grpSpPr>
        <p:sp>
          <p:nvSpPr>
            <p:cNvPr id="9" name="TextBox 8">
              <a:extLst>
                <a:ext uri="{FF2B5EF4-FFF2-40B4-BE49-F238E27FC236}">
                  <a16:creationId xmlns:a16="http://schemas.microsoft.com/office/drawing/2014/main" id="{D71FFA3F-C758-8938-14AA-B4B311C8D393}"/>
                </a:ext>
              </a:extLst>
            </p:cNvPr>
            <p:cNvSpPr txBox="1"/>
            <p:nvPr/>
          </p:nvSpPr>
          <p:spPr>
            <a:xfrm>
              <a:off x="18279739" y="6698588"/>
              <a:ext cx="8302887" cy="1015663"/>
            </a:xfrm>
            <a:prstGeom prst="rect">
              <a:avLst/>
            </a:prstGeom>
            <a:noFill/>
          </p:spPr>
          <p:txBody>
            <a:bodyPr wrap="square" lIns="91440" tIns="45720" rIns="91440" bIns="45720" anchor="t">
              <a:spAutoFit/>
            </a:bodyPr>
            <a:lstStyle/>
            <a:p>
              <a:r>
                <a:rPr lang="vi-VN" sz="6000" b="1">
                  <a:solidFill>
                    <a:srgbClr val="F1B31E"/>
                  </a:solidFill>
                  <a:latin typeface="VEC Text Bold"/>
                  <a:cs typeface="VEC Text Bold"/>
                </a:rPr>
                <a:t>1,000</a:t>
              </a:r>
              <a:endParaRPr lang="en-US" sz="6000" b="1">
                <a:solidFill>
                  <a:srgbClr val="F1B31E"/>
                </a:solidFill>
                <a:latin typeface="VEC Text Bold" pitchFamily="2" charset="77"/>
                <a:cs typeface="VEC Text Bold" pitchFamily="2" charset="77"/>
              </a:endParaRPr>
            </a:p>
          </p:txBody>
        </p:sp>
        <p:sp>
          <p:nvSpPr>
            <p:cNvPr id="10" name="TextBox 9">
              <a:extLst>
                <a:ext uri="{FF2B5EF4-FFF2-40B4-BE49-F238E27FC236}">
                  <a16:creationId xmlns:a16="http://schemas.microsoft.com/office/drawing/2014/main" id="{F28FC95B-4309-5D1C-0FA0-1C4A1CB230B6}"/>
                </a:ext>
              </a:extLst>
            </p:cNvPr>
            <p:cNvSpPr txBox="1"/>
            <p:nvPr/>
          </p:nvSpPr>
          <p:spPr>
            <a:xfrm>
              <a:off x="20343376" y="6913598"/>
              <a:ext cx="8679725"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err="1">
                  <a:latin typeface="VEC Text"/>
                  <a:cs typeface="VEC Text"/>
                </a:rPr>
                <a:t>Boutique</a:t>
              </a:r>
              <a:r>
                <a:rPr lang="vi-VN">
                  <a:latin typeface="VEC Text"/>
                  <a:cs typeface="VEC Text"/>
                </a:rPr>
                <a:t> </a:t>
              </a:r>
              <a:r>
                <a:rPr lang="vi-VN" err="1">
                  <a:latin typeface="VEC Text"/>
                  <a:cs typeface="VEC Text"/>
                </a:rPr>
                <a:t>Gate</a:t>
              </a:r>
              <a:r>
                <a:rPr lang="vi-VN">
                  <a:latin typeface="VEC Text"/>
                  <a:cs typeface="VEC Text"/>
                </a:rPr>
                <a:t> </a:t>
              </a:r>
              <a:r>
                <a:rPr lang="vi-VN" err="1">
                  <a:latin typeface="VEC Text"/>
                  <a:cs typeface="VEC Text"/>
                </a:rPr>
                <a:t>shophouses</a:t>
              </a:r>
              <a:endParaRPr lang="vi-VN" err="1"/>
            </a:p>
          </p:txBody>
        </p:sp>
      </p:grpSp>
      <p:grpSp>
        <p:nvGrpSpPr>
          <p:cNvPr id="11" name="Group 10">
            <a:extLst>
              <a:ext uri="{FF2B5EF4-FFF2-40B4-BE49-F238E27FC236}">
                <a16:creationId xmlns:a16="http://schemas.microsoft.com/office/drawing/2014/main" id="{BA8FC9E0-6B20-96E3-0FB8-89EC2314CC33}"/>
              </a:ext>
            </a:extLst>
          </p:cNvPr>
          <p:cNvGrpSpPr/>
          <p:nvPr/>
        </p:nvGrpSpPr>
        <p:grpSpPr>
          <a:xfrm>
            <a:off x="17496749" y="8449861"/>
            <a:ext cx="9155863" cy="1042846"/>
            <a:chOff x="14244539" y="6689115"/>
            <a:chExt cx="9155863" cy="1042846"/>
          </a:xfrm>
        </p:grpSpPr>
        <p:sp>
          <p:nvSpPr>
            <p:cNvPr id="12" name="TextBox 11">
              <a:extLst>
                <a:ext uri="{FF2B5EF4-FFF2-40B4-BE49-F238E27FC236}">
                  <a16:creationId xmlns:a16="http://schemas.microsoft.com/office/drawing/2014/main" id="{B694F473-CA31-6BBE-1560-7B8C3C94F2CF}"/>
                </a:ext>
              </a:extLst>
            </p:cNvPr>
            <p:cNvSpPr txBox="1"/>
            <p:nvPr/>
          </p:nvSpPr>
          <p:spPr>
            <a:xfrm>
              <a:off x="14244539" y="6689115"/>
              <a:ext cx="3061223" cy="1015663"/>
            </a:xfrm>
            <a:prstGeom prst="rect">
              <a:avLst/>
            </a:prstGeom>
            <a:noFill/>
          </p:spPr>
          <p:txBody>
            <a:bodyPr wrap="square" lIns="91440" tIns="45720" rIns="91440" bIns="45720" anchor="t">
              <a:spAutoFit/>
            </a:bodyPr>
            <a:lstStyle/>
            <a:p>
              <a:r>
                <a:rPr lang="vi-VN" sz="6000" b="1">
                  <a:solidFill>
                    <a:srgbClr val="F1B31E"/>
                  </a:solidFill>
                  <a:latin typeface="VEC Text Bold"/>
                  <a:cs typeface="VEC Text Bold"/>
                </a:rPr>
                <a:t>5-star</a:t>
              </a:r>
              <a:endParaRPr lang="en-US" sz="6000" b="1">
                <a:solidFill>
                  <a:srgbClr val="F1B31E"/>
                </a:solidFill>
                <a:latin typeface="VEC Text Bold"/>
                <a:cs typeface="VEC Text Bold"/>
              </a:endParaRPr>
            </a:p>
          </p:txBody>
        </p:sp>
        <p:sp>
          <p:nvSpPr>
            <p:cNvPr id="13" name="TextBox 12">
              <a:extLst>
                <a:ext uri="{FF2B5EF4-FFF2-40B4-BE49-F238E27FC236}">
                  <a16:creationId xmlns:a16="http://schemas.microsoft.com/office/drawing/2014/main" id="{46DD008C-5086-ACC6-4F72-06CF82DB1C7B}"/>
                </a:ext>
              </a:extLst>
            </p:cNvPr>
            <p:cNvSpPr txBox="1"/>
            <p:nvPr/>
          </p:nvSpPr>
          <p:spPr>
            <a:xfrm>
              <a:off x="16570438" y="6913598"/>
              <a:ext cx="3761042"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err="1">
                  <a:latin typeface="VEC Text"/>
                  <a:cs typeface="VEC Text"/>
                </a:rPr>
                <a:t>hotel</a:t>
              </a:r>
              <a:r>
                <a:rPr lang="vi-VN">
                  <a:latin typeface="VEC Text"/>
                  <a:cs typeface="VEC Text"/>
                </a:rPr>
                <a:t> </a:t>
              </a:r>
              <a:r>
                <a:rPr lang="vi-VN" err="1">
                  <a:latin typeface="VEC Text"/>
                  <a:cs typeface="VEC Text"/>
                </a:rPr>
                <a:t>complex</a:t>
              </a:r>
              <a:endParaRPr lang="vi-VN" err="1"/>
            </a:p>
          </p:txBody>
        </p:sp>
        <p:sp>
          <p:nvSpPr>
            <p:cNvPr id="14" name="TextBox 13">
              <a:extLst>
                <a:ext uri="{FF2B5EF4-FFF2-40B4-BE49-F238E27FC236}">
                  <a16:creationId xmlns:a16="http://schemas.microsoft.com/office/drawing/2014/main" id="{C3F91CDF-F95C-3BB5-8624-9D44CAFBDDF0}"/>
                </a:ext>
              </a:extLst>
            </p:cNvPr>
            <p:cNvSpPr txBox="1"/>
            <p:nvPr/>
          </p:nvSpPr>
          <p:spPr>
            <a:xfrm>
              <a:off x="19472720" y="6913645"/>
              <a:ext cx="553455"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a:latin typeface="VEC Text"/>
                  <a:cs typeface="VEC Text"/>
                </a:rPr>
                <a:t>,  </a:t>
              </a:r>
              <a:endParaRPr lang="en-US">
                <a:latin typeface="VEC Text"/>
                <a:cs typeface="VEC Text"/>
              </a:endParaRPr>
            </a:p>
          </p:txBody>
        </p:sp>
        <p:sp>
          <p:nvSpPr>
            <p:cNvPr id="15" name="TextBox 14">
              <a:extLst>
                <a:ext uri="{FF2B5EF4-FFF2-40B4-BE49-F238E27FC236}">
                  <a16:creationId xmlns:a16="http://schemas.microsoft.com/office/drawing/2014/main" id="{AEB564C0-4F95-DAA8-C4EB-109AE3871D25}"/>
                </a:ext>
              </a:extLst>
            </p:cNvPr>
            <p:cNvSpPr txBox="1"/>
            <p:nvPr/>
          </p:nvSpPr>
          <p:spPr>
            <a:xfrm>
              <a:off x="19825155" y="6716298"/>
              <a:ext cx="3575247" cy="1015663"/>
            </a:xfrm>
            <a:prstGeom prst="rect">
              <a:avLst/>
            </a:prstGeom>
            <a:noFill/>
          </p:spPr>
          <p:txBody>
            <a:bodyPr wrap="square" lIns="91440" tIns="45720" rIns="91440" bIns="45720" anchor="t">
              <a:spAutoFit/>
            </a:bodyPr>
            <a:lstStyle/>
            <a:p>
              <a:r>
                <a:rPr lang="vi-VN" sz="6000" b="1" err="1">
                  <a:solidFill>
                    <a:srgbClr val="F1B31E"/>
                  </a:solidFill>
                  <a:latin typeface="VEC Text Bold"/>
                  <a:cs typeface="VEC Text Bold"/>
                </a:rPr>
                <a:t>Grade</a:t>
              </a:r>
              <a:r>
                <a:rPr lang="vi-VN" sz="6000" b="1">
                  <a:solidFill>
                    <a:srgbClr val="F1B31E"/>
                  </a:solidFill>
                  <a:latin typeface="VEC Text Bold"/>
                  <a:cs typeface="VEC Text Bold"/>
                </a:rPr>
                <a:t> A</a:t>
              </a:r>
              <a:endParaRPr lang="en-US" sz="6000" b="1">
                <a:solidFill>
                  <a:srgbClr val="F1B31E"/>
                </a:solidFill>
                <a:latin typeface="VEC Text Bold" pitchFamily="2" charset="77"/>
                <a:cs typeface="VEC Text Bold" pitchFamily="2" charset="77"/>
              </a:endParaRPr>
            </a:p>
          </p:txBody>
        </p:sp>
      </p:grpSp>
      <p:grpSp>
        <p:nvGrpSpPr>
          <p:cNvPr id="16" name="Group 15">
            <a:extLst>
              <a:ext uri="{FF2B5EF4-FFF2-40B4-BE49-F238E27FC236}">
                <a16:creationId xmlns:a16="http://schemas.microsoft.com/office/drawing/2014/main" id="{21725289-792F-A5FC-5615-9D7CE8E4BD8C}"/>
              </a:ext>
            </a:extLst>
          </p:cNvPr>
          <p:cNvGrpSpPr/>
          <p:nvPr/>
        </p:nvGrpSpPr>
        <p:grpSpPr>
          <a:xfrm>
            <a:off x="17481415" y="9754386"/>
            <a:ext cx="10773995" cy="1015663"/>
            <a:chOff x="18279739" y="6698588"/>
            <a:chExt cx="10773995" cy="1015663"/>
          </a:xfrm>
        </p:grpSpPr>
        <p:sp>
          <p:nvSpPr>
            <p:cNvPr id="17" name="TextBox 16">
              <a:extLst>
                <a:ext uri="{FF2B5EF4-FFF2-40B4-BE49-F238E27FC236}">
                  <a16:creationId xmlns:a16="http://schemas.microsoft.com/office/drawing/2014/main" id="{139720E3-9CF3-0D6C-7E26-0603DE0A351E}"/>
                </a:ext>
              </a:extLst>
            </p:cNvPr>
            <p:cNvSpPr txBox="1"/>
            <p:nvPr/>
          </p:nvSpPr>
          <p:spPr>
            <a:xfrm>
              <a:off x="18279739" y="6698588"/>
              <a:ext cx="8302887" cy="1015663"/>
            </a:xfrm>
            <a:prstGeom prst="rect">
              <a:avLst/>
            </a:prstGeom>
            <a:noFill/>
          </p:spPr>
          <p:txBody>
            <a:bodyPr wrap="square">
              <a:spAutoFit/>
            </a:bodyPr>
            <a:lstStyle/>
            <a:p>
              <a:r>
                <a:rPr lang="vi-VN" sz="6000" b="1">
                  <a:solidFill>
                    <a:srgbClr val="F1B31E"/>
                  </a:solidFill>
                  <a:latin typeface="VEC Text Bold" pitchFamily="2" charset="77"/>
                  <a:cs typeface="VEC Text Bold" pitchFamily="2" charset="77"/>
                </a:rPr>
                <a:t>32 ha</a:t>
              </a:r>
              <a:endParaRPr lang="en-US" sz="6000" b="1">
                <a:solidFill>
                  <a:srgbClr val="F1B31E"/>
                </a:solidFill>
                <a:latin typeface="VEC Text Bold" pitchFamily="2" charset="77"/>
                <a:cs typeface="VEC Text Bold" pitchFamily="2" charset="77"/>
              </a:endParaRPr>
            </a:p>
          </p:txBody>
        </p:sp>
        <p:sp>
          <p:nvSpPr>
            <p:cNvPr id="18" name="TextBox 17">
              <a:extLst>
                <a:ext uri="{FF2B5EF4-FFF2-40B4-BE49-F238E27FC236}">
                  <a16:creationId xmlns:a16="http://schemas.microsoft.com/office/drawing/2014/main" id="{C14F58A1-D7ED-79FE-53AC-73835D46928E}"/>
                </a:ext>
              </a:extLst>
            </p:cNvPr>
            <p:cNvSpPr txBox="1"/>
            <p:nvPr/>
          </p:nvSpPr>
          <p:spPr>
            <a:xfrm>
              <a:off x="20374009" y="6913598"/>
              <a:ext cx="8679725"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err="1">
                  <a:latin typeface="VEC Text"/>
                  <a:cs typeface="VEC Text"/>
                </a:rPr>
                <a:t>central</a:t>
              </a:r>
              <a:r>
                <a:rPr lang="vi-VN">
                  <a:latin typeface="VEC Text"/>
                  <a:cs typeface="VEC Text"/>
                </a:rPr>
                <a:t> </a:t>
              </a:r>
              <a:r>
                <a:rPr lang="vi-VN" err="1">
                  <a:latin typeface="VEC Text"/>
                  <a:cs typeface="VEC Text"/>
                </a:rPr>
                <a:t>regulating</a:t>
              </a:r>
              <a:r>
                <a:rPr lang="vi-VN">
                  <a:latin typeface="VEC Text"/>
                  <a:cs typeface="VEC Text"/>
                </a:rPr>
                <a:t> </a:t>
              </a:r>
              <a:r>
                <a:rPr lang="vi-VN" err="1">
                  <a:latin typeface="VEC Text"/>
                  <a:cs typeface="VEC Text"/>
                </a:rPr>
                <a:t>lake</a:t>
              </a:r>
              <a:endParaRPr lang="vi-VN" err="1"/>
            </a:p>
          </p:txBody>
        </p:sp>
      </p:grpSp>
      <p:grpSp>
        <p:nvGrpSpPr>
          <p:cNvPr id="19" name="Group 18">
            <a:extLst>
              <a:ext uri="{FF2B5EF4-FFF2-40B4-BE49-F238E27FC236}">
                <a16:creationId xmlns:a16="http://schemas.microsoft.com/office/drawing/2014/main" id="{FB3733E2-94C1-66AA-69F3-72D1DE9329AD}"/>
              </a:ext>
            </a:extLst>
          </p:cNvPr>
          <p:cNvGrpSpPr/>
          <p:nvPr/>
        </p:nvGrpSpPr>
        <p:grpSpPr>
          <a:xfrm>
            <a:off x="17506292" y="10999927"/>
            <a:ext cx="14113983" cy="1015663"/>
            <a:chOff x="13775813" y="6680871"/>
            <a:chExt cx="14113983" cy="1015663"/>
          </a:xfrm>
        </p:grpSpPr>
        <p:sp>
          <p:nvSpPr>
            <p:cNvPr id="20" name="TextBox 19">
              <a:extLst>
                <a:ext uri="{FF2B5EF4-FFF2-40B4-BE49-F238E27FC236}">
                  <a16:creationId xmlns:a16="http://schemas.microsoft.com/office/drawing/2014/main" id="{2716777E-AE95-CF87-6072-7A8ABEAC94D1}"/>
                </a:ext>
              </a:extLst>
            </p:cNvPr>
            <p:cNvSpPr txBox="1"/>
            <p:nvPr/>
          </p:nvSpPr>
          <p:spPr>
            <a:xfrm>
              <a:off x="13775813" y="6680871"/>
              <a:ext cx="11590714" cy="1015663"/>
            </a:xfrm>
            <a:prstGeom prst="rect">
              <a:avLst/>
            </a:prstGeom>
            <a:noFill/>
          </p:spPr>
          <p:txBody>
            <a:bodyPr wrap="square" lIns="91440" tIns="45720" rIns="91440" bIns="45720" anchor="t">
              <a:spAutoFit/>
            </a:bodyPr>
            <a:lstStyle/>
            <a:p>
              <a:r>
                <a:rPr lang="vi-VN" sz="6000" b="1">
                  <a:solidFill>
                    <a:srgbClr val="F1B31E"/>
                  </a:solidFill>
                  <a:latin typeface="VEC Text Bold"/>
                  <a:cs typeface="VEC Text Bold"/>
                </a:rPr>
                <a:t>International &amp; Vietnamese</a:t>
              </a:r>
            </a:p>
          </p:txBody>
        </p:sp>
        <p:sp>
          <p:nvSpPr>
            <p:cNvPr id="21" name="TextBox 20">
              <a:extLst>
                <a:ext uri="{FF2B5EF4-FFF2-40B4-BE49-F238E27FC236}">
                  <a16:creationId xmlns:a16="http://schemas.microsoft.com/office/drawing/2014/main" id="{5CD12795-BA13-9A8B-BE55-FA8C4A71BF1E}"/>
                </a:ext>
              </a:extLst>
            </p:cNvPr>
            <p:cNvSpPr txBox="1"/>
            <p:nvPr/>
          </p:nvSpPr>
          <p:spPr>
            <a:xfrm>
              <a:off x="23463044" y="6966726"/>
              <a:ext cx="4426752"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err="1">
                  <a:latin typeface="VEC Text"/>
                  <a:cs typeface="VEC Text"/>
                </a:rPr>
                <a:t>school</a:t>
              </a:r>
              <a:r>
                <a:rPr lang="vi-VN">
                  <a:latin typeface="VEC Text"/>
                  <a:cs typeface="VEC Text"/>
                </a:rPr>
                <a:t> </a:t>
              </a:r>
              <a:r>
                <a:rPr lang="vi-VN" err="1">
                  <a:latin typeface="VEC Text"/>
                  <a:cs typeface="VEC Text"/>
                </a:rPr>
                <a:t>system</a:t>
              </a:r>
              <a:endParaRPr lang="vi-VN" err="1"/>
            </a:p>
          </p:txBody>
        </p:sp>
      </p:grpSp>
      <p:grpSp>
        <p:nvGrpSpPr>
          <p:cNvPr id="35" name="Group 34">
            <a:extLst>
              <a:ext uri="{FF2B5EF4-FFF2-40B4-BE49-F238E27FC236}">
                <a16:creationId xmlns:a16="http://schemas.microsoft.com/office/drawing/2014/main" id="{34FEF84C-AC82-CBB2-67C9-74422B7992F6}"/>
              </a:ext>
            </a:extLst>
          </p:cNvPr>
          <p:cNvGrpSpPr/>
          <p:nvPr/>
        </p:nvGrpSpPr>
        <p:grpSpPr>
          <a:xfrm>
            <a:off x="17481415" y="12296174"/>
            <a:ext cx="11027327" cy="1015663"/>
            <a:chOff x="18279739" y="6698588"/>
            <a:chExt cx="11027327" cy="1015663"/>
          </a:xfrm>
        </p:grpSpPr>
        <p:sp>
          <p:nvSpPr>
            <p:cNvPr id="38" name="TextBox 37">
              <a:extLst>
                <a:ext uri="{FF2B5EF4-FFF2-40B4-BE49-F238E27FC236}">
                  <a16:creationId xmlns:a16="http://schemas.microsoft.com/office/drawing/2014/main" id="{51576033-9467-2F9C-E85B-4F06AB5A7581}"/>
                </a:ext>
              </a:extLst>
            </p:cNvPr>
            <p:cNvSpPr txBox="1"/>
            <p:nvPr/>
          </p:nvSpPr>
          <p:spPr>
            <a:xfrm>
              <a:off x="18279739" y="6698588"/>
              <a:ext cx="8302887" cy="1015663"/>
            </a:xfrm>
            <a:prstGeom prst="rect">
              <a:avLst/>
            </a:prstGeom>
            <a:noFill/>
          </p:spPr>
          <p:txBody>
            <a:bodyPr wrap="square" lIns="91440" tIns="45720" rIns="91440" bIns="45720" anchor="t">
              <a:spAutoFit/>
            </a:bodyPr>
            <a:lstStyle/>
            <a:p>
              <a:r>
                <a:rPr lang="vi-VN" sz="6000" b="1">
                  <a:solidFill>
                    <a:srgbClr val="F1B31E"/>
                  </a:solidFill>
                  <a:latin typeface="VEC Text Bold"/>
                  <a:cs typeface="VEC Text Bold"/>
                </a:rPr>
                <a:t>5.6 ha</a:t>
              </a:r>
              <a:endParaRPr lang="en-US" sz="6000" b="1">
                <a:solidFill>
                  <a:srgbClr val="F1B31E"/>
                </a:solidFill>
                <a:latin typeface="VEC Text Bold"/>
                <a:cs typeface="VEC Text Bold"/>
              </a:endParaRPr>
            </a:p>
          </p:txBody>
        </p:sp>
        <p:sp>
          <p:nvSpPr>
            <p:cNvPr id="39" name="TextBox 38">
              <a:extLst>
                <a:ext uri="{FF2B5EF4-FFF2-40B4-BE49-F238E27FC236}">
                  <a16:creationId xmlns:a16="http://schemas.microsoft.com/office/drawing/2014/main" id="{FF2AC12F-B077-EFA0-523F-DF6D262C148C}"/>
                </a:ext>
              </a:extLst>
            </p:cNvPr>
            <p:cNvSpPr txBox="1"/>
            <p:nvPr/>
          </p:nvSpPr>
          <p:spPr>
            <a:xfrm>
              <a:off x="20627341" y="6913598"/>
              <a:ext cx="8679725"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err="1">
                  <a:latin typeface="VEC Text"/>
                  <a:cs typeface="VEC Text"/>
                </a:rPr>
                <a:t>Wonderland</a:t>
              </a:r>
              <a:r>
                <a:rPr lang="vi-VN">
                  <a:latin typeface="VEC Text"/>
                  <a:cs typeface="VEC Text"/>
                </a:rPr>
                <a:t> </a:t>
              </a:r>
              <a:r>
                <a:rPr lang="vi-VN" err="1">
                  <a:latin typeface="VEC Text"/>
                  <a:cs typeface="VEC Text"/>
                </a:rPr>
                <a:t>theme</a:t>
              </a:r>
              <a:r>
                <a:rPr lang="vi-VN">
                  <a:latin typeface="VEC Text"/>
                  <a:cs typeface="VEC Text"/>
                </a:rPr>
                <a:t> </a:t>
              </a:r>
              <a:r>
                <a:rPr lang="vi-VN" err="1">
                  <a:latin typeface="VEC Text"/>
                  <a:cs typeface="VEC Text"/>
                </a:rPr>
                <a:t>park</a:t>
              </a:r>
              <a:endParaRPr lang="vi-VN" err="1"/>
            </a:p>
          </p:txBody>
        </p:sp>
      </p:grpSp>
      <p:grpSp>
        <p:nvGrpSpPr>
          <p:cNvPr id="44" name="Group 43">
            <a:extLst>
              <a:ext uri="{FF2B5EF4-FFF2-40B4-BE49-F238E27FC236}">
                <a16:creationId xmlns:a16="http://schemas.microsoft.com/office/drawing/2014/main" id="{471C701A-39E7-3820-46AD-E2306BFDAA68}"/>
              </a:ext>
            </a:extLst>
          </p:cNvPr>
          <p:cNvGrpSpPr/>
          <p:nvPr/>
        </p:nvGrpSpPr>
        <p:grpSpPr>
          <a:xfrm>
            <a:off x="17481415" y="13514417"/>
            <a:ext cx="12300891" cy="1015663"/>
            <a:chOff x="18279739" y="6698588"/>
            <a:chExt cx="12300891" cy="1015663"/>
          </a:xfrm>
        </p:grpSpPr>
        <p:sp>
          <p:nvSpPr>
            <p:cNvPr id="45" name="TextBox 44">
              <a:extLst>
                <a:ext uri="{FF2B5EF4-FFF2-40B4-BE49-F238E27FC236}">
                  <a16:creationId xmlns:a16="http://schemas.microsoft.com/office/drawing/2014/main" id="{7065548B-6D7F-1FC5-3F57-A313F0282AC1}"/>
                </a:ext>
              </a:extLst>
            </p:cNvPr>
            <p:cNvSpPr txBox="1"/>
            <p:nvPr/>
          </p:nvSpPr>
          <p:spPr>
            <a:xfrm>
              <a:off x="18279739" y="6698588"/>
              <a:ext cx="8302887" cy="1015663"/>
            </a:xfrm>
            <a:prstGeom prst="rect">
              <a:avLst/>
            </a:prstGeom>
            <a:noFill/>
          </p:spPr>
          <p:txBody>
            <a:bodyPr wrap="square" lIns="91440" tIns="45720" rIns="91440" bIns="45720" anchor="t">
              <a:spAutoFit/>
            </a:bodyPr>
            <a:lstStyle/>
            <a:p>
              <a:r>
                <a:rPr lang="vi-VN" sz="6000" b="1">
                  <a:solidFill>
                    <a:srgbClr val="F1B31E"/>
                  </a:solidFill>
                  <a:latin typeface="VEC Text Bold"/>
                  <a:cs typeface="VEC Text Bold"/>
                </a:rPr>
                <a:t>Over 3 ha</a:t>
              </a:r>
            </a:p>
          </p:txBody>
        </p:sp>
        <p:sp>
          <p:nvSpPr>
            <p:cNvPr id="46" name="TextBox 45">
              <a:extLst>
                <a:ext uri="{FF2B5EF4-FFF2-40B4-BE49-F238E27FC236}">
                  <a16:creationId xmlns:a16="http://schemas.microsoft.com/office/drawing/2014/main" id="{6F9D155B-C5D1-E91B-FC7C-BF9CFEB6BCBE}"/>
                </a:ext>
              </a:extLst>
            </p:cNvPr>
            <p:cNvSpPr txBox="1"/>
            <p:nvPr/>
          </p:nvSpPr>
          <p:spPr>
            <a:xfrm>
              <a:off x="21900905" y="7002145"/>
              <a:ext cx="8679725" cy="64633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err="1">
                  <a:latin typeface="VEC Text"/>
                  <a:cs typeface="VEC Text"/>
                </a:rPr>
                <a:t>Vincom</a:t>
              </a:r>
              <a:r>
                <a:rPr lang="vi-VN">
                  <a:latin typeface="VEC Text"/>
                  <a:cs typeface="VEC Text"/>
                </a:rPr>
                <a:t> </a:t>
              </a:r>
              <a:r>
                <a:rPr lang="vi-VN" err="1">
                  <a:latin typeface="VEC Text"/>
                  <a:cs typeface="VEC Text"/>
                </a:rPr>
                <a:t>Mega</a:t>
              </a:r>
              <a:r>
                <a:rPr lang="vi-VN">
                  <a:latin typeface="VEC Text"/>
                  <a:cs typeface="VEC Text"/>
                </a:rPr>
                <a:t> </a:t>
              </a:r>
              <a:r>
                <a:rPr lang="vi-VN" err="1">
                  <a:latin typeface="VEC Text"/>
                  <a:cs typeface="VEC Text"/>
                </a:rPr>
                <a:t>Shopping</a:t>
              </a:r>
              <a:r>
                <a:rPr lang="vi-VN">
                  <a:latin typeface="VEC Text"/>
                  <a:cs typeface="VEC Text"/>
                </a:rPr>
                <a:t> </a:t>
              </a:r>
              <a:r>
                <a:rPr lang="vi-VN" err="1">
                  <a:latin typeface="VEC Text"/>
                  <a:cs typeface="VEC Text"/>
                </a:rPr>
                <a:t>Mall</a:t>
              </a:r>
              <a:endParaRPr lang="en-US" err="1">
                <a:latin typeface="VEC Text"/>
                <a:cs typeface="VEC Text"/>
              </a:endParaRPr>
            </a:p>
          </p:txBody>
        </p:sp>
      </p:grpSp>
      <p:sp>
        <p:nvSpPr>
          <p:cNvPr id="76" name="TextBox 75">
            <a:extLst>
              <a:ext uri="{FF2B5EF4-FFF2-40B4-BE49-F238E27FC236}">
                <a16:creationId xmlns:a16="http://schemas.microsoft.com/office/drawing/2014/main" id="{FC4D8BE7-5EC7-4E68-07E4-BAB00786A306}"/>
              </a:ext>
            </a:extLst>
          </p:cNvPr>
          <p:cNvSpPr txBox="1"/>
          <p:nvPr/>
        </p:nvSpPr>
        <p:spPr>
          <a:xfrm>
            <a:off x="17500663" y="14894352"/>
            <a:ext cx="8679725" cy="1200329"/>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err="1">
                <a:latin typeface="VEC Text"/>
                <a:cs typeface="VEC Text"/>
              </a:rPr>
              <a:t>Modern</a:t>
            </a:r>
            <a:r>
              <a:rPr lang="vi-VN">
                <a:latin typeface="VEC Text"/>
                <a:cs typeface="VEC Text"/>
              </a:rPr>
              <a:t> </a:t>
            </a:r>
            <a:r>
              <a:rPr lang="vi-VN" err="1">
                <a:latin typeface="VEC Text"/>
                <a:cs typeface="VEC Text"/>
              </a:rPr>
              <a:t>hospital</a:t>
            </a:r>
            <a:r>
              <a:rPr lang="vi-VN">
                <a:latin typeface="VEC Text"/>
                <a:cs typeface="VEC Text"/>
              </a:rPr>
              <a:t> &amp; </a:t>
            </a:r>
            <a:r>
              <a:rPr lang="vi-VN" err="1">
                <a:latin typeface="VEC Text"/>
                <a:cs typeface="VEC Text"/>
              </a:rPr>
              <a:t>healthcare</a:t>
            </a:r>
            <a:r>
              <a:rPr lang="vi-VN">
                <a:latin typeface="VEC Text"/>
                <a:cs typeface="VEC Text"/>
              </a:rPr>
              <a:t> </a:t>
            </a:r>
            <a:r>
              <a:rPr lang="vi-VN" err="1">
                <a:latin typeface="VEC Text"/>
                <a:cs typeface="VEC Text"/>
              </a:rPr>
              <a:t>clinics</a:t>
            </a:r>
            <a:endParaRPr lang="vi-VN" err="1"/>
          </a:p>
          <a:p>
            <a:pPr algn="l"/>
            <a:endParaRPr lang="vi-VN"/>
          </a:p>
        </p:txBody>
      </p:sp>
      <p:grpSp>
        <p:nvGrpSpPr>
          <p:cNvPr id="79" name="Group 78">
            <a:extLst>
              <a:ext uri="{FF2B5EF4-FFF2-40B4-BE49-F238E27FC236}">
                <a16:creationId xmlns:a16="http://schemas.microsoft.com/office/drawing/2014/main" id="{7BECEA95-944B-2287-D278-23A70F406C46}"/>
              </a:ext>
            </a:extLst>
          </p:cNvPr>
          <p:cNvGrpSpPr/>
          <p:nvPr/>
        </p:nvGrpSpPr>
        <p:grpSpPr>
          <a:xfrm>
            <a:off x="16346908" y="4982954"/>
            <a:ext cx="371114" cy="371114"/>
            <a:chOff x="17012027" y="9475258"/>
            <a:chExt cx="508492" cy="508492"/>
          </a:xfrm>
        </p:grpSpPr>
        <p:sp>
          <p:nvSpPr>
            <p:cNvPr id="80" name="Oval 79">
              <a:extLst>
                <a:ext uri="{FF2B5EF4-FFF2-40B4-BE49-F238E27FC236}">
                  <a16:creationId xmlns:a16="http://schemas.microsoft.com/office/drawing/2014/main" id="{273698BF-30A7-AB6B-9E4B-7031BC3B2EC5}"/>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Oval 80">
              <a:extLst>
                <a:ext uri="{FF2B5EF4-FFF2-40B4-BE49-F238E27FC236}">
                  <a16:creationId xmlns:a16="http://schemas.microsoft.com/office/drawing/2014/main" id="{5B2D7B32-471E-4BBD-34A4-600CAF2A3612}"/>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2" name="Group 81">
            <a:extLst>
              <a:ext uri="{FF2B5EF4-FFF2-40B4-BE49-F238E27FC236}">
                <a16:creationId xmlns:a16="http://schemas.microsoft.com/office/drawing/2014/main" id="{1D3A793A-6E79-7978-AB22-4EED38B7FC55}"/>
              </a:ext>
            </a:extLst>
          </p:cNvPr>
          <p:cNvGrpSpPr/>
          <p:nvPr/>
        </p:nvGrpSpPr>
        <p:grpSpPr>
          <a:xfrm>
            <a:off x="16354958" y="6262028"/>
            <a:ext cx="371114" cy="371114"/>
            <a:chOff x="17012027" y="9475258"/>
            <a:chExt cx="508492" cy="508492"/>
          </a:xfrm>
        </p:grpSpPr>
        <p:sp>
          <p:nvSpPr>
            <p:cNvPr id="83" name="Oval 82">
              <a:extLst>
                <a:ext uri="{FF2B5EF4-FFF2-40B4-BE49-F238E27FC236}">
                  <a16:creationId xmlns:a16="http://schemas.microsoft.com/office/drawing/2014/main" id="{AEFF7A38-E948-FD1B-1D1D-3DD971D08364}"/>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FF37DCDF-B093-1384-15C8-7450C55115D8}"/>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5" name="Group 84">
            <a:extLst>
              <a:ext uri="{FF2B5EF4-FFF2-40B4-BE49-F238E27FC236}">
                <a16:creationId xmlns:a16="http://schemas.microsoft.com/office/drawing/2014/main" id="{C06F517A-5E77-4A89-2DD4-573FD703193C}"/>
              </a:ext>
            </a:extLst>
          </p:cNvPr>
          <p:cNvGrpSpPr/>
          <p:nvPr/>
        </p:nvGrpSpPr>
        <p:grpSpPr>
          <a:xfrm>
            <a:off x="16354958" y="7507742"/>
            <a:ext cx="371114" cy="371114"/>
            <a:chOff x="17012027" y="9475258"/>
            <a:chExt cx="508492" cy="508492"/>
          </a:xfrm>
        </p:grpSpPr>
        <p:sp>
          <p:nvSpPr>
            <p:cNvPr id="86" name="Oval 85">
              <a:extLst>
                <a:ext uri="{FF2B5EF4-FFF2-40B4-BE49-F238E27FC236}">
                  <a16:creationId xmlns:a16="http://schemas.microsoft.com/office/drawing/2014/main" id="{496E8CE0-30F3-EC4D-B33C-4B69774D95A6}"/>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Oval 86">
              <a:extLst>
                <a:ext uri="{FF2B5EF4-FFF2-40B4-BE49-F238E27FC236}">
                  <a16:creationId xmlns:a16="http://schemas.microsoft.com/office/drawing/2014/main" id="{626431D7-82F6-4BE0-065D-7B4819169F2B}"/>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8" name="Group 87">
            <a:extLst>
              <a:ext uri="{FF2B5EF4-FFF2-40B4-BE49-F238E27FC236}">
                <a16:creationId xmlns:a16="http://schemas.microsoft.com/office/drawing/2014/main" id="{EFF52F98-F49C-F054-7D3E-738DC85ADFCA}"/>
              </a:ext>
            </a:extLst>
          </p:cNvPr>
          <p:cNvGrpSpPr/>
          <p:nvPr/>
        </p:nvGrpSpPr>
        <p:grpSpPr>
          <a:xfrm>
            <a:off x="16354958" y="8809160"/>
            <a:ext cx="371114" cy="371114"/>
            <a:chOff x="17012027" y="9475258"/>
            <a:chExt cx="508492" cy="508492"/>
          </a:xfrm>
        </p:grpSpPr>
        <p:sp>
          <p:nvSpPr>
            <p:cNvPr id="89" name="Oval 88">
              <a:extLst>
                <a:ext uri="{FF2B5EF4-FFF2-40B4-BE49-F238E27FC236}">
                  <a16:creationId xmlns:a16="http://schemas.microsoft.com/office/drawing/2014/main" id="{A12D96C1-232C-72C3-81FA-971C9D8EE4E5}"/>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89">
              <a:extLst>
                <a:ext uri="{FF2B5EF4-FFF2-40B4-BE49-F238E27FC236}">
                  <a16:creationId xmlns:a16="http://schemas.microsoft.com/office/drawing/2014/main" id="{3AF3E3C3-7D33-94A4-5FEC-9BE7EA7CA5F3}"/>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1" name="Group 90">
            <a:extLst>
              <a:ext uri="{FF2B5EF4-FFF2-40B4-BE49-F238E27FC236}">
                <a16:creationId xmlns:a16="http://schemas.microsoft.com/office/drawing/2014/main" id="{514DC7A9-3651-665D-6733-5F9144E47677}"/>
              </a:ext>
            </a:extLst>
          </p:cNvPr>
          <p:cNvGrpSpPr/>
          <p:nvPr/>
        </p:nvGrpSpPr>
        <p:grpSpPr>
          <a:xfrm>
            <a:off x="16354958" y="10070008"/>
            <a:ext cx="371114" cy="371114"/>
            <a:chOff x="17012027" y="9475258"/>
            <a:chExt cx="508492" cy="508492"/>
          </a:xfrm>
        </p:grpSpPr>
        <p:sp>
          <p:nvSpPr>
            <p:cNvPr id="92" name="Oval 91">
              <a:extLst>
                <a:ext uri="{FF2B5EF4-FFF2-40B4-BE49-F238E27FC236}">
                  <a16:creationId xmlns:a16="http://schemas.microsoft.com/office/drawing/2014/main" id="{45FA8F06-1A68-338A-49BA-535F220C6FB9}"/>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Oval 92">
              <a:extLst>
                <a:ext uri="{FF2B5EF4-FFF2-40B4-BE49-F238E27FC236}">
                  <a16:creationId xmlns:a16="http://schemas.microsoft.com/office/drawing/2014/main" id="{B416FED4-042C-D5AD-2DA4-2E73FA82290F}"/>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4" name="Group 93">
            <a:extLst>
              <a:ext uri="{FF2B5EF4-FFF2-40B4-BE49-F238E27FC236}">
                <a16:creationId xmlns:a16="http://schemas.microsoft.com/office/drawing/2014/main" id="{E6882C68-9A30-5F67-45E3-1D896E04CED2}"/>
              </a:ext>
            </a:extLst>
          </p:cNvPr>
          <p:cNvGrpSpPr/>
          <p:nvPr/>
        </p:nvGrpSpPr>
        <p:grpSpPr>
          <a:xfrm>
            <a:off x="16354958" y="11317214"/>
            <a:ext cx="371114" cy="371114"/>
            <a:chOff x="17012027" y="9475258"/>
            <a:chExt cx="508492" cy="508492"/>
          </a:xfrm>
        </p:grpSpPr>
        <p:sp>
          <p:nvSpPr>
            <p:cNvPr id="95" name="Oval 94">
              <a:extLst>
                <a:ext uri="{FF2B5EF4-FFF2-40B4-BE49-F238E27FC236}">
                  <a16:creationId xmlns:a16="http://schemas.microsoft.com/office/drawing/2014/main" id="{9B48DE36-012B-9B82-25BC-02EDDB3243FC}"/>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Oval 95">
              <a:extLst>
                <a:ext uri="{FF2B5EF4-FFF2-40B4-BE49-F238E27FC236}">
                  <a16:creationId xmlns:a16="http://schemas.microsoft.com/office/drawing/2014/main" id="{A4118F39-708A-BD5F-BC68-9E9F6DE3D3E4}"/>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7" name="Group 96">
            <a:extLst>
              <a:ext uri="{FF2B5EF4-FFF2-40B4-BE49-F238E27FC236}">
                <a16:creationId xmlns:a16="http://schemas.microsoft.com/office/drawing/2014/main" id="{394114CC-F49B-3D29-5A53-4703817B2408}"/>
              </a:ext>
            </a:extLst>
          </p:cNvPr>
          <p:cNvGrpSpPr/>
          <p:nvPr/>
        </p:nvGrpSpPr>
        <p:grpSpPr>
          <a:xfrm>
            <a:off x="16354958" y="12611796"/>
            <a:ext cx="371114" cy="371114"/>
            <a:chOff x="17012027" y="9475258"/>
            <a:chExt cx="508492" cy="508492"/>
          </a:xfrm>
        </p:grpSpPr>
        <p:sp>
          <p:nvSpPr>
            <p:cNvPr id="98" name="Oval 97">
              <a:extLst>
                <a:ext uri="{FF2B5EF4-FFF2-40B4-BE49-F238E27FC236}">
                  <a16:creationId xmlns:a16="http://schemas.microsoft.com/office/drawing/2014/main" id="{15576A4F-50D1-E93E-F32F-0E65A80C55A7}"/>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98">
              <a:extLst>
                <a:ext uri="{FF2B5EF4-FFF2-40B4-BE49-F238E27FC236}">
                  <a16:creationId xmlns:a16="http://schemas.microsoft.com/office/drawing/2014/main" id="{5505140A-21C1-CB1D-A0AB-E7B7E2DCA272}"/>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0" name="Group 99">
            <a:extLst>
              <a:ext uri="{FF2B5EF4-FFF2-40B4-BE49-F238E27FC236}">
                <a16:creationId xmlns:a16="http://schemas.microsoft.com/office/drawing/2014/main" id="{9EB7D5F8-BD05-CEBD-91AE-AA118189D4EA}"/>
              </a:ext>
            </a:extLst>
          </p:cNvPr>
          <p:cNvGrpSpPr/>
          <p:nvPr/>
        </p:nvGrpSpPr>
        <p:grpSpPr>
          <a:xfrm>
            <a:off x="16354958" y="13819057"/>
            <a:ext cx="371114" cy="371114"/>
            <a:chOff x="17012027" y="9475258"/>
            <a:chExt cx="508492" cy="508492"/>
          </a:xfrm>
        </p:grpSpPr>
        <p:sp>
          <p:nvSpPr>
            <p:cNvPr id="101" name="Oval 100">
              <a:extLst>
                <a:ext uri="{FF2B5EF4-FFF2-40B4-BE49-F238E27FC236}">
                  <a16:creationId xmlns:a16="http://schemas.microsoft.com/office/drawing/2014/main" id="{29675526-61C6-7D3B-8837-80A7F6E8183E}"/>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id="{382BDA30-99B1-1493-C36C-A516BFD1B268}"/>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102">
            <a:extLst>
              <a:ext uri="{FF2B5EF4-FFF2-40B4-BE49-F238E27FC236}">
                <a16:creationId xmlns:a16="http://schemas.microsoft.com/office/drawing/2014/main" id="{4F9D963B-AB0A-19FC-B782-19323E43927F}"/>
              </a:ext>
            </a:extLst>
          </p:cNvPr>
          <p:cNvGrpSpPr/>
          <p:nvPr/>
        </p:nvGrpSpPr>
        <p:grpSpPr>
          <a:xfrm>
            <a:off x="16354958" y="15047345"/>
            <a:ext cx="371114" cy="371114"/>
            <a:chOff x="17012027" y="9475258"/>
            <a:chExt cx="508492" cy="508492"/>
          </a:xfrm>
        </p:grpSpPr>
        <p:sp>
          <p:nvSpPr>
            <p:cNvPr id="104" name="Oval 103">
              <a:extLst>
                <a:ext uri="{FF2B5EF4-FFF2-40B4-BE49-F238E27FC236}">
                  <a16:creationId xmlns:a16="http://schemas.microsoft.com/office/drawing/2014/main" id="{B2A12002-1929-F2A0-C76D-ECA5DA2C9964}"/>
                </a:ext>
              </a:extLst>
            </p:cNvPr>
            <p:cNvSpPr/>
            <p:nvPr/>
          </p:nvSpPr>
          <p:spPr>
            <a:xfrm>
              <a:off x="17012027" y="9475258"/>
              <a:ext cx="508492" cy="5084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Oval 104">
              <a:extLst>
                <a:ext uri="{FF2B5EF4-FFF2-40B4-BE49-F238E27FC236}">
                  <a16:creationId xmlns:a16="http://schemas.microsoft.com/office/drawing/2014/main" id="{76DF5C24-ABCD-C967-C9E0-3CDEB2DE7623}"/>
                </a:ext>
              </a:extLst>
            </p:cNvPr>
            <p:cNvSpPr/>
            <p:nvPr/>
          </p:nvSpPr>
          <p:spPr>
            <a:xfrm rot="9000000">
              <a:off x="17088227" y="9551457"/>
              <a:ext cx="356092" cy="356092"/>
            </a:xfrm>
            <a:prstGeom prst="ellipse">
              <a:avLst/>
            </a:prstGeom>
            <a:gradFill>
              <a:gsLst>
                <a:gs pos="29000">
                  <a:srgbClr val="F1B31E"/>
                </a:gs>
                <a:gs pos="100000">
                  <a:srgbClr val="BC802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A large city next to a body of water&#10;&#10;AI-generated content may be incorrect.">
            <a:extLst>
              <a:ext uri="{FF2B5EF4-FFF2-40B4-BE49-F238E27FC236}">
                <a16:creationId xmlns:a16="http://schemas.microsoft.com/office/drawing/2014/main" id="{AE8226CA-666B-02DC-D87A-A5096EF40C14}"/>
              </a:ext>
            </a:extLst>
          </p:cNvPr>
          <p:cNvPicPr>
            <a:picLocks noChangeAspect="1"/>
          </p:cNvPicPr>
          <p:nvPr/>
        </p:nvPicPr>
        <p:blipFill>
          <a:blip r:embed="rId4" cstate="hqprint">
            <a:extLst>
              <a:ext uri="{28A0092B-C50C-407E-A947-70E740481C1C}">
                <a14:useLocalDpi xmlns:a14="http://schemas.microsoft.com/office/drawing/2010/main"/>
              </a:ext>
            </a:extLst>
          </a:blip>
          <a:srcRect/>
          <a:stretch>
            <a:fillRect/>
          </a:stretch>
        </p:blipFill>
        <p:spPr>
          <a:xfrm>
            <a:off x="-2570559" y="-7516"/>
            <a:ext cx="16448380" cy="18063785"/>
          </a:xfrm>
          <a:prstGeom prst="rect">
            <a:avLst/>
          </a:prstGeom>
        </p:spPr>
      </p:pic>
      <p:sp>
        <p:nvSpPr>
          <p:cNvPr id="5" name="Hộp Văn bản 4">
            <a:extLst>
              <a:ext uri="{FF2B5EF4-FFF2-40B4-BE49-F238E27FC236}">
                <a16:creationId xmlns:a16="http://schemas.microsoft.com/office/drawing/2014/main" id="{32876CD8-F7BA-FDDE-7B06-9DCCF5520959}"/>
              </a:ext>
            </a:extLst>
          </p:cNvPr>
          <p:cNvSpPr txBox="1"/>
          <p:nvPr/>
        </p:nvSpPr>
        <p:spPr>
          <a:xfrm>
            <a:off x="26171132" y="8667815"/>
            <a:ext cx="346978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vi-VN" sz="3600" err="1">
                <a:latin typeface="VEC Text"/>
              </a:rPr>
              <a:t>office</a:t>
            </a:r>
            <a:r>
              <a:rPr lang="vi-VN" sz="3600">
                <a:latin typeface="VEC Text"/>
              </a:rPr>
              <a:t> </a:t>
            </a:r>
            <a:r>
              <a:rPr lang="vi-VN" sz="3600" err="1">
                <a:latin typeface="VEC Text"/>
              </a:rPr>
              <a:t>towers</a:t>
            </a:r>
            <a:endParaRPr lang="vi-VN" sz="3600" err="1">
              <a:latin typeface="VEC Text"/>
              <a:cs typeface="VEC Text"/>
            </a:endParaRPr>
          </a:p>
        </p:txBody>
      </p:sp>
    </p:spTree>
    <p:extLst>
      <p:ext uri="{BB962C8B-B14F-4D97-AF65-F5344CB8AC3E}">
        <p14:creationId xmlns:p14="http://schemas.microsoft.com/office/powerpoint/2010/main" val="929135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0B6AC76-4613-F524-A73E-306B1442E1CE}"/>
              </a:ext>
            </a:extLst>
          </p:cNvPr>
          <p:cNvGrpSpPr/>
          <p:nvPr/>
        </p:nvGrpSpPr>
        <p:grpSpPr>
          <a:xfrm>
            <a:off x="-4" y="11849594"/>
            <a:ext cx="30959423" cy="6013695"/>
            <a:chOff x="8057913" y="13325497"/>
            <a:chExt cx="29716413" cy="5772247"/>
          </a:xfrm>
        </p:grpSpPr>
        <p:pic>
          <p:nvPicPr>
            <p:cNvPr id="33798" name="Picture 6" descr="Hướng dẫn tham quan triển lãm “80 năm hành trình Độc lập-Tự do-Hạnh phúc” |  Báo Nhân Dân điện tử">
              <a:extLst>
                <a:ext uri="{FF2B5EF4-FFF2-40B4-BE49-F238E27FC236}">
                  <a16:creationId xmlns:a16="http://schemas.microsoft.com/office/drawing/2014/main" id="{868AA476-9307-A5C3-2B3A-52336B27974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995326" y="13325497"/>
              <a:ext cx="9779000" cy="5500688"/>
            </a:xfrm>
            <a:prstGeom prst="rect">
              <a:avLst/>
            </a:prstGeom>
            <a:noFill/>
            <a:extLst>
              <a:ext uri="{909E8E84-426E-40DD-AFC4-6F175D3DCCD1}">
                <a14:hiddenFill xmlns:a14="http://schemas.microsoft.com/office/drawing/2010/main">
                  <a:solidFill>
                    <a:srgbClr val="FFFFFF"/>
                  </a:solidFill>
                </a14:hiddenFill>
              </a:ext>
            </a:extLst>
          </p:spPr>
        </p:pic>
        <p:pic>
          <p:nvPicPr>
            <p:cNvPr id="33800" name="Picture 8" descr="Khám phá Triển lãm thành tựu Đất nước nhân dịp kỷ niệm 80 năm Ngày Quốc  khánh trước ngày khai mạc">
              <a:extLst>
                <a:ext uri="{FF2B5EF4-FFF2-40B4-BE49-F238E27FC236}">
                  <a16:creationId xmlns:a16="http://schemas.microsoft.com/office/drawing/2014/main" id="{D85C5B7E-7A43-3809-8D04-6C00D6A283E3}"/>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17836913" y="13327085"/>
              <a:ext cx="10158413" cy="5770659"/>
            </a:xfrm>
            <a:prstGeom prst="rect">
              <a:avLst/>
            </a:prstGeom>
            <a:noFill/>
            <a:extLst>
              <a:ext uri="{909E8E84-426E-40DD-AFC4-6F175D3DCCD1}">
                <a14:hiddenFill xmlns:a14="http://schemas.microsoft.com/office/drawing/2010/main">
                  <a:solidFill>
                    <a:srgbClr val="FFFFFF"/>
                  </a:solidFill>
                </a14:hiddenFill>
              </a:ext>
            </a:extLst>
          </p:spPr>
        </p:pic>
        <p:pic>
          <p:nvPicPr>
            <p:cNvPr id="33806" name="Picture 14" descr="Ảnh] Triển lãm “80 năm hành trình Độc lập-Tự do-Hạnh phúc”: Điểm hẹn truyền  cảm hứng cho thế hệ trẻ">
              <a:extLst>
                <a:ext uri="{FF2B5EF4-FFF2-40B4-BE49-F238E27FC236}">
                  <a16:creationId xmlns:a16="http://schemas.microsoft.com/office/drawing/2014/main" id="{54F21A59-9FB7-4211-456E-1968E55CC0A3}"/>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057913" y="13327085"/>
              <a:ext cx="9779000" cy="54991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D990EDEB-A55B-ACB3-86D0-ED68F1F9AE95}"/>
              </a:ext>
            </a:extLst>
          </p:cNvPr>
          <p:cNvGrpSpPr/>
          <p:nvPr/>
        </p:nvGrpSpPr>
        <p:grpSpPr>
          <a:xfrm>
            <a:off x="-1" y="17373534"/>
            <a:ext cx="30959425" cy="668269"/>
            <a:chOff x="0" y="0"/>
            <a:chExt cx="11226800" cy="344805"/>
          </a:xfrm>
        </p:grpSpPr>
        <p:sp>
          <p:nvSpPr>
            <p:cNvPr id="7" name="Rectangle 6">
              <a:extLst>
                <a:ext uri="{FF2B5EF4-FFF2-40B4-BE49-F238E27FC236}">
                  <a16:creationId xmlns:a16="http://schemas.microsoft.com/office/drawing/2014/main" id="{20AEDC43-5AD4-3282-694C-AFEAA132FFAC}"/>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8" name="Rectangle 7">
              <a:extLst>
                <a:ext uri="{FF2B5EF4-FFF2-40B4-BE49-F238E27FC236}">
                  <a16:creationId xmlns:a16="http://schemas.microsoft.com/office/drawing/2014/main" id="{57BCE79A-0BD5-33D8-4D5C-8D68B5F91832}"/>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9" name="Rectangle 8">
              <a:extLst>
                <a:ext uri="{FF2B5EF4-FFF2-40B4-BE49-F238E27FC236}">
                  <a16:creationId xmlns:a16="http://schemas.microsoft.com/office/drawing/2014/main" id="{9FA5941D-907C-FAC2-0DFB-4F414BB2C7CC}"/>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0" name="Rectangle 9">
              <a:extLst>
                <a:ext uri="{FF2B5EF4-FFF2-40B4-BE49-F238E27FC236}">
                  <a16:creationId xmlns:a16="http://schemas.microsoft.com/office/drawing/2014/main" id="{E720C856-8A38-4732-5AF3-F31B83D95945}"/>
                </a:ext>
              </a:extLst>
            </p:cNvPr>
            <p:cNvSpPr/>
            <p:nvPr/>
          </p:nvSpPr>
          <p:spPr>
            <a:xfrm>
              <a:off x="817880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18" name="Picture 17">
            <a:extLst>
              <a:ext uri="{FF2B5EF4-FFF2-40B4-BE49-F238E27FC236}">
                <a16:creationId xmlns:a16="http://schemas.microsoft.com/office/drawing/2014/main" id="{C2D93449-BC80-3969-FBDD-7ECC43B88B6A}"/>
              </a:ext>
            </a:extLst>
          </p:cNvPr>
          <p:cNvPicPr>
            <a:picLocks noChangeAspect="1"/>
          </p:cNvPicPr>
          <p:nvPr/>
        </p:nvPicPr>
        <p:blipFill>
          <a:blip r:embed="rId6">
            <a:alphaModFix amt="20000"/>
          </a:blip>
          <a:srcRect t="9329" r="11775" b="1521"/>
          <a:stretch>
            <a:fillRect/>
          </a:stretch>
        </p:blipFill>
        <p:spPr>
          <a:xfrm>
            <a:off x="19156605" y="-11213"/>
            <a:ext cx="11812387" cy="11977672"/>
          </a:xfrm>
          <a:prstGeom prst="rect">
            <a:avLst/>
          </a:prstGeom>
        </p:spPr>
      </p:pic>
      <p:sp>
        <p:nvSpPr>
          <p:cNvPr id="22" name="TextBox 21">
            <a:extLst>
              <a:ext uri="{FF2B5EF4-FFF2-40B4-BE49-F238E27FC236}">
                <a16:creationId xmlns:a16="http://schemas.microsoft.com/office/drawing/2014/main" id="{984A0EE0-4928-4484-8858-F02088557768}"/>
              </a:ext>
            </a:extLst>
          </p:cNvPr>
          <p:cNvSpPr txBox="1"/>
          <p:nvPr/>
        </p:nvSpPr>
        <p:spPr>
          <a:xfrm>
            <a:off x="1157083" y="7707188"/>
            <a:ext cx="13926564" cy="1938992"/>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sz="4000">
                <a:latin typeface="VEC Text"/>
                <a:cs typeface="VEC Text"/>
              </a:rPr>
              <a:t>A resounding epic that retraces Vietnam’s courageous journey of development – from the steadfast defense of independence to the aspiration for integration and breakthrough.</a:t>
            </a:r>
          </a:p>
        </p:txBody>
      </p:sp>
      <p:grpSp>
        <p:nvGrpSpPr>
          <p:cNvPr id="24" name="Group 23">
            <a:extLst>
              <a:ext uri="{FF2B5EF4-FFF2-40B4-BE49-F238E27FC236}">
                <a16:creationId xmlns:a16="http://schemas.microsoft.com/office/drawing/2014/main" id="{E4E45499-B989-E1EF-B8A8-CDC0D01B69C8}"/>
              </a:ext>
            </a:extLst>
          </p:cNvPr>
          <p:cNvGrpSpPr/>
          <p:nvPr/>
        </p:nvGrpSpPr>
        <p:grpSpPr>
          <a:xfrm rot="5400000">
            <a:off x="15145579" y="-3929240"/>
            <a:ext cx="668269" cy="30959426"/>
            <a:chOff x="-1" y="-2"/>
            <a:chExt cx="1182685" cy="18000667"/>
          </a:xfrm>
        </p:grpSpPr>
        <p:sp>
          <p:nvSpPr>
            <p:cNvPr id="25" name="Rectangle 24">
              <a:extLst>
                <a:ext uri="{FF2B5EF4-FFF2-40B4-BE49-F238E27FC236}">
                  <a16:creationId xmlns:a16="http://schemas.microsoft.com/office/drawing/2014/main" id="{5E63ED4F-63BD-C3DB-B26D-4B777A832CD3}"/>
                </a:ext>
              </a:extLst>
            </p:cNvPr>
            <p:cNvSpPr/>
            <p:nvPr/>
          </p:nvSpPr>
          <p:spPr>
            <a:xfrm rot="5400000">
              <a:off x="-8704663" y="8704660"/>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26" name="Rectangle 25">
              <a:extLst>
                <a:ext uri="{FF2B5EF4-FFF2-40B4-BE49-F238E27FC236}">
                  <a16:creationId xmlns:a16="http://schemas.microsoft.com/office/drawing/2014/main" id="{D827FC59-BFB2-9EFD-DE72-684099A1D730}"/>
                </a:ext>
              </a:extLst>
            </p:cNvPr>
            <p:cNvSpPr/>
            <p:nvPr/>
          </p:nvSpPr>
          <p:spPr>
            <a:xfrm rot="16200000">
              <a:off x="-8113320" y="8704662"/>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
        <p:nvSpPr>
          <p:cNvPr id="13" name="TextBox 12">
            <a:extLst>
              <a:ext uri="{FF2B5EF4-FFF2-40B4-BE49-F238E27FC236}">
                <a16:creationId xmlns:a16="http://schemas.microsoft.com/office/drawing/2014/main" id="{86236D52-311F-5324-E8C6-207C2BF5837C}"/>
              </a:ext>
            </a:extLst>
          </p:cNvPr>
          <p:cNvSpPr txBox="1"/>
          <p:nvPr/>
        </p:nvSpPr>
        <p:spPr>
          <a:xfrm>
            <a:off x="1160581" y="3602197"/>
            <a:ext cx="27326496" cy="3139321"/>
          </a:xfrm>
          <a:prstGeom prst="rect">
            <a:avLst/>
          </a:prstGeom>
          <a:noFill/>
        </p:spPr>
        <p:txBody>
          <a:bodyPr wrap="square" lIns="91440" tIns="45720" rIns="91440" bIns="45720" rtlCol="0" anchor="t">
            <a:spAutoFit/>
          </a:bodyPr>
          <a:lstStyle>
            <a:defPPr>
              <a:defRPr lang="en-US"/>
            </a:defPPr>
            <a:lvl1pPr algn="r">
              <a:defRPr sz="88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l"/>
            <a:r>
              <a:rPr lang="vi-VN" sz="6600">
                <a:latin typeface="VEC Display Bold"/>
                <a:cs typeface="VEC Display Bold"/>
              </a:rPr>
              <a:t>EXHIBITION OF NATIONAL ACHIEVEMENTS </a:t>
            </a:r>
            <a:endParaRPr lang="vi-VN" sz="6600"/>
          </a:p>
          <a:p>
            <a:pPr algn="l"/>
            <a:r>
              <a:rPr lang="vi-VN" sz="6600">
                <a:latin typeface="VEC Display Bold"/>
                <a:cs typeface="VEC Display Bold"/>
              </a:rPr>
              <a:t>80 YEARS – JOURNEY OF INDEPENDENCE - FREEDOM - HAPPINESS</a:t>
            </a:r>
            <a:endParaRPr lang="vi-VN" sz="6600"/>
          </a:p>
          <a:p>
            <a:pPr algn="l"/>
            <a:endParaRPr lang="vi-VN" sz="6600"/>
          </a:p>
        </p:txBody>
      </p:sp>
      <p:sp>
        <p:nvSpPr>
          <p:cNvPr id="14" name="TextBox 13">
            <a:extLst>
              <a:ext uri="{FF2B5EF4-FFF2-40B4-BE49-F238E27FC236}">
                <a16:creationId xmlns:a16="http://schemas.microsoft.com/office/drawing/2014/main" id="{6D01D53B-EA4A-FF7A-FB3D-E651B49E6C51}"/>
              </a:ext>
            </a:extLst>
          </p:cNvPr>
          <p:cNvSpPr txBox="1"/>
          <p:nvPr/>
        </p:nvSpPr>
        <p:spPr>
          <a:xfrm>
            <a:off x="1157083" y="1313088"/>
            <a:ext cx="12007171" cy="1323439"/>
          </a:xfrm>
          <a:prstGeom prst="rect">
            <a:avLst/>
          </a:prstGeom>
          <a:noFill/>
        </p:spPr>
        <p:txBody>
          <a:bodyPr wrap="square" lIns="91440" tIns="45720" rIns="91440" bIns="45720" rtlCol="0" anchor="t">
            <a:spAutoFit/>
          </a:bodyPr>
          <a:lstStyle>
            <a:defPPr>
              <a:defRPr lang="en-US"/>
            </a:defPPr>
            <a:lvl1pPr algn="r">
              <a:defRPr sz="88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l"/>
            <a:r>
              <a:rPr lang="en-GB" sz="8000">
                <a:latin typeface="VEC Display Bold"/>
                <a:cs typeface="VEC Display Bold"/>
              </a:rPr>
              <a:t>OUTSTANDING EVENT</a:t>
            </a:r>
            <a:endParaRPr lang="vi-VN"/>
          </a:p>
        </p:txBody>
      </p:sp>
      <p:pic>
        <p:nvPicPr>
          <p:cNvPr id="36" name="Picture 35">
            <a:extLst>
              <a:ext uri="{FF2B5EF4-FFF2-40B4-BE49-F238E27FC236}">
                <a16:creationId xmlns:a16="http://schemas.microsoft.com/office/drawing/2014/main" id="{F7C37877-CF41-B9CC-9AA7-9C8BC43609BD}"/>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7857292" y="1276638"/>
            <a:ext cx="1827906" cy="1722593"/>
          </a:xfrm>
          <a:prstGeom prst="rect">
            <a:avLst/>
          </a:prstGeom>
        </p:spPr>
      </p:pic>
    </p:spTree>
    <p:extLst>
      <p:ext uri="{BB962C8B-B14F-4D97-AF65-F5344CB8AC3E}">
        <p14:creationId xmlns:p14="http://schemas.microsoft.com/office/powerpoint/2010/main" val="2747449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01F191-3E0B-4494-888E-CD9BCD832703}"/>
              </a:ext>
            </a:extLst>
          </p:cNvPr>
          <p:cNvSpPr/>
          <p:nvPr/>
        </p:nvSpPr>
        <p:spPr>
          <a:xfrm>
            <a:off x="18863751" y="-95325"/>
            <a:ext cx="12150665" cy="181371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D990EDEB-A55B-ACB3-86D0-ED68F1F9AE95}"/>
              </a:ext>
            </a:extLst>
          </p:cNvPr>
          <p:cNvGrpSpPr/>
          <p:nvPr/>
        </p:nvGrpSpPr>
        <p:grpSpPr>
          <a:xfrm>
            <a:off x="-1" y="17373534"/>
            <a:ext cx="30959425" cy="668269"/>
            <a:chOff x="0" y="0"/>
            <a:chExt cx="11226800" cy="344805"/>
          </a:xfrm>
        </p:grpSpPr>
        <p:sp>
          <p:nvSpPr>
            <p:cNvPr id="7" name="Rectangle 6">
              <a:extLst>
                <a:ext uri="{FF2B5EF4-FFF2-40B4-BE49-F238E27FC236}">
                  <a16:creationId xmlns:a16="http://schemas.microsoft.com/office/drawing/2014/main" id="{20AEDC43-5AD4-3282-694C-AFEAA132FFAC}"/>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8" name="Rectangle 7">
              <a:extLst>
                <a:ext uri="{FF2B5EF4-FFF2-40B4-BE49-F238E27FC236}">
                  <a16:creationId xmlns:a16="http://schemas.microsoft.com/office/drawing/2014/main" id="{57BCE79A-0BD5-33D8-4D5C-8D68B5F91832}"/>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9" name="Rectangle 8">
              <a:extLst>
                <a:ext uri="{FF2B5EF4-FFF2-40B4-BE49-F238E27FC236}">
                  <a16:creationId xmlns:a16="http://schemas.microsoft.com/office/drawing/2014/main" id="{9FA5941D-907C-FAC2-0DFB-4F414BB2C7CC}"/>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0" name="Rectangle 9">
              <a:extLst>
                <a:ext uri="{FF2B5EF4-FFF2-40B4-BE49-F238E27FC236}">
                  <a16:creationId xmlns:a16="http://schemas.microsoft.com/office/drawing/2014/main" id="{E720C856-8A38-4732-5AF3-F31B83D95945}"/>
                </a:ext>
              </a:extLst>
            </p:cNvPr>
            <p:cNvSpPr/>
            <p:nvPr/>
          </p:nvSpPr>
          <p:spPr>
            <a:xfrm>
              <a:off x="817880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
        <p:nvSpPr>
          <p:cNvPr id="13" name="TextBox 12">
            <a:extLst>
              <a:ext uri="{FF2B5EF4-FFF2-40B4-BE49-F238E27FC236}">
                <a16:creationId xmlns:a16="http://schemas.microsoft.com/office/drawing/2014/main" id="{5CC8BA80-4455-EDF7-3298-17BE07EA7512}"/>
              </a:ext>
            </a:extLst>
          </p:cNvPr>
          <p:cNvSpPr txBox="1"/>
          <p:nvPr/>
        </p:nvSpPr>
        <p:spPr>
          <a:xfrm>
            <a:off x="1182144" y="10767409"/>
            <a:ext cx="17103429" cy="4324261"/>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vi-VN" sz="3200" b="1">
                <a:latin typeface="VEC Text Bold"/>
                <a:cs typeface="VEC Text Bold"/>
              </a:rPr>
              <a:t>Welcoming delegations of leaders from Vietnam and abroad</a:t>
            </a:r>
            <a:endParaRPr lang="vi-VN" sz="2800">
              <a:latin typeface="VEC Text"/>
              <a:cs typeface="VEC Text"/>
            </a:endParaRPr>
          </a:p>
          <a:p>
            <a:pPr algn="l">
              <a:spcAft>
                <a:spcPts val="1800"/>
              </a:spcAft>
            </a:pPr>
            <a:r>
              <a:rPr lang="vi-VN" sz="3200">
                <a:latin typeface="VEC Text"/>
                <a:cs typeface="VEC Text"/>
              </a:rPr>
              <a:t>Vietnam: General Secretary Tô Lâm, Prime Minister Phạm Minh Chính, National Assembly Chairman Trần Thanh Mẫn, and senior delegates.</a:t>
            </a:r>
            <a:endParaRPr lang="vi-VN" sz="3200"/>
          </a:p>
          <a:p>
            <a:pPr algn="l"/>
            <a:r>
              <a:rPr lang="vi-VN" sz="3200">
                <a:latin typeface="VEC Text"/>
                <a:cs typeface="VEC Text"/>
              </a:rPr>
              <a:t>International:  High-level delegation from Laos led by General Secretary and President Thongloun Sisoulith, High-level delegation from Cambodia led by Mr. Hun Sen, President of the Cambodian People’s Party and President of the Senate, Military delegations from Russia, Laos, Cambodia, and Cuba, Diplomatic missions and embassies from numerous countries</a:t>
            </a:r>
            <a:r>
              <a:rPr lang="en-US" sz="3200">
                <a:latin typeface="VEC Text"/>
                <a:cs typeface="VEC Text"/>
              </a:rPr>
              <a:t>.</a:t>
            </a:r>
            <a:endParaRPr lang="vi-VN" sz="2800"/>
          </a:p>
          <a:p>
            <a:pPr algn="l">
              <a:spcAft>
                <a:spcPts val="1800"/>
              </a:spcAft>
            </a:pPr>
            <a:endParaRPr lang="vi-VN" sz="3200"/>
          </a:p>
        </p:txBody>
      </p:sp>
      <p:grpSp>
        <p:nvGrpSpPr>
          <p:cNvPr id="28" name="Group 27">
            <a:extLst>
              <a:ext uri="{FF2B5EF4-FFF2-40B4-BE49-F238E27FC236}">
                <a16:creationId xmlns:a16="http://schemas.microsoft.com/office/drawing/2014/main" id="{7C8F982D-8756-9B5D-CBB1-C6B04DB70187}"/>
              </a:ext>
            </a:extLst>
          </p:cNvPr>
          <p:cNvGrpSpPr/>
          <p:nvPr/>
        </p:nvGrpSpPr>
        <p:grpSpPr>
          <a:xfrm>
            <a:off x="10711162" y="6321556"/>
            <a:ext cx="6660041" cy="1631216"/>
            <a:chOff x="-2276897" y="7362085"/>
            <a:chExt cx="6660041" cy="1631216"/>
          </a:xfrm>
        </p:grpSpPr>
        <p:sp>
          <p:nvSpPr>
            <p:cNvPr id="24" name="TextBox 23">
              <a:extLst>
                <a:ext uri="{FF2B5EF4-FFF2-40B4-BE49-F238E27FC236}">
                  <a16:creationId xmlns:a16="http://schemas.microsoft.com/office/drawing/2014/main" id="{6E3897FF-8BB6-6561-AC4E-BF7C7D9FFF1A}"/>
                </a:ext>
              </a:extLst>
            </p:cNvPr>
            <p:cNvSpPr txBox="1"/>
            <p:nvPr/>
          </p:nvSpPr>
          <p:spPr>
            <a:xfrm>
              <a:off x="-2276897" y="7362085"/>
              <a:ext cx="2525229" cy="1631216"/>
            </a:xfrm>
            <a:prstGeom prst="rect">
              <a:avLst/>
            </a:prstGeom>
            <a:noFill/>
          </p:spPr>
          <p:txBody>
            <a:bodyPr wrap="square" lIns="91440" tIns="45720" rIns="91440" bIns="45720" anchor="t">
              <a:spAutoFit/>
            </a:bodyPr>
            <a:lstStyle/>
            <a:p>
              <a:r>
                <a:rPr lang="vi-VN" sz="10000" b="1">
                  <a:solidFill>
                    <a:srgbClr val="F1B31E"/>
                  </a:solidFill>
                  <a:latin typeface="VEC Text Bold"/>
                  <a:cs typeface="VEC Text Bold"/>
                </a:rPr>
                <a:t>230</a:t>
              </a:r>
              <a:endParaRPr lang="en-US" sz="10000" b="1">
                <a:solidFill>
                  <a:srgbClr val="F1B31E"/>
                </a:solidFill>
                <a:latin typeface="VEC Text Bold" pitchFamily="2" charset="77"/>
                <a:cs typeface="VEC Text Bold" pitchFamily="2" charset="77"/>
              </a:endParaRPr>
            </a:p>
          </p:txBody>
        </p:sp>
        <p:sp>
          <p:nvSpPr>
            <p:cNvPr id="25" name="TextBox 24">
              <a:extLst>
                <a:ext uri="{FF2B5EF4-FFF2-40B4-BE49-F238E27FC236}">
                  <a16:creationId xmlns:a16="http://schemas.microsoft.com/office/drawing/2014/main" id="{E7C5FE33-3DBE-A68B-EDEE-B8DD0F2BF747}"/>
                </a:ext>
              </a:extLst>
            </p:cNvPr>
            <p:cNvSpPr txBox="1"/>
            <p:nvPr/>
          </p:nvSpPr>
          <p:spPr>
            <a:xfrm>
              <a:off x="148266" y="7569925"/>
              <a:ext cx="4234878" cy="1200329"/>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spcAft>
                  <a:spcPts val="1800"/>
                </a:spcAft>
              </a:pPr>
              <a:r>
                <a:rPr lang="en-US">
                  <a:latin typeface="VEC Text"/>
                  <a:cs typeface="VEC Text"/>
                </a:rPr>
                <a:t>U</a:t>
              </a:r>
              <a:r>
                <a:rPr lang="vi-VN">
                  <a:latin typeface="VEC Text"/>
                  <a:cs typeface="VEC Text"/>
                </a:rPr>
                <a:t>nique exhibition zones</a:t>
              </a:r>
              <a:endParaRPr lang="vi-VN"/>
            </a:p>
          </p:txBody>
        </p:sp>
      </p:grpSp>
      <p:sp>
        <p:nvSpPr>
          <p:cNvPr id="26" name="TextBox 25">
            <a:extLst>
              <a:ext uri="{FF2B5EF4-FFF2-40B4-BE49-F238E27FC236}">
                <a16:creationId xmlns:a16="http://schemas.microsoft.com/office/drawing/2014/main" id="{689DB847-6361-2849-4844-3BCEA9D3FDEA}"/>
              </a:ext>
            </a:extLst>
          </p:cNvPr>
          <p:cNvSpPr txBox="1"/>
          <p:nvPr/>
        </p:nvSpPr>
        <p:spPr>
          <a:xfrm>
            <a:off x="1182714" y="4607611"/>
            <a:ext cx="1671695" cy="1631216"/>
          </a:xfrm>
          <a:prstGeom prst="rect">
            <a:avLst/>
          </a:prstGeom>
          <a:noFill/>
        </p:spPr>
        <p:txBody>
          <a:bodyPr wrap="square" lIns="91440" tIns="45720" rIns="91440" bIns="45720" anchor="t">
            <a:spAutoFit/>
          </a:bodyPr>
          <a:lstStyle/>
          <a:p>
            <a:r>
              <a:rPr lang="vi-VN" sz="10000" b="1">
                <a:solidFill>
                  <a:srgbClr val="F1B31E"/>
                </a:solidFill>
                <a:latin typeface="VEC Text Bold"/>
                <a:cs typeface="VEC Text Bold"/>
              </a:rPr>
              <a:t>28</a:t>
            </a:r>
            <a:endParaRPr lang="en-US" sz="10000" b="1">
              <a:solidFill>
                <a:srgbClr val="F1B31E"/>
              </a:solidFill>
              <a:latin typeface="VEC Text Bold" pitchFamily="2" charset="77"/>
              <a:cs typeface="VEC Text Bold" pitchFamily="2" charset="77"/>
            </a:endParaRPr>
          </a:p>
        </p:txBody>
      </p:sp>
      <p:sp>
        <p:nvSpPr>
          <p:cNvPr id="31" name="TextBox 30">
            <a:extLst>
              <a:ext uri="{FF2B5EF4-FFF2-40B4-BE49-F238E27FC236}">
                <a16:creationId xmlns:a16="http://schemas.microsoft.com/office/drawing/2014/main" id="{DFF7C618-F80F-C75D-A6FD-AFD9E253ACBF}"/>
              </a:ext>
            </a:extLst>
          </p:cNvPr>
          <p:cNvSpPr txBox="1"/>
          <p:nvPr/>
        </p:nvSpPr>
        <p:spPr>
          <a:xfrm>
            <a:off x="3053711" y="4761500"/>
            <a:ext cx="5667282" cy="1323439"/>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spcAft>
                <a:spcPts val="1800"/>
              </a:spcAft>
            </a:pPr>
            <a:r>
              <a:rPr lang="vi-VN" sz="4000">
                <a:latin typeface="VEC Text"/>
                <a:cs typeface="VEC Text"/>
              </a:rPr>
              <a:t>Ministries and Governmental Agencies</a:t>
            </a:r>
            <a:endParaRPr lang="vi-VN">
              <a:latin typeface="VEC Text"/>
              <a:cs typeface="VEC Text"/>
            </a:endParaRPr>
          </a:p>
        </p:txBody>
      </p:sp>
      <p:sp>
        <p:nvSpPr>
          <p:cNvPr id="34" name="TextBox 33">
            <a:extLst>
              <a:ext uri="{FF2B5EF4-FFF2-40B4-BE49-F238E27FC236}">
                <a16:creationId xmlns:a16="http://schemas.microsoft.com/office/drawing/2014/main" id="{F9582BF4-DAB2-2DBE-0E10-C1FC8C0BBEFF}"/>
              </a:ext>
            </a:extLst>
          </p:cNvPr>
          <p:cNvSpPr txBox="1"/>
          <p:nvPr/>
        </p:nvSpPr>
        <p:spPr>
          <a:xfrm>
            <a:off x="1182143" y="6386470"/>
            <a:ext cx="1636113" cy="1631216"/>
          </a:xfrm>
          <a:prstGeom prst="rect">
            <a:avLst/>
          </a:prstGeom>
          <a:noFill/>
        </p:spPr>
        <p:txBody>
          <a:bodyPr wrap="square" lIns="91440" tIns="45720" rIns="91440" bIns="45720" anchor="t">
            <a:spAutoFit/>
          </a:bodyPr>
          <a:lstStyle/>
          <a:p>
            <a:r>
              <a:rPr lang="vi-VN" sz="10000" b="1">
                <a:solidFill>
                  <a:srgbClr val="F1B31E"/>
                </a:solidFill>
                <a:latin typeface="VEC Text Bold"/>
                <a:cs typeface="VEC Text Bold"/>
              </a:rPr>
              <a:t>34</a:t>
            </a:r>
            <a:endParaRPr lang="vi-VN" sz="10000" b="1">
              <a:solidFill>
                <a:srgbClr val="F1B31E"/>
              </a:solidFill>
              <a:latin typeface="VEC Text Bold" pitchFamily="2" charset="77"/>
              <a:cs typeface="VEC Text Bold" pitchFamily="2" charset="77"/>
            </a:endParaRPr>
          </a:p>
        </p:txBody>
      </p:sp>
      <p:sp>
        <p:nvSpPr>
          <p:cNvPr id="35" name="TextBox 34">
            <a:extLst>
              <a:ext uri="{FF2B5EF4-FFF2-40B4-BE49-F238E27FC236}">
                <a16:creationId xmlns:a16="http://schemas.microsoft.com/office/drawing/2014/main" id="{360444D3-5F79-F56C-D9D4-52D382FE6BDB}"/>
              </a:ext>
            </a:extLst>
          </p:cNvPr>
          <p:cNvSpPr txBox="1"/>
          <p:nvPr/>
        </p:nvSpPr>
        <p:spPr>
          <a:xfrm>
            <a:off x="3078451" y="6531524"/>
            <a:ext cx="4351890" cy="1323439"/>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spcAft>
                <a:spcPts val="1800"/>
              </a:spcAft>
            </a:pPr>
            <a:r>
              <a:rPr lang="vi-VN" sz="4000">
                <a:latin typeface="VEC Text"/>
                <a:cs typeface="VEC Text"/>
              </a:rPr>
              <a:t>Provinces and Cities nationwide</a:t>
            </a:r>
            <a:endParaRPr lang="vi-VN"/>
          </a:p>
        </p:txBody>
      </p:sp>
      <p:sp>
        <p:nvSpPr>
          <p:cNvPr id="41" name="TextBox 40">
            <a:extLst>
              <a:ext uri="{FF2B5EF4-FFF2-40B4-BE49-F238E27FC236}">
                <a16:creationId xmlns:a16="http://schemas.microsoft.com/office/drawing/2014/main" id="{8EC7FC77-0906-5A0F-062F-3F0D7634265B}"/>
              </a:ext>
            </a:extLst>
          </p:cNvPr>
          <p:cNvSpPr txBox="1"/>
          <p:nvPr/>
        </p:nvSpPr>
        <p:spPr>
          <a:xfrm>
            <a:off x="10751904" y="4522747"/>
            <a:ext cx="2223158" cy="1631216"/>
          </a:xfrm>
          <a:prstGeom prst="rect">
            <a:avLst/>
          </a:prstGeom>
          <a:noFill/>
        </p:spPr>
        <p:txBody>
          <a:bodyPr wrap="square" lIns="91440" tIns="45720" rIns="91440" bIns="45720" anchor="t">
            <a:spAutoFit/>
          </a:bodyPr>
          <a:lstStyle/>
          <a:p>
            <a:r>
              <a:rPr lang="vi-VN" sz="10000" b="1">
                <a:solidFill>
                  <a:srgbClr val="F1B31E"/>
                </a:solidFill>
                <a:latin typeface="VEC Text Bold"/>
                <a:cs typeface="VEC Text Bold"/>
              </a:rPr>
              <a:t>110</a:t>
            </a:r>
            <a:endParaRPr lang="vi-VN" sz="10000" b="1">
              <a:solidFill>
                <a:srgbClr val="F1B31E"/>
              </a:solidFill>
              <a:latin typeface="VEC Text Bold" pitchFamily="2" charset="77"/>
              <a:cs typeface="VEC Text Bold" pitchFamily="2" charset="77"/>
            </a:endParaRPr>
          </a:p>
        </p:txBody>
      </p:sp>
      <p:sp>
        <p:nvSpPr>
          <p:cNvPr id="43" name="TextBox 42">
            <a:extLst>
              <a:ext uri="{FF2B5EF4-FFF2-40B4-BE49-F238E27FC236}">
                <a16:creationId xmlns:a16="http://schemas.microsoft.com/office/drawing/2014/main" id="{99792CB7-B6C2-82DD-6BF4-86F16910C8A9}"/>
              </a:ext>
            </a:extLst>
          </p:cNvPr>
          <p:cNvSpPr txBox="1"/>
          <p:nvPr/>
        </p:nvSpPr>
        <p:spPr>
          <a:xfrm>
            <a:off x="13088573" y="4676636"/>
            <a:ext cx="5276045" cy="1323439"/>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spcAft>
                <a:spcPts val="1800"/>
              </a:spcAft>
            </a:pPr>
            <a:r>
              <a:rPr lang="en-US" sz="4000">
                <a:latin typeface="VEC Text"/>
                <a:cs typeface="VEC Text"/>
              </a:rPr>
              <a:t>M</a:t>
            </a:r>
            <a:r>
              <a:rPr lang="vi-VN" sz="4000">
                <a:latin typeface="VEC Text"/>
                <a:cs typeface="VEC Text"/>
              </a:rPr>
              <a:t>ajor enterprises and economic groups</a:t>
            </a:r>
            <a:endParaRPr lang="vi-VN"/>
          </a:p>
        </p:txBody>
      </p:sp>
      <p:sp>
        <p:nvSpPr>
          <p:cNvPr id="51" name="TextBox 50">
            <a:extLst>
              <a:ext uri="{FF2B5EF4-FFF2-40B4-BE49-F238E27FC236}">
                <a16:creationId xmlns:a16="http://schemas.microsoft.com/office/drawing/2014/main" id="{F707A92C-CBE2-50A1-A020-70B16F749F6A}"/>
              </a:ext>
            </a:extLst>
          </p:cNvPr>
          <p:cNvSpPr txBox="1"/>
          <p:nvPr/>
        </p:nvSpPr>
        <p:spPr>
          <a:xfrm>
            <a:off x="11119121" y="8406989"/>
            <a:ext cx="8302887" cy="1631216"/>
          </a:xfrm>
          <a:prstGeom prst="rect">
            <a:avLst/>
          </a:prstGeom>
          <a:noFill/>
        </p:spPr>
        <p:txBody>
          <a:bodyPr wrap="square" lIns="91440" tIns="45720" rIns="91440" bIns="45720" anchor="t">
            <a:spAutoFit/>
          </a:bodyPr>
          <a:lstStyle/>
          <a:p>
            <a:r>
              <a:rPr lang="vi-VN" sz="10000" b="1">
                <a:solidFill>
                  <a:srgbClr val="F1B31E"/>
                </a:solidFill>
                <a:latin typeface="VEC Text Bold"/>
                <a:cs typeface="VEC Text Bold"/>
              </a:rPr>
              <a:t>180</a:t>
            </a:r>
            <a:endParaRPr lang="vi-VN" sz="10000" b="1">
              <a:solidFill>
                <a:srgbClr val="F1B31E"/>
              </a:solidFill>
              <a:latin typeface="VEC Text Bold" pitchFamily="2" charset="77"/>
              <a:cs typeface="VEC Text Bold" pitchFamily="2" charset="77"/>
            </a:endParaRPr>
          </a:p>
        </p:txBody>
      </p:sp>
      <p:sp>
        <p:nvSpPr>
          <p:cNvPr id="52" name="TextBox 51">
            <a:extLst>
              <a:ext uri="{FF2B5EF4-FFF2-40B4-BE49-F238E27FC236}">
                <a16:creationId xmlns:a16="http://schemas.microsoft.com/office/drawing/2014/main" id="{D19940AC-4F7D-29EE-FA77-4BC856E63390}"/>
              </a:ext>
            </a:extLst>
          </p:cNvPr>
          <p:cNvSpPr txBox="1"/>
          <p:nvPr/>
        </p:nvSpPr>
        <p:spPr>
          <a:xfrm>
            <a:off x="13426841" y="8560877"/>
            <a:ext cx="5549071" cy="1323439"/>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spcAft>
                <a:spcPts val="1800"/>
              </a:spcAft>
            </a:pPr>
            <a:r>
              <a:rPr lang="en-US" sz="4000">
                <a:latin typeface="VEC Text"/>
                <a:cs typeface="VEC Text"/>
              </a:rPr>
              <a:t>I</a:t>
            </a:r>
            <a:r>
              <a:rPr lang="vi-VN" sz="4000">
                <a:latin typeface="VEC Text"/>
                <a:cs typeface="VEC Text"/>
              </a:rPr>
              <a:t>ndustries across diverse sectors</a:t>
            </a:r>
            <a:endParaRPr lang="vi-VN"/>
          </a:p>
        </p:txBody>
      </p:sp>
      <p:sp>
        <p:nvSpPr>
          <p:cNvPr id="47" name="TextBox 46">
            <a:extLst>
              <a:ext uri="{FF2B5EF4-FFF2-40B4-BE49-F238E27FC236}">
                <a16:creationId xmlns:a16="http://schemas.microsoft.com/office/drawing/2014/main" id="{68E3EC20-8D92-0828-A473-3BAFEEE04190}"/>
              </a:ext>
            </a:extLst>
          </p:cNvPr>
          <p:cNvSpPr txBox="1"/>
          <p:nvPr/>
        </p:nvSpPr>
        <p:spPr>
          <a:xfrm>
            <a:off x="1116575" y="1136452"/>
            <a:ext cx="3478837" cy="1323439"/>
          </a:xfrm>
          <a:prstGeom prst="rect">
            <a:avLst/>
          </a:prstGeom>
          <a:noFill/>
        </p:spPr>
        <p:txBody>
          <a:bodyPr wrap="none" lIns="91440" tIns="45720" rIns="91440" bIns="45720" rtlCol="0" anchor="t">
            <a:spAutoFit/>
          </a:bodyPr>
          <a:lstStyle>
            <a:defPPr>
              <a:defRPr lang="en-US"/>
            </a:defPPr>
            <a:lvl1pPr>
              <a:defRPr sz="117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lvl="0">
              <a:buNone/>
            </a:pPr>
            <a:r>
              <a:rPr lang="vi-VN" sz="8000">
                <a:latin typeface="VEC Display Bold"/>
                <a:cs typeface="VEC Display Bold"/>
              </a:rPr>
              <a:t>SCALE</a:t>
            </a:r>
            <a:endParaRPr lang="vi-VN"/>
          </a:p>
        </p:txBody>
      </p:sp>
      <p:sp>
        <p:nvSpPr>
          <p:cNvPr id="48" name="TextBox 47">
            <a:extLst>
              <a:ext uri="{FF2B5EF4-FFF2-40B4-BE49-F238E27FC236}">
                <a16:creationId xmlns:a16="http://schemas.microsoft.com/office/drawing/2014/main" id="{22364B72-9EFC-3DF2-466D-3D92C23122D1}"/>
              </a:ext>
            </a:extLst>
          </p:cNvPr>
          <p:cNvSpPr txBox="1"/>
          <p:nvPr/>
        </p:nvSpPr>
        <p:spPr>
          <a:xfrm>
            <a:off x="1159365" y="2439204"/>
            <a:ext cx="12682598" cy="1569660"/>
          </a:xfrm>
          <a:prstGeom prst="rect">
            <a:avLst/>
          </a:prstGeom>
          <a:noFill/>
        </p:spPr>
        <p:txBody>
          <a:bodyPr wrap="square" lIns="91440" tIns="45720" rIns="91440" bIns="45720" anchor="t">
            <a:spAutoFit/>
          </a:bodyPr>
          <a:lstStyle>
            <a:defPPr>
              <a:defRPr lang="en-US"/>
            </a:defPPr>
            <a:lvl1pPr>
              <a:defRPr sz="4000">
                <a:solidFill>
                  <a:srgbClr val="BBAA87"/>
                </a:solidFill>
                <a:latin typeface="VEC Text" pitchFamily="2" charset="77"/>
                <a:cs typeface="VEC Text" pitchFamily="2" charset="77"/>
              </a:defRPr>
            </a:lvl1pPr>
          </a:lstStyle>
          <a:p>
            <a:r>
              <a:rPr lang="vi-VN" sz="4800" b="1">
                <a:latin typeface="VEC Text Bold"/>
                <a:cs typeface="VEC Text Bold"/>
              </a:rPr>
              <a:t>An </a:t>
            </a:r>
            <a:r>
              <a:rPr lang="vi-VN" sz="4800" b="1" err="1">
                <a:latin typeface="VEC Text Bold"/>
                <a:cs typeface="VEC Text Bold"/>
              </a:rPr>
              <a:t>Exhibition</a:t>
            </a:r>
            <a:r>
              <a:rPr lang="vi-VN" sz="4800" b="1">
                <a:latin typeface="VEC Text Bold"/>
                <a:cs typeface="VEC Text Bold"/>
              </a:rPr>
              <a:t> </a:t>
            </a:r>
            <a:r>
              <a:rPr lang="vi-VN" sz="4800" b="1" err="1">
                <a:latin typeface="VEC Text Bold"/>
                <a:cs typeface="VEC Text Bold"/>
              </a:rPr>
              <a:t>of</a:t>
            </a:r>
            <a:r>
              <a:rPr lang="vi-VN" sz="4800" b="1">
                <a:latin typeface="VEC Text Bold"/>
                <a:cs typeface="VEC Text Bold"/>
              </a:rPr>
              <a:t> </a:t>
            </a:r>
            <a:r>
              <a:rPr lang="vi-VN" sz="4800" b="1" err="1">
                <a:latin typeface="VEC Text Bold"/>
                <a:cs typeface="VEC Text Bold"/>
              </a:rPr>
              <a:t>Many</a:t>
            </a:r>
            <a:r>
              <a:rPr lang="vi-VN" sz="4800" b="1">
                <a:latin typeface="VEC Text Bold"/>
                <a:cs typeface="VEC Text Bold"/>
              </a:rPr>
              <a:t> “</a:t>
            </a:r>
            <a:r>
              <a:rPr lang="vi-VN" sz="4800" b="1" err="1">
                <a:latin typeface="VEC Text Bold"/>
                <a:cs typeface="VEC Text Bold"/>
              </a:rPr>
              <a:t>Firsts</a:t>
            </a:r>
            <a:r>
              <a:rPr lang="vi-VN" sz="4800" b="1">
                <a:latin typeface="VEC Text Bold"/>
                <a:cs typeface="VEC Text Bold"/>
              </a:rPr>
              <a:t>"</a:t>
            </a:r>
            <a:endParaRPr lang="vi-VN" sz="4800" b="1" err="1"/>
          </a:p>
          <a:p>
            <a:endParaRPr lang="vi-VN" sz="4800"/>
          </a:p>
        </p:txBody>
      </p:sp>
      <p:sp>
        <p:nvSpPr>
          <p:cNvPr id="49" name="TextBox 48">
            <a:extLst>
              <a:ext uri="{FF2B5EF4-FFF2-40B4-BE49-F238E27FC236}">
                <a16:creationId xmlns:a16="http://schemas.microsoft.com/office/drawing/2014/main" id="{DA719DDB-9288-30C6-5AA3-B2A098AACB5D}"/>
              </a:ext>
            </a:extLst>
          </p:cNvPr>
          <p:cNvSpPr txBox="1"/>
          <p:nvPr/>
        </p:nvSpPr>
        <p:spPr>
          <a:xfrm>
            <a:off x="9351908" y="4984412"/>
            <a:ext cx="2223158" cy="707886"/>
          </a:xfrm>
          <a:prstGeom prst="rect">
            <a:avLst/>
          </a:prstGeom>
          <a:noFill/>
        </p:spPr>
        <p:txBody>
          <a:bodyPr wrap="square" lIns="91440" tIns="45720" rIns="91440" bIns="45720" anchor="t">
            <a:spAutoFit/>
          </a:bodyPr>
          <a:lstStyle/>
          <a:p>
            <a:r>
              <a:rPr lang="vi-VN" sz="4000" b="1">
                <a:solidFill>
                  <a:srgbClr val="F1B31E"/>
                </a:solidFill>
                <a:latin typeface="VEC Text Bold"/>
                <a:cs typeface="VEC Text Bold"/>
              </a:rPr>
              <a:t>Over</a:t>
            </a:r>
            <a:endParaRPr lang="vi-VN" sz="4000" b="1">
              <a:solidFill>
                <a:srgbClr val="F1B31E"/>
              </a:solidFill>
              <a:latin typeface="VEC Text Bold" pitchFamily="2" charset="77"/>
              <a:cs typeface="VEC Text Bold" pitchFamily="2" charset="77"/>
            </a:endParaRPr>
          </a:p>
        </p:txBody>
      </p:sp>
      <p:sp>
        <p:nvSpPr>
          <p:cNvPr id="53" name="TextBox 52">
            <a:extLst>
              <a:ext uri="{FF2B5EF4-FFF2-40B4-BE49-F238E27FC236}">
                <a16:creationId xmlns:a16="http://schemas.microsoft.com/office/drawing/2014/main" id="{83013F54-92BE-2500-C60E-F9A0A87EEABA}"/>
              </a:ext>
            </a:extLst>
          </p:cNvPr>
          <p:cNvSpPr txBox="1"/>
          <p:nvPr/>
        </p:nvSpPr>
        <p:spPr>
          <a:xfrm>
            <a:off x="9351908" y="6775773"/>
            <a:ext cx="2223158" cy="707886"/>
          </a:xfrm>
          <a:prstGeom prst="rect">
            <a:avLst/>
          </a:prstGeom>
          <a:noFill/>
        </p:spPr>
        <p:txBody>
          <a:bodyPr wrap="square" lIns="91440" tIns="45720" rIns="91440" bIns="45720" anchor="t">
            <a:spAutoFit/>
          </a:bodyPr>
          <a:lstStyle/>
          <a:p>
            <a:r>
              <a:rPr lang="vi-VN" sz="4000" b="1" err="1">
                <a:solidFill>
                  <a:srgbClr val="F1B31E"/>
                </a:solidFill>
                <a:latin typeface="VEC Text Bold"/>
                <a:cs typeface="VEC Text Bold"/>
              </a:rPr>
              <a:t>Over</a:t>
            </a:r>
            <a:endParaRPr lang="vi-VN" sz="4000" b="1" err="1">
              <a:solidFill>
                <a:srgbClr val="F1B31E"/>
              </a:solidFill>
              <a:latin typeface="VEC Text Bold" pitchFamily="2" charset="77"/>
              <a:cs typeface="VEC Text Bold" pitchFamily="2" charset="77"/>
            </a:endParaRPr>
          </a:p>
        </p:txBody>
      </p:sp>
      <p:sp>
        <p:nvSpPr>
          <p:cNvPr id="54" name="TextBox 53">
            <a:extLst>
              <a:ext uri="{FF2B5EF4-FFF2-40B4-BE49-F238E27FC236}">
                <a16:creationId xmlns:a16="http://schemas.microsoft.com/office/drawing/2014/main" id="{C0466FFF-B94B-C0CD-7619-C7151FD4AB2D}"/>
              </a:ext>
            </a:extLst>
          </p:cNvPr>
          <p:cNvSpPr txBox="1"/>
          <p:nvPr/>
        </p:nvSpPr>
        <p:spPr>
          <a:xfrm>
            <a:off x="9351908" y="8868654"/>
            <a:ext cx="2223158" cy="707886"/>
          </a:xfrm>
          <a:prstGeom prst="rect">
            <a:avLst/>
          </a:prstGeom>
          <a:noFill/>
        </p:spPr>
        <p:txBody>
          <a:bodyPr wrap="square" lIns="91440" tIns="45720" rIns="91440" bIns="45720" anchor="t">
            <a:spAutoFit/>
          </a:bodyPr>
          <a:lstStyle/>
          <a:p>
            <a:r>
              <a:rPr lang="vi-VN" sz="4000" b="1">
                <a:solidFill>
                  <a:srgbClr val="F1B31E"/>
                </a:solidFill>
                <a:latin typeface="VEC Text Bold"/>
                <a:cs typeface="VEC Text Bold"/>
              </a:rPr>
              <a:t>Nearly</a:t>
            </a:r>
            <a:endParaRPr lang="vi-VN" sz="4000" b="1">
              <a:solidFill>
                <a:srgbClr val="F1B31E"/>
              </a:solidFill>
              <a:latin typeface="VEC Text Bold" pitchFamily="2" charset="77"/>
              <a:cs typeface="VEC Text Bold" pitchFamily="2" charset="77"/>
            </a:endParaRPr>
          </a:p>
        </p:txBody>
      </p:sp>
      <p:sp>
        <p:nvSpPr>
          <p:cNvPr id="36" name="TextBox 35">
            <a:extLst>
              <a:ext uri="{FF2B5EF4-FFF2-40B4-BE49-F238E27FC236}">
                <a16:creationId xmlns:a16="http://schemas.microsoft.com/office/drawing/2014/main" id="{A9B1EDFB-BCF3-4739-BDA2-D4484AC729AE}"/>
              </a:ext>
            </a:extLst>
          </p:cNvPr>
          <p:cNvSpPr txBox="1"/>
          <p:nvPr/>
        </p:nvSpPr>
        <p:spPr>
          <a:xfrm>
            <a:off x="19776949" y="1102285"/>
            <a:ext cx="10731962" cy="2646878"/>
          </a:xfrm>
          <a:prstGeom prst="rect">
            <a:avLst/>
          </a:prstGeom>
          <a:noFill/>
        </p:spPr>
        <p:txBody>
          <a:bodyPr wrap="square" lIns="91440" tIns="45720" rIns="91440" bIns="45720" anchor="t">
            <a:spAutoFit/>
          </a:bodyPr>
          <a:lstStyle/>
          <a:p>
            <a:r>
              <a:rPr lang="vi-VN" sz="6600" b="1">
                <a:solidFill>
                  <a:schemeClr val="bg1"/>
                </a:solidFill>
                <a:latin typeface="VEC Text Bold"/>
                <a:cs typeface="VEC Text Bold"/>
              </a:rPr>
              <a:t>OVER</a:t>
            </a:r>
            <a:r>
              <a:rPr lang="vi-VN" sz="16600" b="1">
                <a:solidFill>
                  <a:schemeClr val="bg1"/>
                </a:solidFill>
                <a:latin typeface="VEC Text Bold"/>
                <a:cs typeface="VEC Text Bold"/>
              </a:rPr>
              <a:t> </a:t>
            </a:r>
            <a:r>
              <a:rPr lang="vi-VN" sz="13000" b="1">
                <a:solidFill>
                  <a:schemeClr val="bg1"/>
                </a:solidFill>
                <a:latin typeface="VEC Text Bold"/>
                <a:cs typeface="VEC Text Bold"/>
              </a:rPr>
              <a:t>10 million</a:t>
            </a:r>
            <a:endParaRPr lang="en-US" sz="13000" b="1">
              <a:solidFill>
                <a:schemeClr val="bg1"/>
              </a:solidFill>
              <a:latin typeface="VEC Text Bold"/>
              <a:cs typeface="VEC Text Bold"/>
            </a:endParaRPr>
          </a:p>
        </p:txBody>
      </p:sp>
      <p:sp>
        <p:nvSpPr>
          <p:cNvPr id="37" name="TextBox 36">
            <a:extLst>
              <a:ext uri="{FF2B5EF4-FFF2-40B4-BE49-F238E27FC236}">
                <a16:creationId xmlns:a16="http://schemas.microsoft.com/office/drawing/2014/main" id="{E4A72825-64A7-4DF9-A805-473331955125}"/>
              </a:ext>
            </a:extLst>
          </p:cNvPr>
          <p:cNvSpPr txBox="1"/>
          <p:nvPr/>
        </p:nvSpPr>
        <p:spPr>
          <a:xfrm>
            <a:off x="19776949" y="5840806"/>
            <a:ext cx="11183605" cy="2092881"/>
          </a:xfrm>
          <a:prstGeom prst="rect">
            <a:avLst/>
          </a:prstGeom>
          <a:noFill/>
        </p:spPr>
        <p:txBody>
          <a:bodyPr wrap="square" lIns="91440" tIns="45720" rIns="91440" bIns="45720" anchor="t">
            <a:spAutoFit/>
          </a:bodyPr>
          <a:lstStyle/>
          <a:p>
            <a:r>
              <a:rPr lang="vi-VN" sz="13000" b="1">
                <a:solidFill>
                  <a:schemeClr val="bg1"/>
                </a:solidFill>
                <a:latin typeface="VEC Text Bold"/>
                <a:cs typeface="VEC Text Bold"/>
              </a:rPr>
              <a:t>1.3 million</a:t>
            </a:r>
            <a:endParaRPr lang="en-US" sz="13000" b="1">
              <a:solidFill>
                <a:schemeClr val="bg1"/>
              </a:solidFill>
              <a:latin typeface="VEC Text Bold"/>
              <a:cs typeface="VEC Text Bold"/>
            </a:endParaRPr>
          </a:p>
        </p:txBody>
      </p:sp>
      <p:sp>
        <p:nvSpPr>
          <p:cNvPr id="38" name="TextBox 37">
            <a:extLst>
              <a:ext uri="{FF2B5EF4-FFF2-40B4-BE49-F238E27FC236}">
                <a16:creationId xmlns:a16="http://schemas.microsoft.com/office/drawing/2014/main" id="{DBB32D4D-0953-43F0-96E6-83F9753CFCC8}"/>
              </a:ext>
            </a:extLst>
          </p:cNvPr>
          <p:cNvSpPr txBox="1"/>
          <p:nvPr/>
        </p:nvSpPr>
        <p:spPr>
          <a:xfrm>
            <a:off x="19776949" y="7637950"/>
            <a:ext cx="9906771" cy="1015663"/>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r>
              <a:rPr lang="en-GB" sz="6000">
                <a:solidFill>
                  <a:schemeClr val="bg1"/>
                </a:solidFill>
                <a:latin typeface="VEC Text Medium"/>
                <a:cs typeface="VEC Text Medium"/>
              </a:rPr>
              <a:t>VISITS</a:t>
            </a:r>
            <a:endParaRPr lang="vi-VN">
              <a:solidFill>
                <a:schemeClr val="bg1"/>
              </a:solidFill>
            </a:endParaRPr>
          </a:p>
        </p:txBody>
      </p:sp>
      <p:sp>
        <p:nvSpPr>
          <p:cNvPr id="39" name="TextBox 38">
            <a:extLst>
              <a:ext uri="{FF2B5EF4-FFF2-40B4-BE49-F238E27FC236}">
                <a16:creationId xmlns:a16="http://schemas.microsoft.com/office/drawing/2014/main" id="{7A06E7BA-AEFA-4C97-AA4F-482AB9E937F0}"/>
              </a:ext>
            </a:extLst>
          </p:cNvPr>
          <p:cNvSpPr txBox="1"/>
          <p:nvPr/>
        </p:nvSpPr>
        <p:spPr>
          <a:xfrm>
            <a:off x="19776949" y="5488355"/>
            <a:ext cx="9906771" cy="707886"/>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r>
              <a:rPr lang="en-GB" sz="4000">
                <a:solidFill>
                  <a:schemeClr val="bg1"/>
                </a:solidFill>
                <a:latin typeface="VEC Text"/>
                <a:cs typeface="VEC Text"/>
              </a:rPr>
              <a:t>On the peak day (13.09)</a:t>
            </a:r>
            <a:endParaRPr lang="vi-VN">
              <a:solidFill>
                <a:schemeClr val="bg1"/>
              </a:solidFill>
            </a:endParaRPr>
          </a:p>
        </p:txBody>
      </p:sp>
      <p:sp>
        <p:nvSpPr>
          <p:cNvPr id="40" name="TextBox 39">
            <a:extLst>
              <a:ext uri="{FF2B5EF4-FFF2-40B4-BE49-F238E27FC236}">
                <a16:creationId xmlns:a16="http://schemas.microsoft.com/office/drawing/2014/main" id="{634763E0-CDE5-4B06-84AB-2306EE1730EA}"/>
              </a:ext>
            </a:extLst>
          </p:cNvPr>
          <p:cNvSpPr txBox="1"/>
          <p:nvPr/>
        </p:nvSpPr>
        <p:spPr>
          <a:xfrm>
            <a:off x="19776949" y="9482133"/>
            <a:ext cx="14371379" cy="2646878"/>
          </a:xfrm>
          <a:prstGeom prst="rect">
            <a:avLst/>
          </a:prstGeom>
          <a:noFill/>
        </p:spPr>
        <p:txBody>
          <a:bodyPr wrap="square" lIns="91440" tIns="45720" rIns="91440" bIns="45720" anchor="t">
            <a:spAutoFit/>
          </a:bodyPr>
          <a:lstStyle/>
          <a:p>
            <a:r>
              <a:rPr lang="vi-VN" sz="6600" b="1">
                <a:solidFill>
                  <a:schemeClr val="bg1"/>
                </a:solidFill>
                <a:latin typeface="VEC Text Bold"/>
                <a:cs typeface="VEC Text Bold"/>
              </a:rPr>
              <a:t>OVER</a:t>
            </a:r>
            <a:r>
              <a:rPr lang="vi-VN" sz="16600" b="1">
                <a:solidFill>
                  <a:schemeClr val="bg1"/>
                </a:solidFill>
                <a:latin typeface="VEC Text Bold"/>
                <a:cs typeface="VEC Text Bold"/>
              </a:rPr>
              <a:t> </a:t>
            </a:r>
            <a:r>
              <a:rPr lang="vi-VN" sz="13000" b="1">
                <a:solidFill>
                  <a:schemeClr val="bg1"/>
                </a:solidFill>
                <a:latin typeface="VEC Text Bold"/>
                <a:cs typeface="VEC Text Bold"/>
              </a:rPr>
              <a:t>78 million</a:t>
            </a:r>
            <a:endParaRPr lang="en-US" sz="13000" b="1">
              <a:solidFill>
                <a:schemeClr val="bg1"/>
              </a:solidFill>
              <a:latin typeface="VEC Text Bold"/>
              <a:cs typeface="VEC Text Bold"/>
            </a:endParaRPr>
          </a:p>
        </p:txBody>
      </p:sp>
      <p:sp>
        <p:nvSpPr>
          <p:cNvPr id="42" name="TextBox 41">
            <a:extLst>
              <a:ext uri="{FF2B5EF4-FFF2-40B4-BE49-F238E27FC236}">
                <a16:creationId xmlns:a16="http://schemas.microsoft.com/office/drawing/2014/main" id="{A6A8D447-6EE1-4D14-87D1-DB11679A5E4A}"/>
              </a:ext>
            </a:extLst>
          </p:cNvPr>
          <p:cNvSpPr txBox="1"/>
          <p:nvPr/>
        </p:nvSpPr>
        <p:spPr>
          <a:xfrm>
            <a:off x="19776949" y="11976532"/>
            <a:ext cx="15740880" cy="1015663"/>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r>
              <a:rPr lang="en-GB" sz="6000">
                <a:solidFill>
                  <a:schemeClr val="bg1"/>
                </a:solidFill>
                <a:latin typeface="VEC Text Medium"/>
                <a:cs typeface="VEC Text Medium"/>
              </a:rPr>
              <a:t>VIEWS</a:t>
            </a:r>
            <a:endParaRPr lang="vi-VN">
              <a:solidFill>
                <a:schemeClr val="bg1"/>
              </a:solidFill>
            </a:endParaRPr>
          </a:p>
        </p:txBody>
      </p:sp>
      <p:sp>
        <p:nvSpPr>
          <p:cNvPr id="44" name="TextBox 43">
            <a:extLst>
              <a:ext uri="{FF2B5EF4-FFF2-40B4-BE49-F238E27FC236}">
                <a16:creationId xmlns:a16="http://schemas.microsoft.com/office/drawing/2014/main" id="{4ABFCB76-B936-4681-A7D6-FF0BA43BD8B4}"/>
              </a:ext>
            </a:extLst>
          </p:cNvPr>
          <p:cNvSpPr txBox="1"/>
          <p:nvPr/>
        </p:nvSpPr>
        <p:spPr>
          <a:xfrm>
            <a:off x="19776949" y="9481889"/>
            <a:ext cx="11722481" cy="707886"/>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r>
              <a:rPr lang="en-GB" sz="4000">
                <a:solidFill>
                  <a:schemeClr val="bg1"/>
                </a:solidFill>
                <a:latin typeface="VEC Text"/>
                <a:cs typeface="VEC Text"/>
              </a:rPr>
              <a:t>Domestic and international media recognized</a:t>
            </a:r>
            <a:endParaRPr lang="vi-VN">
              <a:solidFill>
                <a:schemeClr val="bg1"/>
              </a:solidFill>
            </a:endParaRPr>
          </a:p>
        </p:txBody>
      </p:sp>
      <p:sp>
        <p:nvSpPr>
          <p:cNvPr id="46" name="TextBox 45">
            <a:extLst>
              <a:ext uri="{FF2B5EF4-FFF2-40B4-BE49-F238E27FC236}">
                <a16:creationId xmlns:a16="http://schemas.microsoft.com/office/drawing/2014/main" id="{147AEEA4-E21C-4497-B8D2-E498D0053A46}"/>
              </a:ext>
            </a:extLst>
          </p:cNvPr>
          <p:cNvSpPr txBox="1"/>
          <p:nvPr/>
        </p:nvSpPr>
        <p:spPr>
          <a:xfrm>
            <a:off x="19776949" y="3343445"/>
            <a:ext cx="9906771" cy="1015663"/>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r>
              <a:rPr lang="en-GB" sz="6000">
                <a:solidFill>
                  <a:schemeClr val="bg1"/>
                </a:solidFill>
                <a:latin typeface="VEC Text Medium"/>
                <a:cs typeface="VEC Text Medium"/>
              </a:rPr>
              <a:t>VISITS</a:t>
            </a:r>
            <a:endParaRPr lang="vi-VN">
              <a:solidFill>
                <a:schemeClr val="bg1"/>
              </a:solidFill>
            </a:endParaRPr>
          </a:p>
        </p:txBody>
      </p:sp>
      <p:sp>
        <p:nvSpPr>
          <p:cNvPr id="50" name="TextBox 49">
            <a:extLst>
              <a:ext uri="{FF2B5EF4-FFF2-40B4-BE49-F238E27FC236}">
                <a16:creationId xmlns:a16="http://schemas.microsoft.com/office/drawing/2014/main" id="{B6DC2EEF-C762-4207-8711-496A06F39BFE}"/>
              </a:ext>
            </a:extLst>
          </p:cNvPr>
          <p:cNvSpPr txBox="1"/>
          <p:nvPr/>
        </p:nvSpPr>
        <p:spPr>
          <a:xfrm>
            <a:off x="19776949" y="12672995"/>
            <a:ext cx="16723064" cy="2646878"/>
          </a:xfrm>
          <a:prstGeom prst="rect">
            <a:avLst/>
          </a:prstGeom>
          <a:noFill/>
        </p:spPr>
        <p:txBody>
          <a:bodyPr wrap="square" lIns="91440" tIns="45720" rIns="91440" bIns="45720" anchor="t">
            <a:spAutoFit/>
          </a:bodyPr>
          <a:lstStyle/>
          <a:p>
            <a:r>
              <a:rPr lang="vi-VN" sz="6600" b="1">
                <a:solidFill>
                  <a:schemeClr val="bg1"/>
                </a:solidFill>
                <a:latin typeface="VEC Text Bold"/>
                <a:cs typeface="VEC Text Bold"/>
              </a:rPr>
              <a:t>NEARLY</a:t>
            </a:r>
            <a:r>
              <a:rPr lang="vi-VN" sz="16600" b="1">
                <a:solidFill>
                  <a:schemeClr val="bg1"/>
                </a:solidFill>
                <a:latin typeface="VEC Text Bold"/>
                <a:cs typeface="VEC Text Bold"/>
              </a:rPr>
              <a:t> </a:t>
            </a:r>
            <a:r>
              <a:rPr lang="vi-VN" sz="13000" b="1">
                <a:solidFill>
                  <a:schemeClr val="bg1"/>
                </a:solidFill>
                <a:latin typeface="VEC Text Bold"/>
                <a:cs typeface="VEC Text Bold"/>
              </a:rPr>
              <a:t>3 million</a:t>
            </a:r>
            <a:endParaRPr lang="en-US" sz="13000" b="1">
              <a:solidFill>
                <a:schemeClr val="bg1"/>
              </a:solidFill>
              <a:latin typeface="VEC Text Bold" pitchFamily="2" charset="77"/>
              <a:cs typeface="VEC Text Bold" pitchFamily="2" charset="77"/>
            </a:endParaRPr>
          </a:p>
        </p:txBody>
      </p:sp>
      <p:sp>
        <p:nvSpPr>
          <p:cNvPr id="55" name="TextBox 54">
            <a:extLst>
              <a:ext uri="{FF2B5EF4-FFF2-40B4-BE49-F238E27FC236}">
                <a16:creationId xmlns:a16="http://schemas.microsoft.com/office/drawing/2014/main" id="{7670DDD8-98A7-4841-A349-E6E4AF043C39}"/>
              </a:ext>
            </a:extLst>
          </p:cNvPr>
          <p:cNvSpPr txBox="1"/>
          <p:nvPr/>
        </p:nvSpPr>
        <p:spPr>
          <a:xfrm>
            <a:off x="19776949" y="15068270"/>
            <a:ext cx="9906771" cy="1015663"/>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r>
              <a:rPr lang="en-GB" sz="6000">
                <a:solidFill>
                  <a:schemeClr val="bg1"/>
                </a:solidFill>
                <a:latin typeface="VEC Text Medium"/>
                <a:cs typeface="VEC Text Medium"/>
              </a:rPr>
              <a:t>ENGAGEMENT</a:t>
            </a:r>
            <a:endParaRPr lang="vi-VN">
              <a:solidFill>
                <a:schemeClr val="bg1"/>
              </a:solidFill>
            </a:endParaRPr>
          </a:p>
        </p:txBody>
      </p:sp>
    </p:spTree>
    <p:extLst>
      <p:ext uri="{BB962C8B-B14F-4D97-AF65-F5344CB8AC3E}">
        <p14:creationId xmlns:p14="http://schemas.microsoft.com/office/powerpoint/2010/main" val="3188706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0B6AC76-4613-F524-A73E-306B1442E1CE}"/>
              </a:ext>
            </a:extLst>
          </p:cNvPr>
          <p:cNvGrpSpPr/>
          <p:nvPr/>
        </p:nvGrpSpPr>
        <p:grpSpPr>
          <a:xfrm>
            <a:off x="0" y="11334944"/>
            <a:ext cx="30959422" cy="6528346"/>
            <a:chOff x="8057917" y="12831510"/>
            <a:chExt cx="29716413" cy="6266235"/>
          </a:xfrm>
        </p:grpSpPr>
        <p:pic>
          <p:nvPicPr>
            <p:cNvPr id="33798" name="Picture 6">
              <a:extLst>
                <a:ext uri="{FF2B5EF4-FFF2-40B4-BE49-F238E27FC236}">
                  <a16:creationId xmlns:a16="http://schemas.microsoft.com/office/drawing/2014/main" id="{868AA476-9307-A5C3-2B3A-52336B27974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655"/>
            <a:stretch/>
          </p:blipFill>
          <p:spPr bwMode="auto">
            <a:xfrm>
              <a:off x="28018328" y="12831510"/>
              <a:ext cx="9756002" cy="6266235"/>
            </a:xfrm>
            <a:prstGeom prst="rect">
              <a:avLst/>
            </a:prstGeom>
            <a:noFill/>
            <a:extLst>
              <a:ext uri="{909E8E84-426E-40DD-AFC4-6F175D3DCCD1}">
                <a14:hiddenFill xmlns:a14="http://schemas.microsoft.com/office/drawing/2010/main">
                  <a:solidFill>
                    <a:srgbClr val="FFFFFF"/>
                  </a:solidFill>
                </a14:hiddenFill>
              </a:ext>
            </a:extLst>
          </p:spPr>
        </p:pic>
        <p:pic>
          <p:nvPicPr>
            <p:cNvPr id="33800" name="Picture 8">
              <a:extLst>
                <a:ext uri="{FF2B5EF4-FFF2-40B4-BE49-F238E27FC236}">
                  <a16:creationId xmlns:a16="http://schemas.microsoft.com/office/drawing/2014/main" id="{D85C5B7E-7A43-3809-8D04-6C00D6A283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17836907" y="13187839"/>
              <a:ext cx="10181420" cy="5909905"/>
            </a:xfrm>
            <a:prstGeom prst="rect">
              <a:avLst/>
            </a:prstGeom>
            <a:noFill/>
            <a:extLst>
              <a:ext uri="{909E8E84-426E-40DD-AFC4-6F175D3DCCD1}">
                <a14:hiddenFill xmlns:a14="http://schemas.microsoft.com/office/drawing/2010/main">
                  <a:solidFill>
                    <a:srgbClr val="FFFFFF"/>
                  </a:solidFill>
                </a14:hiddenFill>
              </a:ext>
            </a:extLst>
          </p:spPr>
        </p:pic>
        <p:pic>
          <p:nvPicPr>
            <p:cNvPr id="33806" name="Picture 14">
              <a:extLst>
                <a:ext uri="{FF2B5EF4-FFF2-40B4-BE49-F238E27FC236}">
                  <a16:creationId xmlns:a16="http://schemas.microsoft.com/office/drawing/2014/main" id="{54F21A59-9FB7-4211-456E-1968E55CC0A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7717"/>
            <a:stretch/>
          </p:blipFill>
          <p:spPr bwMode="auto">
            <a:xfrm>
              <a:off x="8057917" y="13327085"/>
              <a:ext cx="9778990" cy="54991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D990EDEB-A55B-ACB3-86D0-ED68F1F9AE95}"/>
              </a:ext>
            </a:extLst>
          </p:cNvPr>
          <p:cNvGrpSpPr/>
          <p:nvPr/>
        </p:nvGrpSpPr>
        <p:grpSpPr>
          <a:xfrm>
            <a:off x="-1" y="17373534"/>
            <a:ext cx="30959425" cy="668269"/>
            <a:chOff x="0" y="0"/>
            <a:chExt cx="11226800" cy="344805"/>
          </a:xfrm>
        </p:grpSpPr>
        <p:sp>
          <p:nvSpPr>
            <p:cNvPr id="7" name="Rectangle 6">
              <a:extLst>
                <a:ext uri="{FF2B5EF4-FFF2-40B4-BE49-F238E27FC236}">
                  <a16:creationId xmlns:a16="http://schemas.microsoft.com/office/drawing/2014/main" id="{20AEDC43-5AD4-3282-694C-AFEAA132FFAC}"/>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8" name="Rectangle 7">
              <a:extLst>
                <a:ext uri="{FF2B5EF4-FFF2-40B4-BE49-F238E27FC236}">
                  <a16:creationId xmlns:a16="http://schemas.microsoft.com/office/drawing/2014/main" id="{57BCE79A-0BD5-33D8-4D5C-8D68B5F91832}"/>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9" name="Rectangle 8">
              <a:extLst>
                <a:ext uri="{FF2B5EF4-FFF2-40B4-BE49-F238E27FC236}">
                  <a16:creationId xmlns:a16="http://schemas.microsoft.com/office/drawing/2014/main" id="{9FA5941D-907C-FAC2-0DFB-4F414BB2C7CC}"/>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0" name="Rectangle 9">
              <a:extLst>
                <a:ext uri="{FF2B5EF4-FFF2-40B4-BE49-F238E27FC236}">
                  <a16:creationId xmlns:a16="http://schemas.microsoft.com/office/drawing/2014/main" id="{E720C856-8A38-4732-5AF3-F31B83D95945}"/>
                </a:ext>
              </a:extLst>
            </p:cNvPr>
            <p:cNvSpPr/>
            <p:nvPr/>
          </p:nvSpPr>
          <p:spPr>
            <a:xfrm>
              <a:off x="817880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18" name="Picture 17">
            <a:extLst>
              <a:ext uri="{FF2B5EF4-FFF2-40B4-BE49-F238E27FC236}">
                <a16:creationId xmlns:a16="http://schemas.microsoft.com/office/drawing/2014/main" id="{C2D93449-BC80-3969-FBDD-7ECC43B88B6A}"/>
              </a:ext>
            </a:extLst>
          </p:cNvPr>
          <p:cNvPicPr>
            <a:picLocks noChangeAspect="1"/>
          </p:cNvPicPr>
          <p:nvPr/>
        </p:nvPicPr>
        <p:blipFill>
          <a:blip r:embed="rId6">
            <a:alphaModFix amt="20000"/>
          </a:blip>
          <a:srcRect t="9329" r="11775" b="1521"/>
          <a:stretch>
            <a:fillRect/>
          </a:stretch>
        </p:blipFill>
        <p:spPr>
          <a:xfrm>
            <a:off x="19238739" y="-478806"/>
            <a:ext cx="11812387" cy="11977672"/>
          </a:xfrm>
          <a:prstGeom prst="rect">
            <a:avLst/>
          </a:prstGeom>
        </p:spPr>
      </p:pic>
      <p:sp>
        <p:nvSpPr>
          <p:cNvPr id="22" name="TextBox 21">
            <a:extLst>
              <a:ext uri="{FF2B5EF4-FFF2-40B4-BE49-F238E27FC236}">
                <a16:creationId xmlns:a16="http://schemas.microsoft.com/office/drawing/2014/main" id="{984A0EE0-4928-4484-8858-F02088557768}"/>
              </a:ext>
            </a:extLst>
          </p:cNvPr>
          <p:cNvSpPr txBox="1"/>
          <p:nvPr/>
        </p:nvSpPr>
        <p:spPr>
          <a:xfrm>
            <a:off x="1157083" y="5649160"/>
            <a:ext cx="13926564" cy="2800767"/>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en-US" sz="4400">
                <a:latin typeface="VEC Text"/>
                <a:cs typeface="VEC Text"/>
              </a:rPr>
              <a:t>A major trade and cultural event, promoting domestic consumption and international business, attracting more than </a:t>
            </a:r>
            <a:r>
              <a:rPr lang="en-US" sz="4400" b="1">
                <a:latin typeface="VEC Text Bold"/>
                <a:cs typeface="VEC Text Bold"/>
              </a:rPr>
              <a:t>1 million visitors </a:t>
            </a:r>
            <a:r>
              <a:rPr lang="en-US" sz="4400">
                <a:latin typeface="VEC Text"/>
                <a:cs typeface="VEC Text"/>
              </a:rPr>
              <a:t>and facilitating trade agreements worth around </a:t>
            </a:r>
            <a:r>
              <a:rPr lang="en-US" sz="4400" b="1">
                <a:latin typeface="VEC Text Bold"/>
                <a:cs typeface="VEC Text Bold"/>
              </a:rPr>
              <a:t>VND 5 trillion.</a:t>
            </a:r>
            <a:endParaRPr lang="vi-VN" sz="4400" b="1">
              <a:latin typeface="VEC Text Bold"/>
              <a:cs typeface="VEC Text Bold"/>
            </a:endParaRPr>
          </a:p>
        </p:txBody>
      </p:sp>
      <p:grpSp>
        <p:nvGrpSpPr>
          <p:cNvPr id="24" name="Group 23">
            <a:extLst>
              <a:ext uri="{FF2B5EF4-FFF2-40B4-BE49-F238E27FC236}">
                <a16:creationId xmlns:a16="http://schemas.microsoft.com/office/drawing/2014/main" id="{E4E45499-B989-E1EF-B8A8-CDC0D01B69C8}"/>
              </a:ext>
            </a:extLst>
          </p:cNvPr>
          <p:cNvGrpSpPr/>
          <p:nvPr/>
        </p:nvGrpSpPr>
        <p:grpSpPr>
          <a:xfrm rot="5400000">
            <a:off x="15145579" y="-3929240"/>
            <a:ext cx="668269" cy="30959426"/>
            <a:chOff x="-1" y="-2"/>
            <a:chExt cx="1182685" cy="18000667"/>
          </a:xfrm>
        </p:grpSpPr>
        <p:sp>
          <p:nvSpPr>
            <p:cNvPr id="25" name="Rectangle 24">
              <a:extLst>
                <a:ext uri="{FF2B5EF4-FFF2-40B4-BE49-F238E27FC236}">
                  <a16:creationId xmlns:a16="http://schemas.microsoft.com/office/drawing/2014/main" id="{5E63ED4F-63BD-C3DB-B26D-4B777A832CD3}"/>
                </a:ext>
              </a:extLst>
            </p:cNvPr>
            <p:cNvSpPr/>
            <p:nvPr/>
          </p:nvSpPr>
          <p:spPr>
            <a:xfrm rot="5400000">
              <a:off x="-8704663" y="8704660"/>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26" name="Rectangle 25">
              <a:extLst>
                <a:ext uri="{FF2B5EF4-FFF2-40B4-BE49-F238E27FC236}">
                  <a16:creationId xmlns:a16="http://schemas.microsoft.com/office/drawing/2014/main" id="{D827FC59-BFB2-9EFD-DE72-684099A1D730}"/>
                </a:ext>
              </a:extLst>
            </p:cNvPr>
            <p:cNvSpPr/>
            <p:nvPr/>
          </p:nvSpPr>
          <p:spPr>
            <a:xfrm rot="16200000">
              <a:off x="-8113320" y="8704662"/>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
        <p:nvSpPr>
          <p:cNvPr id="13" name="TextBox 12">
            <a:extLst>
              <a:ext uri="{FF2B5EF4-FFF2-40B4-BE49-F238E27FC236}">
                <a16:creationId xmlns:a16="http://schemas.microsoft.com/office/drawing/2014/main" id="{86236D52-311F-5324-E8C6-207C2BF5837C}"/>
              </a:ext>
            </a:extLst>
          </p:cNvPr>
          <p:cNvSpPr txBox="1"/>
          <p:nvPr/>
        </p:nvSpPr>
        <p:spPr>
          <a:xfrm>
            <a:off x="1160581" y="3602197"/>
            <a:ext cx="27326496" cy="1107996"/>
          </a:xfrm>
          <a:prstGeom prst="rect">
            <a:avLst/>
          </a:prstGeom>
          <a:noFill/>
        </p:spPr>
        <p:txBody>
          <a:bodyPr wrap="square" lIns="91440" tIns="45720" rIns="91440" bIns="45720" rtlCol="0" anchor="t">
            <a:spAutoFit/>
          </a:bodyPr>
          <a:lstStyle>
            <a:defPPr>
              <a:defRPr lang="en-US"/>
            </a:defPPr>
            <a:lvl1pPr algn="r">
              <a:defRPr sz="88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l"/>
            <a:r>
              <a:rPr lang="en-US" sz="6600">
                <a:latin typeface="VEC Display Bold"/>
                <a:cs typeface="VEC Display Bold"/>
              </a:rPr>
              <a:t>VIETNAM GOLDEN AUTUMN FAIR 2025</a:t>
            </a:r>
            <a:endParaRPr lang="vi-VN" sz="6600"/>
          </a:p>
        </p:txBody>
      </p:sp>
      <p:sp>
        <p:nvSpPr>
          <p:cNvPr id="14" name="TextBox 13">
            <a:extLst>
              <a:ext uri="{FF2B5EF4-FFF2-40B4-BE49-F238E27FC236}">
                <a16:creationId xmlns:a16="http://schemas.microsoft.com/office/drawing/2014/main" id="{6D01D53B-EA4A-FF7A-FB3D-E651B49E6C51}"/>
              </a:ext>
            </a:extLst>
          </p:cNvPr>
          <p:cNvSpPr txBox="1"/>
          <p:nvPr/>
        </p:nvSpPr>
        <p:spPr>
          <a:xfrm>
            <a:off x="1157083" y="1313088"/>
            <a:ext cx="12007171" cy="1323439"/>
          </a:xfrm>
          <a:prstGeom prst="rect">
            <a:avLst/>
          </a:prstGeom>
          <a:noFill/>
        </p:spPr>
        <p:txBody>
          <a:bodyPr wrap="square" lIns="91440" tIns="45720" rIns="91440" bIns="45720" rtlCol="0" anchor="t">
            <a:spAutoFit/>
          </a:bodyPr>
          <a:lstStyle>
            <a:defPPr>
              <a:defRPr lang="en-US"/>
            </a:defPPr>
            <a:lvl1pPr algn="r">
              <a:defRPr sz="88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l"/>
            <a:r>
              <a:rPr lang="en-GB" sz="8000">
                <a:latin typeface="VEC Display Bold"/>
                <a:cs typeface="VEC Display Bold"/>
              </a:rPr>
              <a:t>OUTSTANDING EVENT</a:t>
            </a:r>
            <a:endParaRPr lang="vi-VN"/>
          </a:p>
        </p:txBody>
      </p:sp>
      <p:pic>
        <p:nvPicPr>
          <p:cNvPr id="36" name="Picture 35">
            <a:extLst>
              <a:ext uri="{FF2B5EF4-FFF2-40B4-BE49-F238E27FC236}">
                <a16:creationId xmlns:a16="http://schemas.microsoft.com/office/drawing/2014/main" id="{F7C37877-CF41-B9CC-9AA7-9C8BC43609BD}"/>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7857292" y="1276638"/>
            <a:ext cx="1827906" cy="1722593"/>
          </a:xfrm>
          <a:prstGeom prst="rect">
            <a:avLst/>
          </a:prstGeom>
        </p:spPr>
      </p:pic>
      <p:sp>
        <p:nvSpPr>
          <p:cNvPr id="19" name="TextBox 18">
            <a:extLst>
              <a:ext uri="{FF2B5EF4-FFF2-40B4-BE49-F238E27FC236}">
                <a16:creationId xmlns:a16="http://schemas.microsoft.com/office/drawing/2014/main" id="{9A046F74-56C7-495B-9060-83BB6082B7F9}"/>
              </a:ext>
            </a:extLst>
          </p:cNvPr>
          <p:cNvSpPr txBox="1"/>
          <p:nvPr/>
        </p:nvSpPr>
        <p:spPr>
          <a:xfrm>
            <a:off x="17285608" y="6936387"/>
            <a:ext cx="3485764" cy="1631216"/>
          </a:xfrm>
          <a:prstGeom prst="rect">
            <a:avLst/>
          </a:prstGeom>
          <a:noFill/>
        </p:spPr>
        <p:txBody>
          <a:bodyPr wrap="square" lIns="91440" tIns="45720" rIns="91440" bIns="45720" anchor="t">
            <a:spAutoFit/>
          </a:bodyPr>
          <a:lstStyle/>
          <a:p>
            <a:r>
              <a:rPr lang="en-US" sz="10000" b="1">
                <a:solidFill>
                  <a:srgbClr val="F1B31E"/>
                </a:solidFill>
                <a:latin typeface="VEC Text Bold"/>
                <a:cs typeface="VEC Text Bold"/>
              </a:rPr>
              <a:t>3000</a:t>
            </a:r>
            <a:endParaRPr lang="en-US" sz="10000" b="1">
              <a:solidFill>
                <a:srgbClr val="F1B31E"/>
              </a:solidFill>
              <a:latin typeface="VEC Text Bold" pitchFamily="2" charset="77"/>
              <a:cs typeface="VEC Text Bold" pitchFamily="2" charset="77"/>
            </a:endParaRPr>
          </a:p>
        </p:txBody>
      </p:sp>
      <p:sp>
        <p:nvSpPr>
          <p:cNvPr id="20" name="TextBox 19">
            <a:extLst>
              <a:ext uri="{FF2B5EF4-FFF2-40B4-BE49-F238E27FC236}">
                <a16:creationId xmlns:a16="http://schemas.microsoft.com/office/drawing/2014/main" id="{2EEDECFA-8298-4141-92BF-191D9F3DBBAF}"/>
              </a:ext>
            </a:extLst>
          </p:cNvPr>
          <p:cNvSpPr txBox="1"/>
          <p:nvPr/>
        </p:nvSpPr>
        <p:spPr>
          <a:xfrm>
            <a:off x="20771372" y="7647233"/>
            <a:ext cx="5667282" cy="707886"/>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spcAft>
                <a:spcPts val="1800"/>
              </a:spcAft>
            </a:pPr>
            <a:r>
              <a:rPr lang="en-US" sz="4000">
                <a:latin typeface="VEC Text"/>
                <a:cs typeface="VEC Text"/>
              </a:rPr>
              <a:t>booths</a:t>
            </a:r>
            <a:endParaRPr lang="vi-VN">
              <a:latin typeface="VEC Text"/>
              <a:cs typeface="VEC Text"/>
            </a:endParaRPr>
          </a:p>
        </p:txBody>
      </p:sp>
      <p:sp>
        <p:nvSpPr>
          <p:cNvPr id="21" name="TextBox 20">
            <a:extLst>
              <a:ext uri="{FF2B5EF4-FFF2-40B4-BE49-F238E27FC236}">
                <a16:creationId xmlns:a16="http://schemas.microsoft.com/office/drawing/2014/main" id="{E04525F8-DC00-4DE2-B6B5-9C69674837C3}"/>
              </a:ext>
            </a:extLst>
          </p:cNvPr>
          <p:cNvSpPr txBox="1"/>
          <p:nvPr/>
        </p:nvSpPr>
        <p:spPr>
          <a:xfrm>
            <a:off x="17285608" y="8562432"/>
            <a:ext cx="3485764" cy="1631216"/>
          </a:xfrm>
          <a:prstGeom prst="rect">
            <a:avLst/>
          </a:prstGeom>
          <a:noFill/>
        </p:spPr>
        <p:txBody>
          <a:bodyPr wrap="square" lIns="91440" tIns="45720" rIns="91440" bIns="45720" anchor="t">
            <a:spAutoFit/>
          </a:bodyPr>
          <a:lstStyle/>
          <a:p>
            <a:r>
              <a:rPr lang="en-US" sz="10000" b="1">
                <a:solidFill>
                  <a:srgbClr val="F1B31E"/>
                </a:solidFill>
                <a:latin typeface="VEC Text Bold"/>
                <a:cs typeface="VEC Text Bold"/>
              </a:rPr>
              <a:t>2500</a:t>
            </a:r>
            <a:endParaRPr lang="en-US" sz="10000" b="1">
              <a:solidFill>
                <a:srgbClr val="F1B31E"/>
              </a:solidFill>
              <a:latin typeface="VEC Text Bold" pitchFamily="2" charset="77"/>
              <a:cs typeface="VEC Text Bold" pitchFamily="2" charset="77"/>
            </a:endParaRPr>
          </a:p>
        </p:txBody>
      </p:sp>
      <p:sp>
        <p:nvSpPr>
          <p:cNvPr id="23" name="TextBox 22">
            <a:extLst>
              <a:ext uri="{FF2B5EF4-FFF2-40B4-BE49-F238E27FC236}">
                <a16:creationId xmlns:a16="http://schemas.microsoft.com/office/drawing/2014/main" id="{206D743D-FE7D-49C5-AF0D-D77909BE26FD}"/>
              </a:ext>
            </a:extLst>
          </p:cNvPr>
          <p:cNvSpPr txBox="1"/>
          <p:nvPr/>
        </p:nvSpPr>
        <p:spPr>
          <a:xfrm>
            <a:off x="20771372" y="8829120"/>
            <a:ext cx="5667282" cy="1323439"/>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spcAft>
                <a:spcPts val="1800"/>
              </a:spcAft>
            </a:pPr>
            <a:r>
              <a:rPr lang="en-US" sz="4000">
                <a:latin typeface="VEC Text"/>
                <a:cs typeface="VEC Text"/>
              </a:rPr>
              <a:t>domestic and international enterprises</a:t>
            </a:r>
            <a:endParaRPr lang="vi-VN">
              <a:latin typeface="VEC Text"/>
              <a:cs typeface="VEC Text"/>
            </a:endParaRPr>
          </a:p>
        </p:txBody>
      </p:sp>
      <p:sp>
        <p:nvSpPr>
          <p:cNvPr id="27" name="TextBox 26">
            <a:extLst>
              <a:ext uri="{FF2B5EF4-FFF2-40B4-BE49-F238E27FC236}">
                <a16:creationId xmlns:a16="http://schemas.microsoft.com/office/drawing/2014/main" id="{EF9F7227-B889-48BC-B26B-B5A5331A2BE5}"/>
              </a:ext>
            </a:extLst>
          </p:cNvPr>
          <p:cNvSpPr txBox="1"/>
          <p:nvPr/>
        </p:nvSpPr>
        <p:spPr>
          <a:xfrm>
            <a:off x="17379014" y="5295452"/>
            <a:ext cx="5667282" cy="1631216"/>
          </a:xfrm>
          <a:prstGeom prst="rect">
            <a:avLst/>
          </a:prstGeom>
          <a:noFill/>
        </p:spPr>
        <p:txBody>
          <a:bodyPr wrap="square" lIns="91440" tIns="45720" rIns="91440" bIns="45720" anchor="t">
            <a:spAutoFit/>
          </a:bodyPr>
          <a:lstStyle/>
          <a:p>
            <a:r>
              <a:rPr lang="en-US" sz="10000" b="1">
                <a:solidFill>
                  <a:srgbClr val="F1B31E"/>
                </a:solidFill>
                <a:latin typeface="VEC Text Bold"/>
                <a:cs typeface="VEC Text Bold"/>
              </a:rPr>
              <a:t>130,000</a:t>
            </a:r>
            <a:endParaRPr lang="en-US" sz="10000" b="1">
              <a:solidFill>
                <a:srgbClr val="F1B31E"/>
              </a:solidFill>
              <a:latin typeface="VEC Text Bold" pitchFamily="2" charset="77"/>
              <a:cs typeface="VEC Text Bold" pitchFamily="2" charset="77"/>
            </a:endParaRPr>
          </a:p>
        </p:txBody>
      </p:sp>
      <p:sp>
        <p:nvSpPr>
          <p:cNvPr id="28" name="TextBox 27">
            <a:extLst>
              <a:ext uri="{FF2B5EF4-FFF2-40B4-BE49-F238E27FC236}">
                <a16:creationId xmlns:a16="http://schemas.microsoft.com/office/drawing/2014/main" id="{A47FFB39-C07F-4C47-BD0D-C34E29DE0917}"/>
              </a:ext>
            </a:extLst>
          </p:cNvPr>
          <p:cNvSpPr txBox="1"/>
          <p:nvPr/>
        </p:nvSpPr>
        <p:spPr>
          <a:xfrm>
            <a:off x="22387580" y="6006298"/>
            <a:ext cx="5667282" cy="707886"/>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spcAft>
                <a:spcPts val="1800"/>
              </a:spcAft>
            </a:pPr>
            <a:r>
              <a:rPr lang="en-US" sz="4000">
                <a:latin typeface="VEC Text"/>
                <a:cs typeface="VEC Text"/>
              </a:rPr>
              <a:t>m² exhibition space</a:t>
            </a:r>
            <a:endParaRPr lang="vi-VN">
              <a:latin typeface="VEC Text"/>
              <a:cs typeface="VEC Text"/>
            </a:endParaRPr>
          </a:p>
        </p:txBody>
      </p:sp>
      <p:sp>
        <p:nvSpPr>
          <p:cNvPr id="29" name="TextBox 28">
            <a:extLst>
              <a:ext uri="{FF2B5EF4-FFF2-40B4-BE49-F238E27FC236}">
                <a16:creationId xmlns:a16="http://schemas.microsoft.com/office/drawing/2014/main" id="{C62BA536-D005-4724-99F7-6EE77E5B3A56}"/>
              </a:ext>
            </a:extLst>
          </p:cNvPr>
          <p:cNvSpPr txBox="1"/>
          <p:nvPr/>
        </p:nvSpPr>
        <p:spPr>
          <a:xfrm>
            <a:off x="23193746" y="3814120"/>
            <a:ext cx="15531352" cy="707886"/>
          </a:xfrm>
          <a:prstGeom prst="rect">
            <a:avLst/>
          </a:prstGeom>
          <a:noFill/>
        </p:spPr>
        <p:txBody>
          <a:bodyPr wrap="square">
            <a:spAutoFit/>
          </a:bodyPr>
          <a:lstStyle/>
          <a:p>
            <a:r>
              <a:rPr lang="en-US" sz="4000" b="0">
                <a:solidFill>
                  <a:srgbClr val="474747"/>
                </a:solidFill>
                <a:effectLst/>
                <a:latin typeface="VEC Text" pitchFamily="2" charset="0"/>
                <a:cs typeface="VEC Text" pitchFamily="2" charset="0"/>
              </a:rPr>
              <a:t>Oct 25</a:t>
            </a:r>
            <a:r>
              <a:rPr lang="en-US" sz="4000" b="0" baseline="30000">
                <a:solidFill>
                  <a:srgbClr val="474747"/>
                </a:solidFill>
                <a:effectLst/>
                <a:latin typeface="VEC Text" pitchFamily="2" charset="0"/>
                <a:cs typeface="VEC Text" pitchFamily="2" charset="0"/>
              </a:rPr>
              <a:t>th</a:t>
            </a:r>
            <a:r>
              <a:rPr lang="en-US" sz="4000" b="0">
                <a:solidFill>
                  <a:srgbClr val="474747"/>
                </a:solidFill>
                <a:effectLst/>
                <a:latin typeface="VEC Text" pitchFamily="2" charset="0"/>
                <a:cs typeface="VEC Text" pitchFamily="2" charset="0"/>
              </a:rPr>
              <a:t> - Nov 4</a:t>
            </a:r>
            <a:r>
              <a:rPr lang="en-US" sz="4000" b="0" baseline="30000">
                <a:solidFill>
                  <a:srgbClr val="474747"/>
                </a:solidFill>
                <a:effectLst/>
                <a:latin typeface="VEC Text" pitchFamily="2" charset="0"/>
                <a:cs typeface="VEC Text" pitchFamily="2" charset="0"/>
              </a:rPr>
              <a:t>th</a:t>
            </a:r>
            <a:r>
              <a:rPr lang="en-US" sz="4000" b="0">
                <a:solidFill>
                  <a:srgbClr val="474747"/>
                </a:solidFill>
                <a:effectLst/>
                <a:latin typeface="VEC Text" pitchFamily="2" charset="0"/>
                <a:cs typeface="VEC Text" pitchFamily="2" charset="0"/>
              </a:rPr>
              <a:t> </a:t>
            </a:r>
            <a:endParaRPr lang="en-US" sz="4000">
              <a:latin typeface="VEC Text" pitchFamily="2" charset="0"/>
              <a:cs typeface="VEC Text" pitchFamily="2" charset="0"/>
            </a:endParaRPr>
          </a:p>
        </p:txBody>
      </p:sp>
    </p:spTree>
    <p:extLst>
      <p:ext uri="{BB962C8B-B14F-4D97-AF65-F5344CB8AC3E}">
        <p14:creationId xmlns:p14="http://schemas.microsoft.com/office/powerpoint/2010/main" val="235817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0B6AC76-4613-F524-A73E-306B1442E1CE}"/>
              </a:ext>
            </a:extLst>
          </p:cNvPr>
          <p:cNvGrpSpPr/>
          <p:nvPr/>
        </p:nvGrpSpPr>
        <p:grpSpPr>
          <a:xfrm>
            <a:off x="0" y="11543065"/>
            <a:ext cx="30959422" cy="6359814"/>
            <a:chOff x="8057917" y="13031274"/>
            <a:chExt cx="29716413" cy="6104469"/>
          </a:xfrm>
        </p:grpSpPr>
        <p:pic>
          <p:nvPicPr>
            <p:cNvPr id="33798" name="Picture 6">
              <a:extLst>
                <a:ext uri="{FF2B5EF4-FFF2-40B4-BE49-F238E27FC236}">
                  <a16:creationId xmlns:a16="http://schemas.microsoft.com/office/drawing/2014/main" id="{868AA476-9307-A5C3-2B3A-52336B2797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28018328" y="13031274"/>
              <a:ext cx="9756002" cy="6104469"/>
            </a:xfrm>
            <a:prstGeom prst="rect">
              <a:avLst/>
            </a:prstGeom>
            <a:noFill/>
            <a:extLst>
              <a:ext uri="{909E8E84-426E-40DD-AFC4-6F175D3DCCD1}">
                <a14:hiddenFill xmlns:a14="http://schemas.microsoft.com/office/drawing/2010/main">
                  <a:solidFill>
                    <a:srgbClr val="FFFFFF"/>
                  </a:solidFill>
                </a14:hiddenFill>
              </a:ext>
            </a:extLst>
          </p:spPr>
        </p:pic>
        <p:pic>
          <p:nvPicPr>
            <p:cNvPr id="33800" name="Picture 8">
              <a:extLst>
                <a:ext uri="{FF2B5EF4-FFF2-40B4-BE49-F238E27FC236}">
                  <a16:creationId xmlns:a16="http://schemas.microsoft.com/office/drawing/2014/main" id="{D85C5B7E-7A43-3809-8D04-6C00D6A283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17521038" y="13304339"/>
              <a:ext cx="10813160" cy="5676906"/>
            </a:xfrm>
            <a:prstGeom prst="rect">
              <a:avLst/>
            </a:prstGeom>
            <a:noFill/>
            <a:extLst>
              <a:ext uri="{909E8E84-426E-40DD-AFC4-6F175D3DCCD1}">
                <a14:hiddenFill xmlns:a14="http://schemas.microsoft.com/office/drawing/2010/main">
                  <a:solidFill>
                    <a:srgbClr val="FFFFFF"/>
                  </a:solidFill>
                </a14:hiddenFill>
              </a:ext>
            </a:extLst>
          </p:spPr>
        </p:pic>
        <p:pic>
          <p:nvPicPr>
            <p:cNvPr id="33806" name="Picture 14">
              <a:extLst>
                <a:ext uri="{FF2B5EF4-FFF2-40B4-BE49-F238E27FC236}">
                  <a16:creationId xmlns:a16="http://schemas.microsoft.com/office/drawing/2014/main" id="{54F21A59-9FB7-4211-456E-1968E55CC0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7846" b="7846"/>
            <a:stretch/>
          </p:blipFill>
          <p:spPr bwMode="auto">
            <a:xfrm>
              <a:off x="8057917" y="13327085"/>
              <a:ext cx="9778990" cy="54991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D990EDEB-A55B-ACB3-86D0-ED68F1F9AE95}"/>
              </a:ext>
            </a:extLst>
          </p:cNvPr>
          <p:cNvGrpSpPr/>
          <p:nvPr/>
        </p:nvGrpSpPr>
        <p:grpSpPr>
          <a:xfrm>
            <a:off x="-1" y="17373534"/>
            <a:ext cx="30959425" cy="668269"/>
            <a:chOff x="0" y="0"/>
            <a:chExt cx="11226800" cy="344805"/>
          </a:xfrm>
        </p:grpSpPr>
        <p:sp>
          <p:nvSpPr>
            <p:cNvPr id="7" name="Rectangle 6">
              <a:extLst>
                <a:ext uri="{FF2B5EF4-FFF2-40B4-BE49-F238E27FC236}">
                  <a16:creationId xmlns:a16="http://schemas.microsoft.com/office/drawing/2014/main" id="{20AEDC43-5AD4-3282-694C-AFEAA132FFAC}"/>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8" name="Rectangle 7">
              <a:extLst>
                <a:ext uri="{FF2B5EF4-FFF2-40B4-BE49-F238E27FC236}">
                  <a16:creationId xmlns:a16="http://schemas.microsoft.com/office/drawing/2014/main" id="{57BCE79A-0BD5-33D8-4D5C-8D68B5F91832}"/>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9" name="Rectangle 8">
              <a:extLst>
                <a:ext uri="{FF2B5EF4-FFF2-40B4-BE49-F238E27FC236}">
                  <a16:creationId xmlns:a16="http://schemas.microsoft.com/office/drawing/2014/main" id="{9FA5941D-907C-FAC2-0DFB-4F414BB2C7CC}"/>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0" name="Rectangle 9">
              <a:extLst>
                <a:ext uri="{FF2B5EF4-FFF2-40B4-BE49-F238E27FC236}">
                  <a16:creationId xmlns:a16="http://schemas.microsoft.com/office/drawing/2014/main" id="{E720C856-8A38-4732-5AF3-F31B83D95945}"/>
                </a:ext>
              </a:extLst>
            </p:cNvPr>
            <p:cNvSpPr/>
            <p:nvPr/>
          </p:nvSpPr>
          <p:spPr>
            <a:xfrm>
              <a:off x="817880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18" name="Picture 17">
            <a:extLst>
              <a:ext uri="{FF2B5EF4-FFF2-40B4-BE49-F238E27FC236}">
                <a16:creationId xmlns:a16="http://schemas.microsoft.com/office/drawing/2014/main" id="{C2D93449-BC80-3969-FBDD-7ECC43B88B6A}"/>
              </a:ext>
            </a:extLst>
          </p:cNvPr>
          <p:cNvPicPr>
            <a:picLocks noChangeAspect="1"/>
          </p:cNvPicPr>
          <p:nvPr/>
        </p:nvPicPr>
        <p:blipFill>
          <a:blip r:embed="rId6">
            <a:alphaModFix amt="20000"/>
          </a:blip>
          <a:srcRect t="9329" r="11775" b="1521"/>
          <a:stretch>
            <a:fillRect/>
          </a:stretch>
        </p:blipFill>
        <p:spPr>
          <a:xfrm>
            <a:off x="19238739" y="-478806"/>
            <a:ext cx="11812387" cy="11977672"/>
          </a:xfrm>
          <a:prstGeom prst="rect">
            <a:avLst/>
          </a:prstGeom>
        </p:spPr>
      </p:pic>
      <p:sp>
        <p:nvSpPr>
          <p:cNvPr id="22" name="TextBox 21">
            <a:extLst>
              <a:ext uri="{FF2B5EF4-FFF2-40B4-BE49-F238E27FC236}">
                <a16:creationId xmlns:a16="http://schemas.microsoft.com/office/drawing/2014/main" id="{984A0EE0-4928-4484-8858-F02088557768}"/>
              </a:ext>
            </a:extLst>
          </p:cNvPr>
          <p:cNvSpPr txBox="1"/>
          <p:nvPr/>
        </p:nvSpPr>
        <p:spPr>
          <a:xfrm>
            <a:off x="1157083" y="5649160"/>
            <a:ext cx="13926564" cy="3477875"/>
          </a:xfrm>
          <a:prstGeom prst="rect">
            <a:avLst/>
          </a:prstGeom>
          <a:noFill/>
        </p:spPr>
        <p:txBody>
          <a:bodyPr wrap="square" lIns="91440" tIns="45720" rIns="91440" bIns="45720" anchor="t">
            <a:spAutoFit/>
          </a:bodyPr>
          <a:lstStyle>
            <a:defPPr>
              <a:defRPr lang="en-US"/>
            </a:defPPr>
            <a:lvl1pPr algn="just">
              <a:defRPr sz="3600">
                <a:latin typeface="VEC Text" pitchFamily="2" charset="77"/>
                <a:cs typeface="VEC Text" pitchFamily="2" charset="77"/>
              </a:defRPr>
            </a:lvl1pPr>
          </a:lstStyle>
          <a:p>
            <a:pPr algn="l"/>
            <a:r>
              <a:rPr lang="en-US" sz="4400">
                <a:latin typeface="VEC Text"/>
                <a:cs typeface="VEC Text"/>
              </a:rPr>
              <a:t>Highlighted </a:t>
            </a:r>
            <a:r>
              <a:rPr lang="en-US" sz="4400" b="1">
                <a:latin typeface="VEC Text Bold"/>
                <a:cs typeface="VEC Text Bold"/>
              </a:rPr>
              <a:t>cutting-edge industrial and technological innovations</a:t>
            </a:r>
            <a:r>
              <a:rPr lang="en-US" sz="4400">
                <a:latin typeface="VEC Text"/>
                <a:cs typeface="VEC Text"/>
              </a:rPr>
              <a:t>, bringing together leading domestic and international companies, industry specialists, and policymakers to explore advanced solutions, foster collaborations, and drive industrial growth</a:t>
            </a:r>
            <a:endParaRPr lang="vi-VN" sz="4400" b="1">
              <a:latin typeface="VEC Text Bold"/>
              <a:cs typeface="VEC Text Bold"/>
            </a:endParaRPr>
          </a:p>
        </p:txBody>
      </p:sp>
      <p:grpSp>
        <p:nvGrpSpPr>
          <p:cNvPr id="24" name="Group 23">
            <a:extLst>
              <a:ext uri="{FF2B5EF4-FFF2-40B4-BE49-F238E27FC236}">
                <a16:creationId xmlns:a16="http://schemas.microsoft.com/office/drawing/2014/main" id="{E4E45499-B989-E1EF-B8A8-CDC0D01B69C8}"/>
              </a:ext>
            </a:extLst>
          </p:cNvPr>
          <p:cNvGrpSpPr/>
          <p:nvPr/>
        </p:nvGrpSpPr>
        <p:grpSpPr>
          <a:xfrm rot="5400000">
            <a:off x="15145579" y="-3929240"/>
            <a:ext cx="668269" cy="30959426"/>
            <a:chOff x="-1" y="-2"/>
            <a:chExt cx="1182685" cy="18000667"/>
          </a:xfrm>
        </p:grpSpPr>
        <p:sp>
          <p:nvSpPr>
            <p:cNvPr id="25" name="Rectangle 24">
              <a:extLst>
                <a:ext uri="{FF2B5EF4-FFF2-40B4-BE49-F238E27FC236}">
                  <a16:creationId xmlns:a16="http://schemas.microsoft.com/office/drawing/2014/main" id="{5E63ED4F-63BD-C3DB-B26D-4B777A832CD3}"/>
                </a:ext>
              </a:extLst>
            </p:cNvPr>
            <p:cNvSpPr/>
            <p:nvPr/>
          </p:nvSpPr>
          <p:spPr>
            <a:xfrm rot="5400000">
              <a:off x="-8704663" y="8704660"/>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26" name="Rectangle 25">
              <a:extLst>
                <a:ext uri="{FF2B5EF4-FFF2-40B4-BE49-F238E27FC236}">
                  <a16:creationId xmlns:a16="http://schemas.microsoft.com/office/drawing/2014/main" id="{D827FC59-BFB2-9EFD-DE72-684099A1D730}"/>
                </a:ext>
              </a:extLst>
            </p:cNvPr>
            <p:cNvSpPr/>
            <p:nvPr/>
          </p:nvSpPr>
          <p:spPr>
            <a:xfrm rot="16200000">
              <a:off x="-8113320" y="8704662"/>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
        <p:nvSpPr>
          <p:cNvPr id="13" name="TextBox 12">
            <a:extLst>
              <a:ext uri="{FF2B5EF4-FFF2-40B4-BE49-F238E27FC236}">
                <a16:creationId xmlns:a16="http://schemas.microsoft.com/office/drawing/2014/main" id="{86236D52-311F-5324-E8C6-207C2BF5837C}"/>
              </a:ext>
            </a:extLst>
          </p:cNvPr>
          <p:cNvSpPr txBox="1"/>
          <p:nvPr/>
        </p:nvSpPr>
        <p:spPr>
          <a:xfrm>
            <a:off x="1160581" y="3602197"/>
            <a:ext cx="19870619" cy="1107996"/>
          </a:xfrm>
          <a:prstGeom prst="rect">
            <a:avLst/>
          </a:prstGeom>
          <a:noFill/>
        </p:spPr>
        <p:txBody>
          <a:bodyPr wrap="square" lIns="91440" tIns="45720" rIns="91440" bIns="45720" rtlCol="0" anchor="t">
            <a:spAutoFit/>
          </a:bodyPr>
          <a:lstStyle>
            <a:defPPr>
              <a:defRPr lang="en-US"/>
            </a:defPPr>
            <a:lvl1pPr algn="r">
              <a:defRPr sz="88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l"/>
            <a:r>
              <a:rPr lang="en-US" sz="6600">
                <a:latin typeface="VEC Display Bold"/>
                <a:cs typeface="VEC Display Bold"/>
              </a:rPr>
              <a:t>VIETNAM INDUSTRY AND TECHNOLOGY WEEK</a:t>
            </a:r>
            <a:endParaRPr lang="vi-VN" sz="6600"/>
          </a:p>
        </p:txBody>
      </p:sp>
      <p:sp>
        <p:nvSpPr>
          <p:cNvPr id="14" name="TextBox 13">
            <a:extLst>
              <a:ext uri="{FF2B5EF4-FFF2-40B4-BE49-F238E27FC236}">
                <a16:creationId xmlns:a16="http://schemas.microsoft.com/office/drawing/2014/main" id="{6D01D53B-EA4A-FF7A-FB3D-E651B49E6C51}"/>
              </a:ext>
            </a:extLst>
          </p:cNvPr>
          <p:cNvSpPr txBox="1"/>
          <p:nvPr/>
        </p:nvSpPr>
        <p:spPr>
          <a:xfrm>
            <a:off x="1157083" y="1313088"/>
            <a:ext cx="12007171" cy="1323439"/>
          </a:xfrm>
          <a:prstGeom prst="rect">
            <a:avLst/>
          </a:prstGeom>
          <a:noFill/>
        </p:spPr>
        <p:txBody>
          <a:bodyPr wrap="square" lIns="91440" tIns="45720" rIns="91440" bIns="45720" rtlCol="0" anchor="t">
            <a:spAutoFit/>
          </a:bodyPr>
          <a:lstStyle>
            <a:defPPr>
              <a:defRPr lang="en-US"/>
            </a:defPPr>
            <a:lvl1pPr algn="r">
              <a:defRPr sz="88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l"/>
            <a:r>
              <a:rPr lang="en-GB" sz="8000">
                <a:latin typeface="VEC Display Bold"/>
                <a:cs typeface="VEC Display Bold"/>
              </a:rPr>
              <a:t>OUTSTANDING EVENT</a:t>
            </a:r>
            <a:endParaRPr lang="vi-VN"/>
          </a:p>
        </p:txBody>
      </p:sp>
      <p:pic>
        <p:nvPicPr>
          <p:cNvPr id="36" name="Picture 35">
            <a:extLst>
              <a:ext uri="{FF2B5EF4-FFF2-40B4-BE49-F238E27FC236}">
                <a16:creationId xmlns:a16="http://schemas.microsoft.com/office/drawing/2014/main" id="{F7C37877-CF41-B9CC-9AA7-9C8BC43609BD}"/>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7857292" y="1276638"/>
            <a:ext cx="1827906" cy="1722593"/>
          </a:xfrm>
          <a:prstGeom prst="rect">
            <a:avLst/>
          </a:prstGeom>
        </p:spPr>
      </p:pic>
      <p:sp>
        <p:nvSpPr>
          <p:cNvPr id="19" name="TextBox 18">
            <a:extLst>
              <a:ext uri="{FF2B5EF4-FFF2-40B4-BE49-F238E27FC236}">
                <a16:creationId xmlns:a16="http://schemas.microsoft.com/office/drawing/2014/main" id="{9A046F74-56C7-495B-9060-83BB6082B7F9}"/>
              </a:ext>
            </a:extLst>
          </p:cNvPr>
          <p:cNvSpPr txBox="1"/>
          <p:nvPr/>
        </p:nvSpPr>
        <p:spPr>
          <a:xfrm>
            <a:off x="17285608" y="6936387"/>
            <a:ext cx="3485764" cy="1631216"/>
          </a:xfrm>
          <a:prstGeom prst="rect">
            <a:avLst/>
          </a:prstGeom>
          <a:noFill/>
        </p:spPr>
        <p:txBody>
          <a:bodyPr wrap="square" lIns="91440" tIns="45720" rIns="91440" bIns="45720" anchor="t">
            <a:spAutoFit/>
          </a:bodyPr>
          <a:lstStyle/>
          <a:p>
            <a:r>
              <a:rPr lang="en-US" sz="10000" b="1">
                <a:solidFill>
                  <a:srgbClr val="F1B31E"/>
                </a:solidFill>
                <a:latin typeface="VEC Text Bold"/>
                <a:cs typeface="VEC Text Bold"/>
              </a:rPr>
              <a:t>VIIF</a:t>
            </a:r>
            <a:endParaRPr lang="en-US" sz="10000" b="1">
              <a:solidFill>
                <a:srgbClr val="F1B31E"/>
              </a:solidFill>
              <a:latin typeface="VEC Text Bold" pitchFamily="2" charset="77"/>
              <a:cs typeface="VEC Text Bold" pitchFamily="2" charset="77"/>
            </a:endParaRPr>
          </a:p>
        </p:txBody>
      </p:sp>
      <p:sp>
        <p:nvSpPr>
          <p:cNvPr id="21" name="TextBox 20">
            <a:extLst>
              <a:ext uri="{FF2B5EF4-FFF2-40B4-BE49-F238E27FC236}">
                <a16:creationId xmlns:a16="http://schemas.microsoft.com/office/drawing/2014/main" id="{E04525F8-DC00-4DE2-B6B5-9C69674837C3}"/>
              </a:ext>
            </a:extLst>
          </p:cNvPr>
          <p:cNvSpPr txBox="1"/>
          <p:nvPr/>
        </p:nvSpPr>
        <p:spPr>
          <a:xfrm>
            <a:off x="22508022" y="5226254"/>
            <a:ext cx="5667282" cy="1631216"/>
          </a:xfrm>
          <a:prstGeom prst="rect">
            <a:avLst/>
          </a:prstGeom>
          <a:noFill/>
        </p:spPr>
        <p:txBody>
          <a:bodyPr wrap="square" lIns="91440" tIns="45720" rIns="91440" bIns="45720" anchor="t">
            <a:spAutoFit/>
          </a:bodyPr>
          <a:lstStyle/>
          <a:p>
            <a:r>
              <a:rPr lang="en-US" sz="10000" b="1" err="1">
                <a:solidFill>
                  <a:srgbClr val="F1B31E"/>
                </a:solidFill>
                <a:latin typeface="VEC Text Bold"/>
                <a:cs typeface="VEC Text Bold"/>
              </a:rPr>
              <a:t>Vietbuild</a:t>
            </a:r>
            <a:endParaRPr lang="en-US" sz="10000" b="1">
              <a:solidFill>
                <a:srgbClr val="F1B31E"/>
              </a:solidFill>
              <a:latin typeface="VEC Text Bold" pitchFamily="2" charset="77"/>
              <a:cs typeface="VEC Text Bold" pitchFamily="2" charset="77"/>
            </a:endParaRPr>
          </a:p>
        </p:txBody>
      </p:sp>
      <p:sp>
        <p:nvSpPr>
          <p:cNvPr id="27" name="TextBox 26">
            <a:extLst>
              <a:ext uri="{FF2B5EF4-FFF2-40B4-BE49-F238E27FC236}">
                <a16:creationId xmlns:a16="http://schemas.microsoft.com/office/drawing/2014/main" id="{EF9F7227-B889-48BC-B26B-B5A5331A2BE5}"/>
              </a:ext>
            </a:extLst>
          </p:cNvPr>
          <p:cNvSpPr txBox="1"/>
          <p:nvPr/>
        </p:nvSpPr>
        <p:spPr>
          <a:xfrm>
            <a:off x="17285608" y="5295452"/>
            <a:ext cx="5667282" cy="1631216"/>
          </a:xfrm>
          <a:prstGeom prst="rect">
            <a:avLst/>
          </a:prstGeom>
          <a:noFill/>
        </p:spPr>
        <p:txBody>
          <a:bodyPr wrap="square" lIns="91440" tIns="45720" rIns="91440" bIns="45720" anchor="t">
            <a:spAutoFit/>
          </a:bodyPr>
          <a:lstStyle/>
          <a:p>
            <a:r>
              <a:rPr lang="en-US" sz="10000" b="1">
                <a:solidFill>
                  <a:srgbClr val="F1B31E"/>
                </a:solidFill>
                <a:latin typeface="VEC Text Bold"/>
                <a:cs typeface="VEC Text Bold"/>
              </a:rPr>
              <a:t>CMES</a:t>
            </a:r>
            <a:endParaRPr lang="en-US" sz="10000" b="1">
              <a:solidFill>
                <a:srgbClr val="F1B31E"/>
              </a:solidFill>
              <a:latin typeface="VEC Text Bold" pitchFamily="2" charset="77"/>
              <a:cs typeface="VEC Text Bold" pitchFamily="2" charset="77"/>
            </a:endParaRPr>
          </a:p>
        </p:txBody>
      </p:sp>
      <p:sp>
        <p:nvSpPr>
          <p:cNvPr id="29" name="TextBox 28">
            <a:extLst>
              <a:ext uri="{FF2B5EF4-FFF2-40B4-BE49-F238E27FC236}">
                <a16:creationId xmlns:a16="http://schemas.microsoft.com/office/drawing/2014/main" id="{AE9F0890-2535-45C3-8122-4D7500231852}"/>
              </a:ext>
            </a:extLst>
          </p:cNvPr>
          <p:cNvSpPr txBox="1"/>
          <p:nvPr/>
        </p:nvSpPr>
        <p:spPr>
          <a:xfrm>
            <a:off x="25144932" y="3814473"/>
            <a:ext cx="15531352" cy="707886"/>
          </a:xfrm>
          <a:prstGeom prst="rect">
            <a:avLst/>
          </a:prstGeom>
          <a:noFill/>
        </p:spPr>
        <p:txBody>
          <a:bodyPr wrap="square">
            <a:spAutoFit/>
          </a:bodyPr>
          <a:lstStyle/>
          <a:p>
            <a:r>
              <a:rPr lang="en-US" sz="4000">
                <a:solidFill>
                  <a:srgbClr val="474747"/>
                </a:solidFill>
                <a:latin typeface="VEC Text" pitchFamily="2" charset="0"/>
                <a:cs typeface="VEC Text" pitchFamily="2" charset="0"/>
              </a:rPr>
              <a:t>Nov 12</a:t>
            </a:r>
            <a:r>
              <a:rPr lang="en-US" sz="4000" baseline="30000">
                <a:solidFill>
                  <a:srgbClr val="474747"/>
                </a:solidFill>
                <a:latin typeface="VEC Text" pitchFamily="2" charset="0"/>
                <a:cs typeface="VEC Text" pitchFamily="2" charset="0"/>
              </a:rPr>
              <a:t>th</a:t>
            </a:r>
            <a:r>
              <a:rPr lang="en-US" sz="4000">
                <a:solidFill>
                  <a:srgbClr val="474747"/>
                </a:solidFill>
                <a:latin typeface="VEC Text" pitchFamily="2" charset="0"/>
                <a:cs typeface="VEC Text" pitchFamily="2" charset="0"/>
              </a:rPr>
              <a:t> – 15</a:t>
            </a:r>
            <a:r>
              <a:rPr lang="en-US" sz="4000" baseline="30000">
                <a:solidFill>
                  <a:srgbClr val="474747"/>
                </a:solidFill>
                <a:latin typeface="VEC Text" pitchFamily="2" charset="0"/>
                <a:cs typeface="VEC Text" pitchFamily="2" charset="0"/>
              </a:rPr>
              <a:t>th</a:t>
            </a:r>
            <a:r>
              <a:rPr lang="en-US" sz="4000">
                <a:solidFill>
                  <a:srgbClr val="474747"/>
                </a:solidFill>
                <a:latin typeface="VEC Text" pitchFamily="2" charset="0"/>
                <a:cs typeface="VEC Text" pitchFamily="2" charset="0"/>
              </a:rPr>
              <a:t> </a:t>
            </a:r>
            <a:endParaRPr lang="en-US" sz="4000">
              <a:latin typeface="VEC Text" pitchFamily="2" charset="0"/>
              <a:cs typeface="VEC Text" pitchFamily="2" charset="0"/>
            </a:endParaRPr>
          </a:p>
        </p:txBody>
      </p:sp>
      <p:sp>
        <p:nvSpPr>
          <p:cNvPr id="30" name="TextBox 29">
            <a:extLst>
              <a:ext uri="{FF2B5EF4-FFF2-40B4-BE49-F238E27FC236}">
                <a16:creationId xmlns:a16="http://schemas.microsoft.com/office/drawing/2014/main" id="{FE6525B1-2C16-4489-8D62-378202607D58}"/>
              </a:ext>
            </a:extLst>
          </p:cNvPr>
          <p:cNvSpPr txBox="1"/>
          <p:nvPr/>
        </p:nvSpPr>
        <p:spPr>
          <a:xfrm>
            <a:off x="22508022" y="6884606"/>
            <a:ext cx="6489684" cy="1631216"/>
          </a:xfrm>
          <a:prstGeom prst="rect">
            <a:avLst/>
          </a:prstGeom>
          <a:noFill/>
        </p:spPr>
        <p:txBody>
          <a:bodyPr wrap="square" lIns="91440" tIns="45720" rIns="91440" bIns="45720" anchor="t">
            <a:spAutoFit/>
          </a:bodyPr>
          <a:lstStyle/>
          <a:p>
            <a:r>
              <a:rPr lang="en-US" sz="10000" b="1" err="1">
                <a:solidFill>
                  <a:srgbClr val="F1B31E"/>
                </a:solidFill>
                <a:latin typeface="VEC Text Bold"/>
                <a:cs typeface="VEC Text Bold"/>
              </a:rPr>
              <a:t>Cafeshow</a:t>
            </a:r>
            <a:endParaRPr lang="en-US" sz="10000" b="1">
              <a:solidFill>
                <a:srgbClr val="F1B31E"/>
              </a:solidFill>
              <a:latin typeface="VEC Text Bold" pitchFamily="2" charset="77"/>
              <a:cs typeface="VEC Text Bold" pitchFamily="2" charset="77"/>
            </a:endParaRPr>
          </a:p>
        </p:txBody>
      </p:sp>
    </p:spTree>
    <p:extLst>
      <p:ext uri="{BB962C8B-B14F-4D97-AF65-F5344CB8AC3E}">
        <p14:creationId xmlns:p14="http://schemas.microsoft.com/office/powerpoint/2010/main" val="885111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D0263C58-6D77-67F0-2D06-35E334218719}"/>
              </a:ext>
            </a:extLst>
          </p:cNvPr>
          <p:cNvPicPr>
            <a:picLocks noChangeAspect="1" noChangeArrowheads="1"/>
          </p:cNvPicPr>
          <p:nvPr/>
        </p:nvPicPr>
        <p:blipFill rotWithShape="1">
          <a:blip r:embed="rId2" cstate="hqprint">
            <a:extLst>
              <a:ext uri="{28A0092B-C50C-407E-A947-70E740481C1C}">
                <a14:useLocalDpi xmlns:a14="http://schemas.microsoft.com/office/drawing/2010/main"/>
              </a:ext>
            </a:extLst>
          </a:blip>
          <a:srcRect/>
          <a:stretch/>
        </p:blipFill>
        <p:spPr bwMode="auto">
          <a:xfrm>
            <a:off x="-1" y="9001125"/>
            <a:ext cx="30959425" cy="899953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4DB8111-AA5D-F077-37AA-88AFF0E09CE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4430673" y="485695"/>
            <a:ext cx="2098078" cy="1977201"/>
          </a:xfrm>
          <a:prstGeom prst="rect">
            <a:avLst/>
          </a:prstGeom>
        </p:spPr>
      </p:pic>
      <p:grpSp>
        <p:nvGrpSpPr>
          <p:cNvPr id="6" name="Group 5">
            <a:extLst>
              <a:ext uri="{FF2B5EF4-FFF2-40B4-BE49-F238E27FC236}">
                <a16:creationId xmlns:a16="http://schemas.microsoft.com/office/drawing/2014/main" id="{DBE2FF4B-83D1-E99B-E50F-A2FD354D55BA}"/>
              </a:ext>
            </a:extLst>
          </p:cNvPr>
          <p:cNvGrpSpPr/>
          <p:nvPr/>
        </p:nvGrpSpPr>
        <p:grpSpPr>
          <a:xfrm rot="5400000">
            <a:off x="15142763" y="2230834"/>
            <a:ext cx="673895" cy="30959426"/>
            <a:chOff x="-1" y="-2"/>
            <a:chExt cx="1182685" cy="18000667"/>
          </a:xfrm>
        </p:grpSpPr>
        <p:sp>
          <p:nvSpPr>
            <p:cNvPr id="7" name="Rectangle 6">
              <a:extLst>
                <a:ext uri="{FF2B5EF4-FFF2-40B4-BE49-F238E27FC236}">
                  <a16:creationId xmlns:a16="http://schemas.microsoft.com/office/drawing/2014/main" id="{2DF4E7CB-BCD5-CF0C-02B6-6844DD867C4E}"/>
                </a:ext>
              </a:extLst>
            </p:cNvPr>
            <p:cNvSpPr/>
            <p:nvPr/>
          </p:nvSpPr>
          <p:spPr>
            <a:xfrm rot="5400000">
              <a:off x="-8704663" y="8704660"/>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4" name="Rectangle 13">
              <a:extLst>
                <a:ext uri="{FF2B5EF4-FFF2-40B4-BE49-F238E27FC236}">
                  <a16:creationId xmlns:a16="http://schemas.microsoft.com/office/drawing/2014/main" id="{16ECD822-3538-EFB4-4AFA-EC821EF965A8}"/>
                </a:ext>
              </a:extLst>
            </p:cNvPr>
            <p:cNvSpPr/>
            <p:nvPr/>
          </p:nvSpPr>
          <p:spPr>
            <a:xfrm rot="16200000">
              <a:off x="-8113320" y="8704662"/>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grpSp>
        <p:nvGrpSpPr>
          <p:cNvPr id="12" name="Group 11">
            <a:extLst>
              <a:ext uri="{FF2B5EF4-FFF2-40B4-BE49-F238E27FC236}">
                <a16:creationId xmlns:a16="http://schemas.microsoft.com/office/drawing/2014/main" id="{0846C29A-645E-2C7F-D275-3CDD0D6E328B}"/>
              </a:ext>
            </a:extLst>
          </p:cNvPr>
          <p:cNvGrpSpPr/>
          <p:nvPr/>
        </p:nvGrpSpPr>
        <p:grpSpPr>
          <a:xfrm rot="5400000">
            <a:off x="15142760" y="-6567924"/>
            <a:ext cx="673895" cy="30959426"/>
            <a:chOff x="-1" y="-2"/>
            <a:chExt cx="1182685" cy="18000667"/>
          </a:xfrm>
        </p:grpSpPr>
        <p:sp>
          <p:nvSpPr>
            <p:cNvPr id="13" name="Rectangle 12">
              <a:extLst>
                <a:ext uri="{FF2B5EF4-FFF2-40B4-BE49-F238E27FC236}">
                  <a16:creationId xmlns:a16="http://schemas.microsoft.com/office/drawing/2014/main" id="{9C1500C1-613A-DE59-35E7-22962A8F011A}"/>
                </a:ext>
              </a:extLst>
            </p:cNvPr>
            <p:cNvSpPr/>
            <p:nvPr/>
          </p:nvSpPr>
          <p:spPr>
            <a:xfrm rot="5400000">
              <a:off x="-8704663" y="8704660"/>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15" name="Rectangle 14">
              <a:extLst>
                <a:ext uri="{FF2B5EF4-FFF2-40B4-BE49-F238E27FC236}">
                  <a16:creationId xmlns:a16="http://schemas.microsoft.com/office/drawing/2014/main" id="{188F0029-FF11-A52C-9AAF-485B35C75AB3}"/>
                </a:ext>
              </a:extLst>
            </p:cNvPr>
            <p:cNvSpPr/>
            <p:nvPr/>
          </p:nvSpPr>
          <p:spPr>
            <a:xfrm rot="16200000">
              <a:off x="-8113320" y="8704662"/>
              <a:ext cx="18000665" cy="591342"/>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sp>
        <p:nvSpPr>
          <p:cNvPr id="10" name="TextBox 9">
            <a:extLst>
              <a:ext uri="{FF2B5EF4-FFF2-40B4-BE49-F238E27FC236}">
                <a16:creationId xmlns:a16="http://schemas.microsoft.com/office/drawing/2014/main" id="{ECAE1B91-833E-FDF3-DCA9-F03ACD252183}"/>
              </a:ext>
            </a:extLst>
          </p:cNvPr>
          <p:cNvSpPr txBox="1"/>
          <p:nvPr/>
        </p:nvSpPr>
        <p:spPr>
          <a:xfrm>
            <a:off x="4759498" y="5232667"/>
            <a:ext cx="4536384" cy="1200329"/>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3600"/>
              <a:t>INTERNAL STRENGTH</a:t>
            </a:r>
          </a:p>
        </p:txBody>
      </p:sp>
      <p:sp>
        <p:nvSpPr>
          <p:cNvPr id="24" name="TextBox 23">
            <a:extLst>
              <a:ext uri="{FF2B5EF4-FFF2-40B4-BE49-F238E27FC236}">
                <a16:creationId xmlns:a16="http://schemas.microsoft.com/office/drawing/2014/main" id="{67C56085-D006-AFF1-0FD0-DB0BF44FEBA9}"/>
              </a:ext>
            </a:extLst>
          </p:cNvPr>
          <p:cNvSpPr txBox="1"/>
          <p:nvPr/>
        </p:nvSpPr>
        <p:spPr>
          <a:xfrm>
            <a:off x="3126170" y="5048001"/>
            <a:ext cx="2034218" cy="1569660"/>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9600" b="0">
                <a:latin typeface="VEC Display" pitchFamily="2" charset="77"/>
                <a:cs typeface="VEC Display" pitchFamily="2" charset="77"/>
              </a:rPr>
              <a:t>01</a:t>
            </a:r>
            <a:endParaRPr lang="en-US" sz="9600" b="0">
              <a:latin typeface="VEC Display" pitchFamily="2" charset="77"/>
              <a:cs typeface="VEC Display" pitchFamily="2" charset="77"/>
            </a:endParaRPr>
          </a:p>
        </p:txBody>
      </p:sp>
      <p:cxnSp>
        <p:nvCxnSpPr>
          <p:cNvPr id="9" name="Straight Connector 8">
            <a:extLst>
              <a:ext uri="{FF2B5EF4-FFF2-40B4-BE49-F238E27FC236}">
                <a16:creationId xmlns:a16="http://schemas.microsoft.com/office/drawing/2014/main" id="{4BAE31B9-E28D-BA41-4FFE-752F113B4A20}"/>
              </a:ext>
            </a:extLst>
          </p:cNvPr>
          <p:cNvCxnSpPr>
            <a:cxnSpLocks/>
          </p:cNvCxnSpPr>
          <p:nvPr/>
        </p:nvCxnSpPr>
        <p:spPr>
          <a:xfrm>
            <a:off x="4573380" y="5322003"/>
            <a:ext cx="0" cy="1021657"/>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sp>
        <p:nvSpPr>
          <p:cNvPr id="33" name="TextBox 32">
            <a:extLst>
              <a:ext uri="{FF2B5EF4-FFF2-40B4-BE49-F238E27FC236}">
                <a16:creationId xmlns:a16="http://schemas.microsoft.com/office/drawing/2014/main" id="{04A901BC-72E1-A7D8-EBA8-7737ED83FF83}"/>
              </a:ext>
            </a:extLst>
          </p:cNvPr>
          <p:cNvSpPr txBox="1"/>
          <p:nvPr/>
        </p:nvSpPr>
        <p:spPr>
          <a:xfrm>
            <a:off x="13608321" y="5232667"/>
            <a:ext cx="3618522" cy="1200329"/>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3600"/>
              <a:t>SYNERGISTIC POWER</a:t>
            </a:r>
            <a:endParaRPr lang="en-US" sz="3600"/>
          </a:p>
        </p:txBody>
      </p:sp>
      <p:sp>
        <p:nvSpPr>
          <p:cNvPr id="30" name="TextBox 29">
            <a:extLst>
              <a:ext uri="{FF2B5EF4-FFF2-40B4-BE49-F238E27FC236}">
                <a16:creationId xmlns:a16="http://schemas.microsoft.com/office/drawing/2014/main" id="{62BD478B-837C-A03D-FBD1-59978C8B5376}"/>
              </a:ext>
            </a:extLst>
          </p:cNvPr>
          <p:cNvSpPr txBox="1"/>
          <p:nvPr/>
        </p:nvSpPr>
        <p:spPr>
          <a:xfrm>
            <a:off x="11634502" y="5048001"/>
            <a:ext cx="2034218" cy="1569660"/>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9600" b="0">
                <a:latin typeface="VEC Display" pitchFamily="2" charset="77"/>
                <a:cs typeface="VEC Display" pitchFamily="2" charset="77"/>
              </a:rPr>
              <a:t>02</a:t>
            </a:r>
            <a:endParaRPr lang="en-US" sz="9600" b="0">
              <a:latin typeface="VEC Display" pitchFamily="2" charset="77"/>
              <a:cs typeface="VEC Display" pitchFamily="2" charset="77"/>
            </a:endParaRPr>
          </a:p>
        </p:txBody>
      </p:sp>
      <p:cxnSp>
        <p:nvCxnSpPr>
          <p:cNvPr id="32" name="Straight Connector 31">
            <a:extLst>
              <a:ext uri="{FF2B5EF4-FFF2-40B4-BE49-F238E27FC236}">
                <a16:creationId xmlns:a16="http://schemas.microsoft.com/office/drawing/2014/main" id="{93DADB07-09DA-DFE8-21C6-5A3D184FA9DF}"/>
              </a:ext>
            </a:extLst>
          </p:cNvPr>
          <p:cNvCxnSpPr>
            <a:cxnSpLocks/>
          </p:cNvCxnSpPr>
          <p:nvPr/>
        </p:nvCxnSpPr>
        <p:spPr>
          <a:xfrm>
            <a:off x="13422203" y="5322003"/>
            <a:ext cx="0" cy="1021657"/>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nvGrpSpPr>
          <p:cNvPr id="46" name="Group 45">
            <a:extLst>
              <a:ext uri="{FF2B5EF4-FFF2-40B4-BE49-F238E27FC236}">
                <a16:creationId xmlns:a16="http://schemas.microsoft.com/office/drawing/2014/main" id="{BA5CCA15-DE5F-E67A-A2B4-D6735A060EB6}"/>
              </a:ext>
            </a:extLst>
          </p:cNvPr>
          <p:cNvGrpSpPr/>
          <p:nvPr/>
        </p:nvGrpSpPr>
        <p:grpSpPr>
          <a:xfrm>
            <a:off x="19565463" y="5048001"/>
            <a:ext cx="10457337" cy="2492990"/>
            <a:chOff x="19912346" y="5099804"/>
            <a:chExt cx="8570545" cy="2492990"/>
          </a:xfrm>
        </p:grpSpPr>
        <p:sp>
          <p:nvSpPr>
            <p:cNvPr id="40" name="TextBox 39">
              <a:extLst>
                <a:ext uri="{FF2B5EF4-FFF2-40B4-BE49-F238E27FC236}">
                  <a16:creationId xmlns:a16="http://schemas.microsoft.com/office/drawing/2014/main" id="{0C4DC21D-B60F-A7CF-07F5-043469992B1C}"/>
                </a:ext>
              </a:extLst>
            </p:cNvPr>
            <p:cNvSpPr txBox="1"/>
            <p:nvPr/>
          </p:nvSpPr>
          <p:spPr>
            <a:xfrm>
              <a:off x="21855586" y="5284470"/>
              <a:ext cx="6627305" cy="2308324"/>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3600"/>
                <a:t>ORGANIZATIONAL CAPACITY &amp; COMPREHENSIVE ECOSYSTEM</a:t>
              </a:r>
            </a:p>
          </p:txBody>
        </p:sp>
        <p:cxnSp>
          <p:nvCxnSpPr>
            <p:cNvPr id="39" name="Straight Connector 38">
              <a:extLst>
                <a:ext uri="{FF2B5EF4-FFF2-40B4-BE49-F238E27FC236}">
                  <a16:creationId xmlns:a16="http://schemas.microsoft.com/office/drawing/2014/main" id="{CEDED756-6C9C-4602-4289-53656E628CDB}"/>
                </a:ext>
              </a:extLst>
            </p:cNvPr>
            <p:cNvCxnSpPr>
              <a:cxnSpLocks/>
            </p:cNvCxnSpPr>
            <p:nvPr/>
          </p:nvCxnSpPr>
          <p:spPr>
            <a:xfrm>
              <a:off x="21669469" y="5373806"/>
              <a:ext cx="0" cy="1021657"/>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sp>
          <p:nvSpPr>
            <p:cNvPr id="37" name="TextBox 36">
              <a:extLst>
                <a:ext uri="{FF2B5EF4-FFF2-40B4-BE49-F238E27FC236}">
                  <a16:creationId xmlns:a16="http://schemas.microsoft.com/office/drawing/2014/main" id="{FBBCA9EC-C1FB-7974-760F-66FF36A37534}"/>
                </a:ext>
              </a:extLst>
            </p:cNvPr>
            <p:cNvSpPr txBox="1"/>
            <p:nvPr/>
          </p:nvSpPr>
          <p:spPr>
            <a:xfrm>
              <a:off x="19912346" y="5099804"/>
              <a:ext cx="2034218" cy="1569660"/>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9600" b="0">
                  <a:latin typeface="VEC Display" pitchFamily="2" charset="77"/>
                  <a:cs typeface="VEC Display" pitchFamily="2" charset="77"/>
                </a:rPr>
                <a:t>03</a:t>
              </a:r>
              <a:endParaRPr lang="en-US" sz="9600" b="0">
                <a:latin typeface="VEC Display" pitchFamily="2" charset="77"/>
                <a:cs typeface="VEC Display" pitchFamily="2" charset="77"/>
              </a:endParaRPr>
            </a:p>
          </p:txBody>
        </p:sp>
      </p:grpSp>
    </p:spTree>
    <p:extLst>
      <p:ext uri="{BB962C8B-B14F-4D97-AF65-F5344CB8AC3E}">
        <p14:creationId xmlns:p14="http://schemas.microsoft.com/office/powerpoint/2010/main" val="752936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D4D10FDF-7C18-B55E-E5F0-0C132A821287}"/>
              </a:ext>
            </a:extLst>
          </p:cNvPr>
          <p:cNvGrpSpPr/>
          <p:nvPr/>
        </p:nvGrpSpPr>
        <p:grpSpPr>
          <a:xfrm>
            <a:off x="17477743" y="0"/>
            <a:ext cx="13481682" cy="18019080"/>
            <a:chOff x="13348293" y="-6100388"/>
            <a:chExt cx="17611134" cy="23538340"/>
          </a:xfrm>
        </p:grpSpPr>
        <p:sp>
          <p:nvSpPr>
            <p:cNvPr id="5" name="Rectangle 4">
              <a:extLst>
                <a:ext uri="{FF2B5EF4-FFF2-40B4-BE49-F238E27FC236}">
                  <a16:creationId xmlns:a16="http://schemas.microsoft.com/office/drawing/2014/main" id="{61B9F8D1-642F-0E0B-8647-D61BC341331B}"/>
                </a:ext>
              </a:extLst>
            </p:cNvPr>
            <p:cNvSpPr/>
            <p:nvPr/>
          </p:nvSpPr>
          <p:spPr>
            <a:xfrm>
              <a:off x="13348295" y="-6100388"/>
              <a:ext cx="17611131" cy="23538340"/>
            </a:xfrm>
            <a:prstGeom prst="rect">
              <a:avLst/>
            </a:prstGeom>
            <a:solidFill>
              <a:srgbClr val="D6C2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3" name="Picture 2">
              <a:extLst>
                <a:ext uri="{FF2B5EF4-FFF2-40B4-BE49-F238E27FC236}">
                  <a16:creationId xmlns:a16="http://schemas.microsoft.com/office/drawing/2014/main" id="{A847E81B-05C4-84B0-691B-45C2FB93CF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48293" y="5494495"/>
              <a:ext cx="17611134" cy="11943456"/>
            </a:xfrm>
            <a:prstGeom prst="rect">
              <a:avLst/>
            </a:prstGeom>
          </p:spPr>
        </p:pic>
        <p:sp>
          <p:nvSpPr>
            <p:cNvPr id="4" name="Rectangle 3">
              <a:extLst>
                <a:ext uri="{FF2B5EF4-FFF2-40B4-BE49-F238E27FC236}">
                  <a16:creationId xmlns:a16="http://schemas.microsoft.com/office/drawing/2014/main" id="{4B729E0E-4592-F827-C779-D17A2E21E49C}"/>
                </a:ext>
              </a:extLst>
            </p:cNvPr>
            <p:cNvSpPr/>
            <p:nvPr/>
          </p:nvSpPr>
          <p:spPr>
            <a:xfrm>
              <a:off x="13348295" y="5494495"/>
              <a:ext cx="17611131" cy="9917018"/>
            </a:xfrm>
            <a:prstGeom prst="rect">
              <a:avLst/>
            </a:prstGeom>
            <a:gradFill>
              <a:gsLst>
                <a:gs pos="0">
                  <a:srgbClr val="D6C2A5"/>
                </a:gs>
                <a:gs pos="100000">
                  <a:srgbClr val="D6C2A5">
                    <a:alpha val="0"/>
                  </a:srgb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6" name="Picture 5">
              <a:extLst>
                <a:ext uri="{FF2B5EF4-FFF2-40B4-BE49-F238E27FC236}">
                  <a16:creationId xmlns:a16="http://schemas.microsoft.com/office/drawing/2014/main" id="{0D7BC505-E3CE-74EC-90AD-E458FBF8E8A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0054753" y="-3011853"/>
              <a:ext cx="4198212" cy="3956337"/>
            </a:xfrm>
            <a:prstGeom prst="rect">
              <a:avLst/>
            </a:prstGeom>
          </p:spPr>
        </p:pic>
      </p:grpSp>
      <p:pic>
        <p:nvPicPr>
          <p:cNvPr id="22" name="Picture 21">
            <a:extLst>
              <a:ext uri="{FF2B5EF4-FFF2-40B4-BE49-F238E27FC236}">
                <a16:creationId xmlns:a16="http://schemas.microsoft.com/office/drawing/2014/main" id="{E7A36246-ADE7-C14E-DA5B-7117A6CAFC71}"/>
              </a:ext>
            </a:extLst>
          </p:cNvPr>
          <p:cNvPicPr>
            <a:picLocks noChangeAspect="1"/>
          </p:cNvPicPr>
          <p:nvPr/>
        </p:nvPicPr>
        <p:blipFill>
          <a:blip r:embed="rId5">
            <a:alphaModFix amt="5000"/>
          </a:blip>
          <a:stretch>
            <a:fillRect/>
          </a:stretch>
        </p:blipFill>
        <p:spPr>
          <a:xfrm>
            <a:off x="-4009307" y="1485609"/>
            <a:ext cx="21009740" cy="21082815"/>
          </a:xfrm>
          <a:prstGeom prst="rect">
            <a:avLst/>
          </a:prstGeom>
        </p:spPr>
      </p:pic>
      <p:grpSp>
        <p:nvGrpSpPr>
          <p:cNvPr id="23" name="Group 22">
            <a:extLst>
              <a:ext uri="{FF2B5EF4-FFF2-40B4-BE49-F238E27FC236}">
                <a16:creationId xmlns:a16="http://schemas.microsoft.com/office/drawing/2014/main" id="{8DF58F01-3C95-5B23-EC31-F03173DECB15}"/>
              </a:ext>
            </a:extLst>
          </p:cNvPr>
          <p:cNvGrpSpPr/>
          <p:nvPr/>
        </p:nvGrpSpPr>
        <p:grpSpPr>
          <a:xfrm>
            <a:off x="17436935" y="1"/>
            <a:ext cx="664168" cy="18087748"/>
            <a:chOff x="17349849" y="4894263"/>
            <a:chExt cx="255786" cy="13367657"/>
          </a:xfrm>
        </p:grpSpPr>
        <p:sp>
          <p:nvSpPr>
            <p:cNvPr id="24" name="Rectangle 23">
              <a:extLst>
                <a:ext uri="{FF2B5EF4-FFF2-40B4-BE49-F238E27FC236}">
                  <a16:creationId xmlns:a16="http://schemas.microsoft.com/office/drawing/2014/main" id="{D0EF8C57-57A2-520B-5C63-A94A1F5C2F88}"/>
                </a:ext>
              </a:extLst>
            </p:cNvPr>
            <p:cNvSpPr/>
            <p:nvPr/>
          </p:nvSpPr>
          <p:spPr>
            <a:xfrm rot="5400000">
              <a:off x="15081150" y="7162962"/>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27" name="Rectangle 26">
              <a:extLst>
                <a:ext uri="{FF2B5EF4-FFF2-40B4-BE49-F238E27FC236}">
                  <a16:creationId xmlns:a16="http://schemas.microsoft.com/office/drawing/2014/main" id="{CF299FF7-9C0C-8AE0-95CF-7903B617B2BC}"/>
                </a:ext>
              </a:extLst>
            </p:cNvPr>
            <p:cNvSpPr/>
            <p:nvPr/>
          </p:nvSpPr>
          <p:spPr>
            <a:xfrm rot="5400000">
              <a:off x="15081150" y="11450199"/>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54" name="Rectangle 53">
              <a:extLst>
                <a:ext uri="{FF2B5EF4-FFF2-40B4-BE49-F238E27FC236}">
                  <a16:creationId xmlns:a16="http://schemas.microsoft.com/office/drawing/2014/main" id="{A395E86C-CE8D-45BC-74E5-AACDD562D8E9}"/>
                </a:ext>
              </a:extLst>
            </p:cNvPr>
            <p:cNvSpPr/>
            <p:nvPr/>
          </p:nvSpPr>
          <p:spPr>
            <a:xfrm rot="5400000">
              <a:off x="15081150" y="15737436"/>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55" name="Picture 54">
            <a:extLst>
              <a:ext uri="{FF2B5EF4-FFF2-40B4-BE49-F238E27FC236}">
                <a16:creationId xmlns:a16="http://schemas.microsoft.com/office/drawing/2014/main" id="{B078CCEE-0CE3-DE46-7CB8-A62A8F0DB404}"/>
              </a:ext>
            </a:extLst>
          </p:cNvPr>
          <p:cNvPicPr>
            <a:picLocks noChangeAspect="1"/>
          </p:cNvPicPr>
          <p:nvPr/>
        </p:nvPicPr>
        <p:blipFill>
          <a:blip r:embed="rId6"/>
          <a:stretch>
            <a:fillRect/>
          </a:stretch>
        </p:blipFill>
        <p:spPr>
          <a:xfrm>
            <a:off x="0" y="0"/>
            <a:ext cx="2391702" cy="2364337"/>
          </a:xfrm>
          <a:prstGeom prst="rect">
            <a:avLst/>
          </a:prstGeom>
        </p:spPr>
      </p:pic>
      <p:pic>
        <p:nvPicPr>
          <p:cNvPr id="56" name="Picture 55">
            <a:extLst>
              <a:ext uri="{FF2B5EF4-FFF2-40B4-BE49-F238E27FC236}">
                <a16:creationId xmlns:a16="http://schemas.microsoft.com/office/drawing/2014/main" id="{32D6B9E2-F1AA-AE67-453F-324B7F27CAFE}"/>
              </a:ext>
            </a:extLst>
          </p:cNvPr>
          <p:cNvPicPr>
            <a:picLocks noChangeAspect="1"/>
          </p:cNvPicPr>
          <p:nvPr/>
        </p:nvPicPr>
        <p:blipFill>
          <a:blip r:embed="rId6"/>
          <a:stretch>
            <a:fillRect/>
          </a:stretch>
        </p:blipFill>
        <p:spPr>
          <a:xfrm>
            <a:off x="14431326" y="15047430"/>
            <a:ext cx="3005608" cy="2971219"/>
          </a:xfrm>
          <a:prstGeom prst="rect">
            <a:avLst/>
          </a:prstGeom>
        </p:spPr>
      </p:pic>
      <p:sp>
        <p:nvSpPr>
          <p:cNvPr id="57" name="TextBox 56">
            <a:extLst>
              <a:ext uri="{FF2B5EF4-FFF2-40B4-BE49-F238E27FC236}">
                <a16:creationId xmlns:a16="http://schemas.microsoft.com/office/drawing/2014/main" id="{7290179B-3615-EDA0-1788-3AFDEE52AD82}"/>
              </a:ext>
            </a:extLst>
          </p:cNvPr>
          <p:cNvSpPr txBox="1"/>
          <p:nvPr/>
        </p:nvSpPr>
        <p:spPr>
          <a:xfrm>
            <a:off x="-1" y="1369849"/>
            <a:ext cx="17477743" cy="1200329"/>
          </a:xfrm>
          <a:prstGeom prst="rect">
            <a:avLst/>
          </a:prstGeom>
          <a:noFill/>
        </p:spPr>
        <p:txBody>
          <a:bodyPr wrap="square" rtlCol="0">
            <a:spAutoFit/>
          </a:bodyPr>
          <a:lstStyle>
            <a:defPPr>
              <a:defRPr lang="en-US"/>
            </a:defPPr>
            <a:lvl1pPr algn="r">
              <a:defRPr sz="88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ctr"/>
            <a:r>
              <a:rPr lang="en-GB" sz="7200"/>
              <a:t>CORE STRENGTHS OF VEC</a:t>
            </a:r>
          </a:p>
        </p:txBody>
      </p:sp>
      <p:grpSp>
        <p:nvGrpSpPr>
          <p:cNvPr id="58" name="Group 57">
            <a:extLst>
              <a:ext uri="{FF2B5EF4-FFF2-40B4-BE49-F238E27FC236}">
                <a16:creationId xmlns:a16="http://schemas.microsoft.com/office/drawing/2014/main" id="{82D76AB9-50BC-0770-38E6-304E478FAEFC}"/>
              </a:ext>
            </a:extLst>
          </p:cNvPr>
          <p:cNvGrpSpPr/>
          <p:nvPr/>
        </p:nvGrpSpPr>
        <p:grpSpPr>
          <a:xfrm>
            <a:off x="7663499" y="5486528"/>
            <a:ext cx="6820578" cy="2198073"/>
            <a:chOff x="1247411" y="4693255"/>
            <a:chExt cx="14340252" cy="2198073"/>
          </a:xfrm>
        </p:grpSpPr>
        <p:grpSp>
          <p:nvGrpSpPr>
            <p:cNvPr id="59" name="Group 58">
              <a:extLst>
                <a:ext uri="{FF2B5EF4-FFF2-40B4-BE49-F238E27FC236}">
                  <a16:creationId xmlns:a16="http://schemas.microsoft.com/office/drawing/2014/main" id="{F17EA20F-F8FE-8D70-629F-0C97DF5EA8D2}"/>
                </a:ext>
              </a:extLst>
            </p:cNvPr>
            <p:cNvGrpSpPr/>
            <p:nvPr/>
          </p:nvGrpSpPr>
          <p:grpSpPr>
            <a:xfrm>
              <a:off x="1653762" y="4693255"/>
              <a:ext cx="13933901" cy="2178618"/>
              <a:chOff x="16666221" y="6540817"/>
              <a:chExt cx="6560642" cy="2178618"/>
            </a:xfrm>
          </p:grpSpPr>
          <p:sp>
            <p:nvSpPr>
              <p:cNvPr id="61" name="TextBox 60">
                <a:extLst>
                  <a:ext uri="{FF2B5EF4-FFF2-40B4-BE49-F238E27FC236}">
                    <a16:creationId xmlns:a16="http://schemas.microsoft.com/office/drawing/2014/main" id="{1CE6EF8B-B4CF-CF9F-29B3-55E18E15E5DF}"/>
                  </a:ext>
                </a:extLst>
              </p:cNvPr>
              <p:cNvSpPr txBox="1"/>
              <p:nvPr/>
            </p:nvSpPr>
            <p:spPr>
              <a:xfrm>
                <a:off x="16666221" y="6540817"/>
                <a:ext cx="6560642" cy="584775"/>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GB" sz="3200"/>
                  <a:t>SCALE &amp; LEADING POSITION</a:t>
                </a:r>
                <a:endParaRPr lang="en-US" sz="3200"/>
              </a:p>
            </p:txBody>
          </p:sp>
          <p:sp>
            <p:nvSpPr>
              <p:cNvPr id="62" name="TextBox 61">
                <a:extLst>
                  <a:ext uri="{FF2B5EF4-FFF2-40B4-BE49-F238E27FC236}">
                    <a16:creationId xmlns:a16="http://schemas.microsoft.com/office/drawing/2014/main" id="{24FA50A2-D1FA-18B0-A532-970EBC8732CA}"/>
                  </a:ext>
                </a:extLst>
              </p:cNvPr>
              <p:cNvSpPr txBox="1"/>
              <p:nvPr/>
            </p:nvSpPr>
            <p:spPr>
              <a:xfrm>
                <a:off x="16666221" y="7334440"/>
                <a:ext cx="6517093" cy="1384995"/>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pPr algn="l"/>
                <a:r>
                  <a:rPr lang="en-US" sz="2800"/>
                  <a:t>VEC is the largest exhibition complex in Southeast Asia and ranks among the world’s Top 10.</a:t>
                </a:r>
                <a:endParaRPr lang="en-GB" sz="2800"/>
              </a:p>
            </p:txBody>
          </p:sp>
        </p:grpSp>
        <p:cxnSp>
          <p:nvCxnSpPr>
            <p:cNvPr id="60" name="Straight Connector 59">
              <a:extLst>
                <a:ext uri="{FF2B5EF4-FFF2-40B4-BE49-F238E27FC236}">
                  <a16:creationId xmlns:a16="http://schemas.microsoft.com/office/drawing/2014/main" id="{B6073D76-9188-0CEB-4038-01506F746EF6}"/>
                </a:ext>
              </a:extLst>
            </p:cNvPr>
            <p:cNvCxnSpPr>
              <a:cxnSpLocks/>
            </p:cNvCxnSpPr>
            <p:nvPr/>
          </p:nvCxnSpPr>
          <p:spPr>
            <a:xfrm>
              <a:off x="1247411" y="4751620"/>
              <a:ext cx="0" cy="2139708"/>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63" name="Group 62">
            <a:extLst>
              <a:ext uri="{FF2B5EF4-FFF2-40B4-BE49-F238E27FC236}">
                <a16:creationId xmlns:a16="http://schemas.microsoft.com/office/drawing/2014/main" id="{473A7747-9398-2766-D9A7-5AA72D284D6A}"/>
              </a:ext>
            </a:extLst>
          </p:cNvPr>
          <p:cNvGrpSpPr/>
          <p:nvPr/>
        </p:nvGrpSpPr>
        <p:grpSpPr>
          <a:xfrm>
            <a:off x="7663500" y="8625865"/>
            <a:ext cx="6895860" cy="2982027"/>
            <a:chOff x="1247411" y="4751620"/>
            <a:chExt cx="14498533" cy="2982027"/>
          </a:xfrm>
        </p:grpSpPr>
        <p:grpSp>
          <p:nvGrpSpPr>
            <p:cNvPr id="64" name="Group 63">
              <a:extLst>
                <a:ext uri="{FF2B5EF4-FFF2-40B4-BE49-F238E27FC236}">
                  <a16:creationId xmlns:a16="http://schemas.microsoft.com/office/drawing/2014/main" id="{1071565E-0D60-17D3-F636-472DCFD60A86}"/>
                </a:ext>
              </a:extLst>
            </p:cNvPr>
            <p:cNvGrpSpPr/>
            <p:nvPr/>
          </p:nvGrpSpPr>
          <p:grpSpPr>
            <a:xfrm>
              <a:off x="1653762" y="4751620"/>
              <a:ext cx="14092182" cy="2982027"/>
              <a:chOff x="16666221" y="6599182"/>
              <a:chExt cx="6635167" cy="2982027"/>
            </a:xfrm>
          </p:grpSpPr>
          <p:sp>
            <p:nvSpPr>
              <p:cNvPr id="66" name="TextBox 65">
                <a:extLst>
                  <a:ext uri="{FF2B5EF4-FFF2-40B4-BE49-F238E27FC236}">
                    <a16:creationId xmlns:a16="http://schemas.microsoft.com/office/drawing/2014/main" id="{C6E0E467-0BAC-6995-FBDF-DD8488846BD0}"/>
                  </a:ext>
                </a:extLst>
              </p:cNvPr>
              <p:cNvSpPr txBox="1"/>
              <p:nvPr/>
            </p:nvSpPr>
            <p:spPr>
              <a:xfrm>
                <a:off x="16666221" y="6599182"/>
                <a:ext cx="6560642" cy="584775"/>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3200"/>
                  <a:t>STRATEGIC LOCATION</a:t>
                </a:r>
              </a:p>
            </p:txBody>
          </p:sp>
          <p:sp>
            <p:nvSpPr>
              <p:cNvPr id="67" name="TextBox 66">
                <a:extLst>
                  <a:ext uri="{FF2B5EF4-FFF2-40B4-BE49-F238E27FC236}">
                    <a16:creationId xmlns:a16="http://schemas.microsoft.com/office/drawing/2014/main" id="{C7A8607E-6828-A165-8DC9-F5CEA551E282}"/>
                  </a:ext>
                </a:extLst>
              </p:cNvPr>
              <p:cNvSpPr txBox="1"/>
              <p:nvPr/>
            </p:nvSpPr>
            <p:spPr>
              <a:xfrm>
                <a:off x="16666221" y="7334440"/>
                <a:ext cx="6635167" cy="2246769"/>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pPr algn="l"/>
                <a:r>
                  <a:rPr lang="en-US" sz="2800"/>
                  <a:t>Situated at the diamond crossroads of the capital city, VEC offers seamless connectivity to downtown, airports, and seaports, providing an unrivaled advantage for trade and tourism.</a:t>
                </a:r>
                <a:endParaRPr lang="en-GB" sz="2800"/>
              </a:p>
            </p:txBody>
          </p:sp>
        </p:grpSp>
        <p:cxnSp>
          <p:nvCxnSpPr>
            <p:cNvPr id="65" name="Straight Connector 64">
              <a:extLst>
                <a:ext uri="{FF2B5EF4-FFF2-40B4-BE49-F238E27FC236}">
                  <a16:creationId xmlns:a16="http://schemas.microsoft.com/office/drawing/2014/main" id="{F67FC33F-CC18-45A3-4A93-C67B90BA1D1D}"/>
                </a:ext>
              </a:extLst>
            </p:cNvPr>
            <p:cNvCxnSpPr>
              <a:cxnSpLocks/>
            </p:cNvCxnSpPr>
            <p:nvPr/>
          </p:nvCxnSpPr>
          <p:spPr>
            <a:xfrm>
              <a:off x="1247411" y="4885071"/>
              <a:ext cx="0" cy="2842788"/>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68" name="Group 67">
            <a:extLst>
              <a:ext uri="{FF2B5EF4-FFF2-40B4-BE49-F238E27FC236}">
                <a16:creationId xmlns:a16="http://schemas.microsoft.com/office/drawing/2014/main" id="{40F336FB-9102-E6F4-1945-4C5709FCF162}"/>
              </a:ext>
            </a:extLst>
          </p:cNvPr>
          <p:cNvGrpSpPr/>
          <p:nvPr/>
        </p:nvGrpSpPr>
        <p:grpSpPr>
          <a:xfrm>
            <a:off x="7663498" y="12451516"/>
            <a:ext cx="8414699" cy="2982027"/>
            <a:chOff x="1262075" y="4751620"/>
            <a:chExt cx="16645875" cy="2982027"/>
          </a:xfrm>
        </p:grpSpPr>
        <p:grpSp>
          <p:nvGrpSpPr>
            <p:cNvPr id="69" name="Group 68">
              <a:extLst>
                <a:ext uri="{FF2B5EF4-FFF2-40B4-BE49-F238E27FC236}">
                  <a16:creationId xmlns:a16="http://schemas.microsoft.com/office/drawing/2014/main" id="{02DAA244-0438-4C4E-98E2-344B8D79EE4A}"/>
                </a:ext>
              </a:extLst>
            </p:cNvPr>
            <p:cNvGrpSpPr/>
            <p:nvPr/>
          </p:nvGrpSpPr>
          <p:grpSpPr>
            <a:xfrm>
              <a:off x="1653761" y="4751620"/>
              <a:ext cx="16254189" cy="2982027"/>
              <a:chOff x="16666220" y="6599182"/>
              <a:chExt cx="7653127" cy="2982027"/>
            </a:xfrm>
          </p:grpSpPr>
          <p:sp>
            <p:nvSpPr>
              <p:cNvPr id="71" name="TextBox 70">
                <a:extLst>
                  <a:ext uri="{FF2B5EF4-FFF2-40B4-BE49-F238E27FC236}">
                    <a16:creationId xmlns:a16="http://schemas.microsoft.com/office/drawing/2014/main" id="{B4A689CC-EA11-C03F-6754-34B397E9F296}"/>
                  </a:ext>
                </a:extLst>
              </p:cNvPr>
              <p:cNvSpPr txBox="1"/>
              <p:nvPr/>
            </p:nvSpPr>
            <p:spPr>
              <a:xfrm>
                <a:off x="16666221" y="6599182"/>
                <a:ext cx="7653126" cy="1077218"/>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GB" sz="3200"/>
                  <a:t>INFRASTRUCTURE FOR “MEGA EVENT”</a:t>
                </a:r>
                <a:endParaRPr lang="en-US" sz="3200"/>
              </a:p>
            </p:txBody>
          </p:sp>
          <p:sp>
            <p:nvSpPr>
              <p:cNvPr id="72" name="TextBox 71">
                <a:extLst>
                  <a:ext uri="{FF2B5EF4-FFF2-40B4-BE49-F238E27FC236}">
                    <a16:creationId xmlns:a16="http://schemas.microsoft.com/office/drawing/2014/main" id="{563EE256-A03C-4B20-7458-C708D4217A16}"/>
                  </a:ext>
                </a:extLst>
              </p:cNvPr>
              <p:cNvSpPr txBox="1"/>
              <p:nvPr/>
            </p:nvSpPr>
            <p:spPr>
              <a:xfrm>
                <a:off x="16666220" y="7334440"/>
                <a:ext cx="7430357" cy="2246769"/>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pPr algn="l"/>
                <a:r>
                  <a:rPr lang="en-US" sz="2800"/>
                  <a:t>VEC boasts world-class indoor and outdoor exhibition spaces and a state-of-the-art convention center, ready to host large-scale international events and welcome hundreds of thousands of visitors daily.</a:t>
                </a:r>
                <a:endParaRPr lang="en-GB" sz="2800"/>
              </a:p>
            </p:txBody>
          </p:sp>
        </p:grpSp>
        <p:cxnSp>
          <p:nvCxnSpPr>
            <p:cNvPr id="70" name="Straight Connector 69">
              <a:extLst>
                <a:ext uri="{FF2B5EF4-FFF2-40B4-BE49-F238E27FC236}">
                  <a16:creationId xmlns:a16="http://schemas.microsoft.com/office/drawing/2014/main" id="{4095725C-3991-C5A4-BF41-C471F960477D}"/>
                </a:ext>
              </a:extLst>
            </p:cNvPr>
            <p:cNvCxnSpPr>
              <a:cxnSpLocks/>
            </p:cNvCxnSpPr>
            <p:nvPr/>
          </p:nvCxnSpPr>
          <p:spPr>
            <a:xfrm>
              <a:off x="1262075" y="4885071"/>
              <a:ext cx="0" cy="2848576"/>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73" name="Group 72">
            <a:extLst>
              <a:ext uri="{FF2B5EF4-FFF2-40B4-BE49-F238E27FC236}">
                <a16:creationId xmlns:a16="http://schemas.microsoft.com/office/drawing/2014/main" id="{3BAD9CEC-0A9E-2C72-55A6-74D2CB43E997}"/>
              </a:ext>
            </a:extLst>
          </p:cNvPr>
          <p:cNvGrpSpPr/>
          <p:nvPr/>
        </p:nvGrpSpPr>
        <p:grpSpPr>
          <a:xfrm>
            <a:off x="1315407" y="8959723"/>
            <a:ext cx="5161589" cy="2166420"/>
            <a:chOff x="5106380" y="3897243"/>
            <a:chExt cx="5161589" cy="2166420"/>
          </a:xfrm>
        </p:grpSpPr>
        <p:sp>
          <p:nvSpPr>
            <p:cNvPr id="74" name="TextBox 73">
              <a:extLst>
                <a:ext uri="{FF2B5EF4-FFF2-40B4-BE49-F238E27FC236}">
                  <a16:creationId xmlns:a16="http://schemas.microsoft.com/office/drawing/2014/main" id="{B8E14DD8-F940-043D-9F03-7AB8EB89B62F}"/>
                </a:ext>
              </a:extLst>
            </p:cNvPr>
            <p:cNvSpPr txBox="1"/>
            <p:nvPr/>
          </p:nvSpPr>
          <p:spPr>
            <a:xfrm>
              <a:off x="5106380" y="5417332"/>
              <a:ext cx="5161589" cy="646331"/>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3600"/>
                <a:t>INTERNAL STRENGTH</a:t>
              </a:r>
            </a:p>
          </p:txBody>
        </p:sp>
        <p:sp>
          <p:nvSpPr>
            <p:cNvPr id="75" name="TextBox 74">
              <a:extLst>
                <a:ext uri="{FF2B5EF4-FFF2-40B4-BE49-F238E27FC236}">
                  <a16:creationId xmlns:a16="http://schemas.microsoft.com/office/drawing/2014/main" id="{EC96B3E1-9F7D-E3EC-5ED0-3147B823D5D8}"/>
                </a:ext>
              </a:extLst>
            </p:cNvPr>
            <p:cNvSpPr txBox="1"/>
            <p:nvPr/>
          </p:nvSpPr>
          <p:spPr>
            <a:xfrm>
              <a:off x="5114413" y="3897243"/>
              <a:ext cx="2034218" cy="1569660"/>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9600" b="0">
                  <a:latin typeface="VEC Display" pitchFamily="2" charset="77"/>
                  <a:cs typeface="VEC Display" pitchFamily="2" charset="77"/>
                </a:rPr>
                <a:t>01</a:t>
              </a:r>
              <a:endParaRPr lang="en-US" sz="9600" b="0">
                <a:latin typeface="VEC Display" pitchFamily="2" charset="77"/>
                <a:cs typeface="VEC Display" pitchFamily="2" charset="77"/>
              </a:endParaRPr>
            </a:p>
          </p:txBody>
        </p:sp>
        <p:cxnSp>
          <p:nvCxnSpPr>
            <p:cNvPr id="76" name="Straight Connector 75">
              <a:extLst>
                <a:ext uri="{FF2B5EF4-FFF2-40B4-BE49-F238E27FC236}">
                  <a16:creationId xmlns:a16="http://schemas.microsoft.com/office/drawing/2014/main" id="{DEF68F92-27D4-E167-387B-CB246598ACEA}"/>
                </a:ext>
              </a:extLst>
            </p:cNvPr>
            <p:cNvCxnSpPr>
              <a:cxnSpLocks/>
            </p:cNvCxnSpPr>
            <p:nvPr/>
          </p:nvCxnSpPr>
          <p:spPr>
            <a:xfrm flipH="1">
              <a:off x="5236715" y="5255138"/>
              <a:ext cx="1569318" cy="0"/>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598878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D4D10FDF-7C18-B55E-E5F0-0C132A821287}"/>
              </a:ext>
            </a:extLst>
          </p:cNvPr>
          <p:cNvGrpSpPr/>
          <p:nvPr/>
        </p:nvGrpSpPr>
        <p:grpSpPr>
          <a:xfrm>
            <a:off x="17477745" y="0"/>
            <a:ext cx="13481680" cy="18019080"/>
            <a:chOff x="13348295" y="-6100388"/>
            <a:chExt cx="17611131" cy="23538340"/>
          </a:xfrm>
        </p:grpSpPr>
        <p:sp>
          <p:nvSpPr>
            <p:cNvPr id="5" name="Rectangle 4">
              <a:extLst>
                <a:ext uri="{FF2B5EF4-FFF2-40B4-BE49-F238E27FC236}">
                  <a16:creationId xmlns:a16="http://schemas.microsoft.com/office/drawing/2014/main" id="{61B9F8D1-642F-0E0B-8647-D61BC341331B}"/>
                </a:ext>
              </a:extLst>
            </p:cNvPr>
            <p:cNvSpPr/>
            <p:nvPr/>
          </p:nvSpPr>
          <p:spPr>
            <a:xfrm>
              <a:off x="13348295" y="-6100388"/>
              <a:ext cx="17611131" cy="23538340"/>
            </a:xfrm>
            <a:prstGeom prst="rect">
              <a:avLst/>
            </a:prstGeom>
            <a:solidFill>
              <a:srgbClr val="D6C2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3" name="Picture 2">
              <a:extLst>
                <a:ext uri="{FF2B5EF4-FFF2-40B4-BE49-F238E27FC236}">
                  <a16:creationId xmlns:a16="http://schemas.microsoft.com/office/drawing/2014/main" id="{A847E81B-05C4-84B0-691B-45C2FB93CFC7}"/>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13837931" y="-1585930"/>
              <a:ext cx="17121494" cy="19023882"/>
            </a:xfrm>
            <a:prstGeom prst="rect">
              <a:avLst/>
            </a:prstGeom>
          </p:spPr>
        </p:pic>
        <p:sp>
          <p:nvSpPr>
            <p:cNvPr id="4" name="Rectangle 3">
              <a:extLst>
                <a:ext uri="{FF2B5EF4-FFF2-40B4-BE49-F238E27FC236}">
                  <a16:creationId xmlns:a16="http://schemas.microsoft.com/office/drawing/2014/main" id="{4B729E0E-4592-F827-C779-D17A2E21E49C}"/>
                </a:ext>
              </a:extLst>
            </p:cNvPr>
            <p:cNvSpPr/>
            <p:nvPr/>
          </p:nvSpPr>
          <p:spPr>
            <a:xfrm>
              <a:off x="13348295" y="-1608780"/>
              <a:ext cx="17611131" cy="9917018"/>
            </a:xfrm>
            <a:prstGeom prst="rect">
              <a:avLst/>
            </a:prstGeom>
            <a:gradFill>
              <a:gsLst>
                <a:gs pos="0">
                  <a:srgbClr val="D6C2A5"/>
                </a:gs>
                <a:gs pos="100000">
                  <a:srgbClr val="D6C2A5">
                    <a:alpha val="0"/>
                  </a:srgb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6" name="Picture 5">
              <a:extLst>
                <a:ext uri="{FF2B5EF4-FFF2-40B4-BE49-F238E27FC236}">
                  <a16:creationId xmlns:a16="http://schemas.microsoft.com/office/drawing/2014/main" id="{0D7BC505-E3CE-74EC-90AD-E458FBF8E8A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0054753" y="-3011853"/>
              <a:ext cx="4198212" cy="3956337"/>
            </a:xfrm>
            <a:prstGeom prst="rect">
              <a:avLst/>
            </a:prstGeom>
          </p:spPr>
        </p:pic>
      </p:grpSp>
      <p:pic>
        <p:nvPicPr>
          <p:cNvPr id="39" name="Picture 38">
            <a:extLst>
              <a:ext uri="{FF2B5EF4-FFF2-40B4-BE49-F238E27FC236}">
                <a16:creationId xmlns:a16="http://schemas.microsoft.com/office/drawing/2014/main" id="{79443C95-3C7E-4BD8-F9AC-45F686E11142}"/>
              </a:ext>
            </a:extLst>
          </p:cNvPr>
          <p:cNvPicPr>
            <a:picLocks noChangeAspect="1"/>
          </p:cNvPicPr>
          <p:nvPr/>
        </p:nvPicPr>
        <p:blipFill>
          <a:blip r:embed="rId5">
            <a:alphaModFix amt="5000"/>
          </a:blip>
          <a:stretch>
            <a:fillRect/>
          </a:stretch>
        </p:blipFill>
        <p:spPr>
          <a:xfrm>
            <a:off x="-3685356" y="1723508"/>
            <a:ext cx="21009740" cy="21082815"/>
          </a:xfrm>
          <a:prstGeom prst="rect">
            <a:avLst/>
          </a:prstGeom>
        </p:spPr>
      </p:pic>
      <p:grpSp>
        <p:nvGrpSpPr>
          <p:cNvPr id="40" name="Group 39">
            <a:extLst>
              <a:ext uri="{FF2B5EF4-FFF2-40B4-BE49-F238E27FC236}">
                <a16:creationId xmlns:a16="http://schemas.microsoft.com/office/drawing/2014/main" id="{7CA4776F-3FCD-52A1-886E-38AC7A3DD6B6}"/>
              </a:ext>
            </a:extLst>
          </p:cNvPr>
          <p:cNvGrpSpPr/>
          <p:nvPr/>
        </p:nvGrpSpPr>
        <p:grpSpPr>
          <a:xfrm>
            <a:off x="17436935" y="1"/>
            <a:ext cx="415618" cy="18087748"/>
            <a:chOff x="17349849" y="4894263"/>
            <a:chExt cx="255786" cy="13367657"/>
          </a:xfrm>
        </p:grpSpPr>
        <p:sp>
          <p:nvSpPr>
            <p:cNvPr id="41" name="Rectangle 40">
              <a:extLst>
                <a:ext uri="{FF2B5EF4-FFF2-40B4-BE49-F238E27FC236}">
                  <a16:creationId xmlns:a16="http://schemas.microsoft.com/office/drawing/2014/main" id="{196FBABA-BF18-54E1-43DB-3D7552DFF37B}"/>
                </a:ext>
              </a:extLst>
            </p:cNvPr>
            <p:cNvSpPr/>
            <p:nvPr/>
          </p:nvSpPr>
          <p:spPr>
            <a:xfrm rot="5400000">
              <a:off x="15081150" y="7162962"/>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42" name="Rectangle 41">
              <a:extLst>
                <a:ext uri="{FF2B5EF4-FFF2-40B4-BE49-F238E27FC236}">
                  <a16:creationId xmlns:a16="http://schemas.microsoft.com/office/drawing/2014/main" id="{314A0C6B-2A37-1073-77EE-EC9D97141302}"/>
                </a:ext>
              </a:extLst>
            </p:cNvPr>
            <p:cNvSpPr/>
            <p:nvPr/>
          </p:nvSpPr>
          <p:spPr>
            <a:xfrm rot="5400000">
              <a:off x="15081150" y="11450199"/>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43" name="Rectangle 42">
              <a:extLst>
                <a:ext uri="{FF2B5EF4-FFF2-40B4-BE49-F238E27FC236}">
                  <a16:creationId xmlns:a16="http://schemas.microsoft.com/office/drawing/2014/main" id="{D0562BE5-E4EA-8261-BAB9-5351A309B672}"/>
                </a:ext>
              </a:extLst>
            </p:cNvPr>
            <p:cNvSpPr/>
            <p:nvPr/>
          </p:nvSpPr>
          <p:spPr>
            <a:xfrm rot="5400000">
              <a:off x="15081150" y="15737436"/>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44" name="Picture 43">
            <a:extLst>
              <a:ext uri="{FF2B5EF4-FFF2-40B4-BE49-F238E27FC236}">
                <a16:creationId xmlns:a16="http://schemas.microsoft.com/office/drawing/2014/main" id="{7A541515-74A6-78F4-C165-FC0BB6C39E8B}"/>
              </a:ext>
            </a:extLst>
          </p:cNvPr>
          <p:cNvPicPr>
            <a:picLocks noChangeAspect="1"/>
          </p:cNvPicPr>
          <p:nvPr/>
        </p:nvPicPr>
        <p:blipFill>
          <a:blip r:embed="rId6"/>
          <a:stretch>
            <a:fillRect/>
          </a:stretch>
        </p:blipFill>
        <p:spPr>
          <a:xfrm>
            <a:off x="0" y="0"/>
            <a:ext cx="2391702" cy="2364337"/>
          </a:xfrm>
          <a:prstGeom prst="rect">
            <a:avLst/>
          </a:prstGeom>
        </p:spPr>
      </p:pic>
      <p:pic>
        <p:nvPicPr>
          <p:cNvPr id="45" name="Picture 44">
            <a:extLst>
              <a:ext uri="{FF2B5EF4-FFF2-40B4-BE49-F238E27FC236}">
                <a16:creationId xmlns:a16="http://schemas.microsoft.com/office/drawing/2014/main" id="{EFA41C57-3EE5-FCEA-F7A6-66ED8680D003}"/>
              </a:ext>
            </a:extLst>
          </p:cNvPr>
          <p:cNvPicPr>
            <a:picLocks noChangeAspect="1"/>
          </p:cNvPicPr>
          <p:nvPr/>
        </p:nvPicPr>
        <p:blipFill>
          <a:blip r:embed="rId6"/>
          <a:stretch>
            <a:fillRect/>
          </a:stretch>
        </p:blipFill>
        <p:spPr>
          <a:xfrm>
            <a:off x="14431326" y="15047430"/>
            <a:ext cx="3005608" cy="2971219"/>
          </a:xfrm>
          <a:prstGeom prst="rect">
            <a:avLst/>
          </a:prstGeom>
        </p:spPr>
      </p:pic>
      <p:grpSp>
        <p:nvGrpSpPr>
          <p:cNvPr id="22" name="Group 21">
            <a:extLst>
              <a:ext uri="{FF2B5EF4-FFF2-40B4-BE49-F238E27FC236}">
                <a16:creationId xmlns:a16="http://schemas.microsoft.com/office/drawing/2014/main" id="{BB06CB82-C9F4-5741-482E-99666C105907}"/>
              </a:ext>
            </a:extLst>
          </p:cNvPr>
          <p:cNvGrpSpPr/>
          <p:nvPr/>
        </p:nvGrpSpPr>
        <p:grpSpPr>
          <a:xfrm>
            <a:off x="7566276" y="8374522"/>
            <a:ext cx="7297600" cy="2159163"/>
            <a:chOff x="7566276" y="8858834"/>
            <a:chExt cx="7297600" cy="2159163"/>
          </a:xfrm>
        </p:grpSpPr>
        <p:sp>
          <p:nvSpPr>
            <p:cNvPr id="54" name="TextBox 53">
              <a:extLst>
                <a:ext uri="{FF2B5EF4-FFF2-40B4-BE49-F238E27FC236}">
                  <a16:creationId xmlns:a16="http://schemas.microsoft.com/office/drawing/2014/main" id="{97B64A4B-4278-A633-035D-A8C9D9FFE870}"/>
                </a:ext>
              </a:extLst>
            </p:cNvPr>
            <p:cNvSpPr txBox="1"/>
            <p:nvPr/>
          </p:nvSpPr>
          <p:spPr>
            <a:xfrm>
              <a:off x="7748819" y="8858834"/>
              <a:ext cx="7115057" cy="584775"/>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GB" sz="3200"/>
                <a:t>BUSINESS PARTICIPATION</a:t>
              </a:r>
            </a:p>
          </p:txBody>
        </p:sp>
        <p:sp>
          <p:nvSpPr>
            <p:cNvPr id="55" name="TextBox 54">
              <a:extLst>
                <a:ext uri="{FF2B5EF4-FFF2-40B4-BE49-F238E27FC236}">
                  <a16:creationId xmlns:a16="http://schemas.microsoft.com/office/drawing/2014/main" id="{8C3460FD-694E-F5A4-90E7-DFB36B326AAD}"/>
                </a:ext>
              </a:extLst>
            </p:cNvPr>
            <p:cNvSpPr txBox="1"/>
            <p:nvPr/>
          </p:nvSpPr>
          <p:spPr>
            <a:xfrm>
              <a:off x="7748819" y="10059588"/>
              <a:ext cx="7115053" cy="954107"/>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pPr algn="l"/>
              <a:r>
                <a:rPr lang="en-US" sz="2800" b="0" i="0">
                  <a:solidFill>
                    <a:srgbClr val="081B3A"/>
                  </a:solidFill>
                  <a:effectLst/>
                </a:rPr>
                <a:t>Engagement from both state-owned enterprises and private corporations.</a:t>
              </a:r>
              <a:endParaRPr lang="en-GB" sz="2800"/>
            </a:p>
          </p:txBody>
        </p:sp>
        <p:cxnSp>
          <p:nvCxnSpPr>
            <p:cNvPr id="53" name="Straight Connector 52">
              <a:extLst>
                <a:ext uri="{FF2B5EF4-FFF2-40B4-BE49-F238E27FC236}">
                  <a16:creationId xmlns:a16="http://schemas.microsoft.com/office/drawing/2014/main" id="{D8180367-ACFA-CED5-A089-6116D8721C5A}"/>
                </a:ext>
              </a:extLst>
            </p:cNvPr>
            <p:cNvCxnSpPr>
              <a:cxnSpLocks/>
            </p:cNvCxnSpPr>
            <p:nvPr/>
          </p:nvCxnSpPr>
          <p:spPr>
            <a:xfrm>
              <a:off x="7566276" y="8897744"/>
              <a:ext cx="0" cy="2120253"/>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56" name="Group 55">
            <a:extLst>
              <a:ext uri="{FF2B5EF4-FFF2-40B4-BE49-F238E27FC236}">
                <a16:creationId xmlns:a16="http://schemas.microsoft.com/office/drawing/2014/main" id="{E3D8DBCF-B541-F7F9-2FA3-4152BF7A3909}"/>
              </a:ext>
            </a:extLst>
          </p:cNvPr>
          <p:cNvGrpSpPr/>
          <p:nvPr/>
        </p:nvGrpSpPr>
        <p:grpSpPr>
          <a:xfrm>
            <a:off x="1315408" y="8959723"/>
            <a:ext cx="4536384" cy="2720418"/>
            <a:chOff x="5106381" y="3897243"/>
            <a:chExt cx="4536384" cy="2720418"/>
          </a:xfrm>
        </p:grpSpPr>
        <p:sp>
          <p:nvSpPr>
            <p:cNvPr id="57" name="TextBox 56">
              <a:extLst>
                <a:ext uri="{FF2B5EF4-FFF2-40B4-BE49-F238E27FC236}">
                  <a16:creationId xmlns:a16="http://schemas.microsoft.com/office/drawing/2014/main" id="{33746541-D76D-F9C9-8872-3624257F4007}"/>
                </a:ext>
              </a:extLst>
            </p:cNvPr>
            <p:cNvSpPr txBox="1"/>
            <p:nvPr/>
          </p:nvSpPr>
          <p:spPr>
            <a:xfrm>
              <a:off x="5106381" y="5417332"/>
              <a:ext cx="4536384" cy="1200329"/>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3600"/>
                <a:t>SYNERGISTIC POWER</a:t>
              </a:r>
            </a:p>
          </p:txBody>
        </p:sp>
        <p:sp>
          <p:nvSpPr>
            <p:cNvPr id="58" name="TextBox 57">
              <a:extLst>
                <a:ext uri="{FF2B5EF4-FFF2-40B4-BE49-F238E27FC236}">
                  <a16:creationId xmlns:a16="http://schemas.microsoft.com/office/drawing/2014/main" id="{8347CD17-1BF5-1404-63A2-8F2CABCC943F}"/>
                </a:ext>
              </a:extLst>
            </p:cNvPr>
            <p:cNvSpPr txBox="1"/>
            <p:nvPr/>
          </p:nvSpPr>
          <p:spPr>
            <a:xfrm>
              <a:off x="5114413" y="3897243"/>
              <a:ext cx="2034218" cy="1569660"/>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9600" b="0">
                  <a:latin typeface="VEC Display" pitchFamily="2" charset="77"/>
                  <a:cs typeface="VEC Display" pitchFamily="2" charset="77"/>
                </a:rPr>
                <a:t>02</a:t>
              </a:r>
              <a:endParaRPr lang="en-US" sz="9600" b="0">
                <a:latin typeface="VEC Display" pitchFamily="2" charset="77"/>
                <a:cs typeface="VEC Display" pitchFamily="2" charset="77"/>
              </a:endParaRPr>
            </a:p>
          </p:txBody>
        </p:sp>
        <p:cxnSp>
          <p:nvCxnSpPr>
            <p:cNvPr id="59" name="Straight Connector 58">
              <a:extLst>
                <a:ext uri="{FF2B5EF4-FFF2-40B4-BE49-F238E27FC236}">
                  <a16:creationId xmlns:a16="http://schemas.microsoft.com/office/drawing/2014/main" id="{50A48399-FFF7-9B84-DF8E-CBAC52DC79CD}"/>
                </a:ext>
              </a:extLst>
            </p:cNvPr>
            <p:cNvCxnSpPr>
              <a:cxnSpLocks/>
            </p:cNvCxnSpPr>
            <p:nvPr/>
          </p:nvCxnSpPr>
          <p:spPr>
            <a:xfrm flipH="1">
              <a:off x="5236715" y="5255138"/>
              <a:ext cx="1569318" cy="0"/>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sp>
        <p:nvSpPr>
          <p:cNvPr id="2" name="TextBox 1">
            <a:extLst>
              <a:ext uri="{FF2B5EF4-FFF2-40B4-BE49-F238E27FC236}">
                <a16:creationId xmlns:a16="http://schemas.microsoft.com/office/drawing/2014/main" id="{CBA4C742-67C2-8C69-CA78-3127A7199791}"/>
              </a:ext>
            </a:extLst>
          </p:cNvPr>
          <p:cNvSpPr txBox="1"/>
          <p:nvPr/>
        </p:nvSpPr>
        <p:spPr>
          <a:xfrm>
            <a:off x="-1" y="1369849"/>
            <a:ext cx="17477743" cy="1200329"/>
          </a:xfrm>
          <a:prstGeom prst="rect">
            <a:avLst/>
          </a:prstGeom>
          <a:noFill/>
        </p:spPr>
        <p:txBody>
          <a:bodyPr wrap="square" rtlCol="0">
            <a:spAutoFit/>
          </a:bodyPr>
          <a:lstStyle>
            <a:defPPr>
              <a:defRPr lang="en-US"/>
            </a:defPPr>
            <a:lvl1pPr algn="r">
              <a:defRPr sz="88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ctr"/>
            <a:r>
              <a:rPr lang="en-GB" sz="7200"/>
              <a:t>CORE STRENGTHS OF VEC</a:t>
            </a:r>
          </a:p>
        </p:txBody>
      </p:sp>
      <p:grpSp>
        <p:nvGrpSpPr>
          <p:cNvPr id="7" name="Group 6">
            <a:extLst>
              <a:ext uri="{FF2B5EF4-FFF2-40B4-BE49-F238E27FC236}">
                <a16:creationId xmlns:a16="http://schemas.microsoft.com/office/drawing/2014/main" id="{5CA5DB54-1BAC-427F-08D9-82AB0E269BB2}"/>
              </a:ext>
            </a:extLst>
          </p:cNvPr>
          <p:cNvGrpSpPr/>
          <p:nvPr/>
        </p:nvGrpSpPr>
        <p:grpSpPr>
          <a:xfrm>
            <a:off x="7566276" y="5184282"/>
            <a:ext cx="7297600" cy="2159163"/>
            <a:chOff x="1269964" y="4712710"/>
            <a:chExt cx="15343192" cy="2159163"/>
          </a:xfrm>
        </p:grpSpPr>
        <p:grpSp>
          <p:nvGrpSpPr>
            <p:cNvPr id="8" name="Group 7">
              <a:extLst>
                <a:ext uri="{FF2B5EF4-FFF2-40B4-BE49-F238E27FC236}">
                  <a16:creationId xmlns:a16="http://schemas.microsoft.com/office/drawing/2014/main" id="{7FF66DE4-8476-B460-91CE-99D9AFB5412D}"/>
                </a:ext>
              </a:extLst>
            </p:cNvPr>
            <p:cNvGrpSpPr/>
            <p:nvPr/>
          </p:nvGrpSpPr>
          <p:grpSpPr>
            <a:xfrm>
              <a:off x="1653761" y="4712710"/>
              <a:ext cx="14959395" cy="2159163"/>
              <a:chOff x="16666221" y="6560272"/>
              <a:chExt cx="7043486" cy="2159163"/>
            </a:xfrm>
          </p:grpSpPr>
          <p:sp>
            <p:nvSpPr>
              <p:cNvPr id="10" name="TextBox 9">
                <a:extLst>
                  <a:ext uri="{FF2B5EF4-FFF2-40B4-BE49-F238E27FC236}">
                    <a16:creationId xmlns:a16="http://schemas.microsoft.com/office/drawing/2014/main" id="{AAAF4BF2-07D6-C8E3-2CA4-7FD17E064FA9}"/>
                  </a:ext>
                </a:extLst>
              </p:cNvPr>
              <p:cNvSpPr txBox="1"/>
              <p:nvPr/>
            </p:nvSpPr>
            <p:spPr>
              <a:xfrm>
                <a:off x="16666221" y="6560272"/>
                <a:ext cx="7043486" cy="584775"/>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GB" sz="3200"/>
                  <a:t>STRONG GOVERNMENT SUPPORT</a:t>
                </a:r>
                <a:endParaRPr lang="en-US" sz="3200"/>
              </a:p>
            </p:txBody>
          </p:sp>
          <p:sp>
            <p:nvSpPr>
              <p:cNvPr id="11" name="TextBox 10">
                <a:extLst>
                  <a:ext uri="{FF2B5EF4-FFF2-40B4-BE49-F238E27FC236}">
                    <a16:creationId xmlns:a16="http://schemas.microsoft.com/office/drawing/2014/main" id="{4E7627BA-17D1-60B8-C4A8-7538AC86A70B}"/>
                  </a:ext>
                </a:extLst>
              </p:cNvPr>
              <p:cNvSpPr txBox="1"/>
              <p:nvPr/>
            </p:nvSpPr>
            <p:spPr>
              <a:xfrm>
                <a:off x="16666221" y="7334440"/>
                <a:ext cx="7043482" cy="1384995"/>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pPr algn="l"/>
                <a:r>
                  <a:rPr lang="en-US" sz="2800"/>
                  <a:t>Operations are backed by the State and key ministries, departments, and sectors across major events.</a:t>
                </a:r>
                <a:endParaRPr lang="en-GB" sz="2800"/>
              </a:p>
            </p:txBody>
          </p:sp>
        </p:grpSp>
        <p:cxnSp>
          <p:nvCxnSpPr>
            <p:cNvPr id="9" name="Straight Connector 8">
              <a:extLst>
                <a:ext uri="{FF2B5EF4-FFF2-40B4-BE49-F238E27FC236}">
                  <a16:creationId xmlns:a16="http://schemas.microsoft.com/office/drawing/2014/main" id="{54D4785B-981B-10AA-4ED4-A81286504422}"/>
                </a:ext>
              </a:extLst>
            </p:cNvPr>
            <p:cNvCxnSpPr>
              <a:cxnSpLocks/>
            </p:cNvCxnSpPr>
            <p:nvPr/>
          </p:nvCxnSpPr>
          <p:spPr>
            <a:xfrm>
              <a:off x="1269964" y="4751620"/>
              <a:ext cx="0" cy="2120253"/>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12" name="Group 11">
            <a:extLst>
              <a:ext uri="{FF2B5EF4-FFF2-40B4-BE49-F238E27FC236}">
                <a16:creationId xmlns:a16="http://schemas.microsoft.com/office/drawing/2014/main" id="{E9ACDD2A-9B4D-4307-AEF1-2D0218569122}"/>
              </a:ext>
            </a:extLst>
          </p:cNvPr>
          <p:cNvGrpSpPr/>
          <p:nvPr/>
        </p:nvGrpSpPr>
        <p:grpSpPr>
          <a:xfrm>
            <a:off x="7566276" y="11582644"/>
            <a:ext cx="7297600" cy="2198073"/>
            <a:chOff x="1269964" y="4673800"/>
            <a:chExt cx="15343192" cy="2198073"/>
          </a:xfrm>
        </p:grpSpPr>
        <p:grpSp>
          <p:nvGrpSpPr>
            <p:cNvPr id="13" name="Group 12">
              <a:extLst>
                <a:ext uri="{FF2B5EF4-FFF2-40B4-BE49-F238E27FC236}">
                  <a16:creationId xmlns:a16="http://schemas.microsoft.com/office/drawing/2014/main" id="{0DF0C0EC-8384-93C0-269D-A31A1CCF9EA9}"/>
                </a:ext>
              </a:extLst>
            </p:cNvPr>
            <p:cNvGrpSpPr/>
            <p:nvPr/>
          </p:nvGrpSpPr>
          <p:grpSpPr>
            <a:xfrm>
              <a:off x="1653761" y="4673800"/>
              <a:ext cx="14959395" cy="2198073"/>
              <a:chOff x="16666221" y="6521362"/>
              <a:chExt cx="7043486" cy="2198073"/>
            </a:xfrm>
          </p:grpSpPr>
          <p:sp>
            <p:nvSpPr>
              <p:cNvPr id="15" name="TextBox 14">
                <a:extLst>
                  <a:ext uri="{FF2B5EF4-FFF2-40B4-BE49-F238E27FC236}">
                    <a16:creationId xmlns:a16="http://schemas.microsoft.com/office/drawing/2014/main" id="{184B4CE7-ADBD-BE3B-8BCD-63F597A48926}"/>
                  </a:ext>
                </a:extLst>
              </p:cNvPr>
              <p:cNvSpPr txBox="1"/>
              <p:nvPr/>
            </p:nvSpPr>
            <p:spPr>
              <a:xfrm>
                <a:off x="16666221" y="6521362"/>
                <a:ext cx="7043486" cy="584775"/>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GB" sz="3200"/>
                  <a:t>PARTNERS</a:t>
                </a:r>
                <a:endParaRPr lang="en-US" sz="3200"/>
              </a:p>
            </p:txBody>
          </p:sp>
          <p:sp>
            <p:nvSpPr>
              <p:cNvPr id="16" name="TextBox 15">
                <a:extLst>
                  <a:ext uri="{FF2B5EF4-FFF2-40B4-BE49-F238E27FC236}">
                    <a16:creationId xmlns:a16="http://schemas.microsoft.com/office/drawing/2014/main" id="{64F3DB9B-8FEB-A94D-3BBB-946FB1788BEF}"/>
                  </a:ext>
                </a:extLst>
              </p:cNvPr>
              <p:cNvSpPr txBox="1"/>
              <p:nvPr/>
            </p:nvSpPr>
            <p:spPr>
              <a:xfrm>
                <a:off x="16666221" y="7334440"/>
                <a:ext cx="7043482" cy="1384995"/>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pPr algn="l"/>
                <a:r>
                  <a:rPr lang="en-US" sz="2800"/>
                  <a:t>Collaboration with consulting firms, domestic and international associations, experts, and supplier networks.</a:t>
                </a:r>
                <a:endParaRPr lang="en-GB" sz="2800"/>
              </a:p>
            </p:txBody>
          </p:sp>
        </p:grpSp>
        <p:cxnSp>
          <p:nvCxnSpPr>
            <p:cNvPr id="14" name="Straight Connector 13">
              <a:extLst>
                <a:ext uri="{FF2B5EF4-FFF2-40B4-BE49-F238E27FC236}">
                  <a16:creationId xmlns:a16="http://schemas.microsoft.com/office/drawing/2014/main" id="{E9432855-0325-2910-3D1E-2F9B46561F1E}"/>
                </a:ext>
              </a:extLst>
            </p:cNvPr>
            <p:cNvCxnSpPr>
              <a:cxnSpLocks/>
            </p:cNvCxnSpPr>
            <p:nvPr/>
          </p:nvCxnSpPr>
          <p:spPr>
            <a:xfrm>
              <a:off x="1269964" y="4751620"/>
              <a:ext cx="0" cy="2120253"/>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17" name="Group 16">
            <a:extLst>
              <a:ext uri="{FF2B5EF4-FFF2-40B4-BE49-F238E27FC236}">
                <a16:creationId xmlns:a16="http://schemas.microsoft.com/office/drawing/2014/main" id="{89D0DFC0-35AD-D49F-7BAA-198A4B1F4007}"/>
              </a:ext>
            </a:extLst>
          </p:cNvPr>
          <p:cNvGrpSpPr/>
          <p:nvPr/>
        </p:nvGrpSpPr>
        <p:grpSpPr>
          <a:xfrm>
            <a:off x="7566276" y="14792340"/>
            <a:ext cx="7297600" cy="1838474"/>
            <a:chOff x="1269964" y="4693255"/>
            <a:chExt cx="15343192" cy="1838474"/>
          </a:xfrm>
        </p:grpSpPr>
        <p:grpSp>
          <p:nvGrpSpPr>
            <p:cNvPr id="18" name="Group 17">
              <a:extLst>
                <a:ext uri="{FF2B5EF4-FFF2-40B4-BE49-F238E27FC236}">
                  <a16:creationId xmlns:a16="http://schemas.microsoft.com/office/drawing/2014/main" id="{1F25F664-68A4-CAEF-171D-9B8C79FC1E1B}"/>
                </a:ext>
              </a:extLst>
            </p:cNvPr>
            <p:cNvGrpSpPr/>
            <p:nvPr/>
          </p:nvGrpSpPr>
          <p:grpSpPr>
            <a:xfrm>
              <a:off x="1653761" y="4693255"/>
              <a:ext cx="14959395" cy="1747730"/>
              <a:chOff x="16666221" y="6540817"/>
              <a:chExt cx="7043486" cy="1747730"/>
            </a:xfrm>
          </p:grpSpPr>
          <p:sp>
            <p:nvSpPr>
              <p:cNvPr id="20" name="TextBox 19">
                <a:extLst>
                  <a:ext uri="{FF2B5EF4-FFF2-40B4-BE49-F238E27FC236}">
                    <a16:creationId xmlns:a16="http://schemas.microsoft.com/office/drawing/2014/main" id="{9EA01E44-B4F4-36E0-E546-71B0EDFDB19C}"/>
                  </a:ext>
                </a:extLst>
              </p:cNvPr>
              <p:cNvSpPr txBox="1"/>
              <p:nvPr/>
            </p:nvSpPr>
            <p:spPr>
              <a:xfrm>
                <a:off x="16666221" y="6540817"/>
                <a:ext cx="7043486" cy="584775"/>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GB" sz="3200"/>
                  <a:t>CONSUMERS</a:t>
                </a:r>
                <a:endParaRPr lang="en-US" sz="3200"/>
              </a:p>
            </p:txBody>
          </p:sp>
          <p:sp>
            <p:nvSpPr>
              <p:cNvPr id="21" name="TextBox 20">
                <a:extLst>
                  <a:ext uri="{FF2B5EF4-FFF2-40B4-BE49-F238E27FC236}">
                    <a16:creationId xmlns:a16="http://schemas.microsoft.com/office/drawing/2014/main" id="{16F7E53E-EF58-AF6F-D099-57A46757E4B4}"/>
                  </a:ext>
                </a:extLst>
              </p:cNvPr>
              <p:cNvSpPr txBox="1"/>
              <p:nvPr/>
            </p:nvSpPr>
            <p:spPr>
              <a:xfrm>
                <a:off x="16666221" y="7334440"/>
                <a:ext cx="7043482" cy="954107"/>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pPr algn="l"/>
                <a:r>
                  <a:rPr lang="en-US" sz="2800" b="0" i="0">
                    <a:solidFill>
                      <a:srgbClr val="081B3A"/>
                    </a:solidFill>
                    <a:effectLst/>
                  </a:rPr>
                  <a:t>Strong trust in </a:t>
                </a:r>
                <a:r>
                  <a:rPr lang="en-US" sz="2800" b="0" i="0" err="1">
                    <a:solidFill>
                      <a:srgbClr val="081B3A"/>
                    </a:solidFill>
                    <a:effectLst/>
                  </a:rPr>
                  <a:t>Vingroup’s</a:t>
                </a:r>
                <a:r>
                  <a:rPr lang="en-US" sz="2800" b="0" i="0">
                    <a:solidFill>
                      <a:srgbClr val="081B3A"/>
                    </a:solidFill>
                    <a:effectLst/>
                  </a:rPr>
                  <a:t> well-known products.</a:t>
                </a:r>
                <a:endParaRPr lang="en-GB" sz="2800"/>
              </a:p>
            </p:txBody>
          </p:sp>
        </p:grpSp>
        <p:cxnSp>
          <p:nvCxnSpPr>
            <p:cNvPr id="19" name="Straight Connector 18">
              <a:extLst>
                <a:ext uri="{FF2B5EF4-FFF2-40B4-BE49-F238E27FC236}">
                  <a16:creationId xmlns:a16="http://schemas.microsoft.com/office/drawing/2014/main" id="{98D09606-0AFD-1D0A-E55B-3E8CEB43C55C}"/>
                </a:ext>
              </a:extLst>
            </p:cNvPr>
            <p:cNvCxnSpPr>
              <a:cxnSpLocks/>
            </p:cNvCxnSpPr>
            <p:nvPr/>
          </p:nvCxnSpPr>
          <p:spPr>
            <a:xfrm>
              <a:off x="1269964" y="4751620"/>
              <a:ext cx="0" cy="1780109"/>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101799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D4D10FDF-7C18-B55E-E5F0-0C132A821287}"/>
              </a:ext>
            </a:extLst>
          </p:cNvPr>
          <p:cNvGrpSpPr/>
          <p:nvPr/>
        </p:nvGrpSpPr>
        <p:grpSpPr>
          <a:xfrm>
            <a:off x="17477745" y="0"/>
            <a:ext cx="13481680" cy="18019080"/>
            <a:chOff x="13348295" y="-6100388"/>
            <a:chExt cx="17611131" cy="23538340"/>
          </a:xfrm>
        </p:grpSpPr>
        <p:sp>
          <p:nvSpPr>
            <p:cNvPr id="5" name="Rectangle 4">
              <a:extLst>
                <a:ext uri="{FF2B5EF4-FFF2-40B4-BE49-F238E27FC236}">
                  <a16:creationId xmlns:a16="http://schemas.microsoft.com/office/drawing/2014/main" id="{61B9F8D1-642F-0E0B-8647-D61BC341331B}"/>
                </a:ext>
              </a:extLst>
            </p:cNvPr>
            <p:cNvSpPr/>
            <p:nvPr/>
          </p:nvSpPr>
          <p:spPr>
            <a:xfrm>
              <a:off x="13348295" y="-6100388"/>
              <a:ext cx="17611131" cy="23538340"/>
            </a:xfrm>
            <a:prstGeom prst="rect">
              <a:avLst/>
            </a:prstGeom>
            <a:solidFill>
              <a:srgbClr val="D6C2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3" name="Picture 2">
              <a:extLst>
                <a:ext uri="{FF2B5EF4-FFF2-40B4-BE49-F238E27FC236}">
                  <a16:creationId xmlns:a16="http://schemas.microsoft.com/office/drawing/2014/main" id="{A847E81B-05C4-84B0-691B-45C2FB93CFC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13837931" y="3110592"/>
              <a:ext cx="17121494" cy="14326797"/>
            </a:xfrm>
            <a:prstGeom prst="rect">
              <a:avLst/>
            </a:prstGeom>
          </p:spPr>
        </p:pic>
        <p:sp>
          <p:nvSpPr>
            <p:cNvPr id="4" name="Rectangle 3">
              <a:extLst>
                <a:ext uri="{FF2B5EF4-FFF2-40B4-BE49-F238E27FC236}">
                  <a16:creationId xmlns:a16="http://schemas.microsoft.com/office/drawing/2014/main" id="{4B729E0E-4592-F827-C779-D17A2E21E49C}"/>
                </a:ext>
              </a:extLst>
            </p:cNvPr>
            <p:cNvSpPr/>
            <p:nvPr/>
          </p:nvSpPr>
          <p:spPr>
            <a:xfrm>
              <a:off x="13348295" y="3053041"/>
              <a:ext cx="17611131" cy="9917018"/>
            </a:xfrm>
            <a:prstGeom prst="rect">
              <a:avLst/>
            </a:prstGeom>
            <a:gradFill>
              <a:gsLst>
                <a:gs pos="0">
                  <a:srgbClr val="D6C2A5"/>
                </a:gs>
                <a:gs pos="100000">
                  <a:srgbClr val="D6C2A5">
                    <a:alpha val="0"/>
                  </a:srgb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pic>
          <p:nvPicPr>
            <p:cNvPr id="6" name="Picture 5">
              <a:extLst>
                <a:ext uri="{FF2B5EF4-FFF2-40B4-BE49-F238E27FC236}">
                  <a16:creationId xmlns:a16="http://schemas.microsoft.com/office/drawing/2014/main" id="{0D7BC505-E3CE-74EC-90AD-E458FBF8E8A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0054753" y="-3011853"/>
              <a:ext cx="4198212" cy="3956337"/>
            </a:xfrm>
            <a:prstGeom prst="rect">
              <a:avLst/>
            </a:prstGeom>
          </p:spPr>
        </p:pic>
      </p:grpSp>
      <p:pic>
        <p:nvPicPr>
          <p:cNvPr id="39" name="Picture 38">
            <a:extLst>
              <a:ext uri="{FF2B5EF4-FFF2-40B4-BE49-F238E27FC236}">
                <a16:creationId xmlns:a16="http://schemas.microsoft.com/office/drawing/2014/main" id="{79443C95-3C7E-4BD8-F9AC-45F686E11142}"/>
              </a:ext>
            </a:extLst>
          </p:cNvPr>
          <p:cNvPicPr>
            <a:picLocks noChangeAspect="1"/>
          </p:cNvPicPr>
          <p:nvPr/>
        </p:nvPicPr>
        <p:blipFill>
          <a:blip r:embed="rId5">
            <a:alphaModFix amt="5000"/>
          </a:blip>
          <a:stretch>
            <a:fillRect/>
          </a:stretch>
        </p:blipFill>
        <p:spPr>
          <a:xfrm>
            <a:off x="-3981599" y="1513318"/>
            <a:ext cx="21418509" cy="21082815"/>
          </a:xfrm>
          <a:prstGeom prst="rect">
            <a:avLst/>
          </a:prstGeom>
        </p:spPr>
      </p:pic>
      <p:grpSp>
        <p:nvGrpSpPr>
          <p:cNvPr id="40" name="Group 39">
            <a:extLst>
              <a:ext uri="{FF2B5EF4-FFF2-40B4-BE49-F238E27FC236}">
                <a16:creationId xmlns:a16="http://schemas.microsoft.com/office/drawing/2014/main" id="{7CA4776F-3FCD-52A1-886E-38AC7A3DD6B6}"/>
              </a:ext>
            </a:extLst>
          </p:cNvPr>
          <p:cNvGrpSpPr/>
          <p:nvPr/>
        </p:nvGrpSpPr>
        <p:grpSpPr>
          <a:xfrm>
            <a:off x="17436935" y="1"/>
            <a:ext cx="415618" cy="18087748"/>
            <a:chOff x="17349849" y="4894263"/>
            <a:chExt cx="255786" cy="13367657"/>
          </a:xfrm>
        </p:grpSpPr>
        <p:sp>
          <p:nvSpPr>
            <p:cNvPr id="41" name="Rectangle 40">
              <a:extLst>
                <a:ext uri="{FF2B5EF4-FFF2-40B4-BE49-F238E27FC236}">
                  <a16:creationId xmlns:a16="http://schemas.microsoft.com/office/drawing/2014/main" id="{196FBABA-BF18-54E1-43DB-3D7552DFF37B}"/>
                </a:ext>
              </a:extLst>
            </p:cNvPr>
            <p:cNvSpPr/>
            <p:nvPr/>
          </p:nvSpPr>
          <p:spPr>
            <a:xfrm rot="5400000">
              <a:off x="15081150" y="7162962"/>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42" name="Rectangle 41">
              <a:extLst>
                <a:ext uri="{FF2B5EF4-FFF2-40B4-BE49-F238E27FC236}">
                  <a16:creationId xmlns:a16="http://schemas.microsoft.com/office/drawing/2014/main" id="{314A0C6B-2A37-1073-77EE-EC9D97141302}"/>
                </a:ext>
              </a:extLst>
            </p:cNvPr>
            <p:cNvSpPr/>
            <p:nvPr/>
          </p:nvSpPr>
          <p:spPr>
            <a:xfrm rot="5400000">
              <a:off x="15081150" y="11450199"/>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43" name="Rectangle 42">
              <a:extLst>
                <a:ext uri="{FF2B5EF4-FFF2-40B4-BE49-F238E27FC236}">
                  <a16:creationId xmlns:a16="http://schemas.microsoft.com/office/drawing/2014/main" id="{D0562BE5-E4EA-8261-BAB9-5351A309B672}"/>
                </a:ext>
              </a:extLst>
            </p:cNvPr>
            <p:cNvSpPr/>
            <p:nvPr/>
          </p:nvSpPr>
          <p:spPr>
            <a:xfrm rot="5400000">
              <a:off x="15081150" y="15737436"/>
              <a:ext cx="4793183" cy="255786"/>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44" name="Picture 43">
            <a:extLst>
              <a:ext uri="{FF2B5EF4-FFF2-40B4-BE49-F238E27FC236}">
                <a16:creationId xmlns:a16="http://schemas.microsoft.com/office/drawing/2014/main" id="{7A541515-74A6-78F4-C165-FC0BB6C39E8B}"/>
              </a:ext>
            </a:extLst>
          </p:cNvPr>
          <p:cNvPicPr>
            <a:picLocks noChangeAspect="1"/>
          </p:cNvPicPr>
          <p:nvPr/>
        </p:nvPicPr>
        <p:blipFill>
          <a:blip r:embed="rId6"/>
          <a:stretch>
            <a:fillRect/>
          </a:stretch>
        </p:blipFill>
        <p:spPr>
          <a:xfrm>
            <a:off x="0" y="0"/>
            <a:ext cx="2391702" cy="2364337"/>
          </a:xfrm>
          <a:prstGeom prst="rect">
            <a:avLst/>
          </a:prstGeom>
        </p:spPr>
      </p:pic>
      <p:pic>
        <p:nvPicPr>
          <p:cNvPr id="45" name="Picture 44">
            <a:extLst>
              <a:ext uri="{FF2B5EF4-FFF2-40B4-BE49-F238E27FC236}">
                <a16:creationId xmlns:a16="http://schemas.microsoft.com/office/drawing/2014/main" id="{EFA41C57-3EE5-FCEA-F7A6-66ED8680D003}"/>
              </a:ext>
            </a:extLst>
          </p:cNvPr>
          <p:cNvPicPr>
            <a:picLocks noChangeAspect="1"/>
          </p:cNvPicPr>
          <p:nvPr/>
        </p:nvPicPr>
        <p:blipFill>
          <a:blip r:embed="rId6"/>
          <a:stretch>
            <a:fillRect/>
          </a:stretch>
        </p:blipFill>
        <p:spPr>
          <a:xfrm>
            <a:off x="14431326" y="15047430"/>
            <a:ext cx="3005608" cy="2971219"/>
          </a:xfrm>
          <a:prstGeom prst="rect">
            <a:avLst/>
          </a:prstGeom>
        </p:spPr>
      </p:pic>
      <p:sp>
        <p:nvSpPr>
          <p:cNvPr id="46" name="TextBox 45">
            <a:extLst>
              <a:ext uri="{FF2B5EF4-FFF2-40B4-BE49-F238E27FC236}">
                <a16:creationId xmlns:a16="http://schemas.microsoft.com/office/drawing/2014/main" id="{FF9CF696-C6FF-BAC3-872E-7EB4FB32378D}"/>
              </a:ext>
            </a:extLst>
          </p:cNvPr>
          <p:cNvSpPr txBox="1"/>
          <p:nvPr/>
        </p:nvSpPr>
        <p:spPr>
          <a:xfrm>
            <a:off x="-1" y="4680242"/>
            <a:ext cx="17477743" cy="1200329"/>
          </a:xfrm>
          <a:prstGeom prst="rect">
            <a:avLst/>
          </a:prstGeom>
          <a:noFill/>
        </p:spPr>
        <p:txBody>
          <a:bodyPr wrap="square" rtlCol="0">
            <a:spAutoFit/>
          </a:bodyPr>
          <a:lstStyle>
            <a:defPPr>
              <a:defRPr lang="en-US"/>
            </a:defPPr>
            <a:lvl1pPr algn="r">
              <a:defRPr sz="8800" b="1">
                <a:gradFill>
                  <a:gsLst>
                    <a:gs pos="14000">
                      <a:srgbClr val="BC802A"/>
                    </a:gs>
                    <a:gs pos="100000">
                      <a:srgbClr val="F7B91C"/>
                    </a:gs>
                  </a:gsLst>
                  <a:lin ang="10800000" scaled="1"/>
                </a:gradFill>
                <a:latin typeface="VEC Display Bold" pitchFamily="2" charset="77"/>
                <a:cs typeface="VEC Display Bold" pitchFamily="2" charset="77"/>
              </a:defRPr>
            </a:lvl1pPr>
          </a:lstStyle>
          <a:p>
            <a:pPr algn="ctr"/>
            <a:r>
              <a:rPr lang="en-GB" sz="7200"/>
              <a:t>CORE STRENGTHS OF VEC</a:t>
            </a:r>
          </a:p>
        </p:txBody>
      </p:sp>
      <p:grpSp>
        <p:nvGrpSpPr>
          <p:cNvPr id="56" name="Group 55">
            <a:extLst>
              <a:ext uri="{FF2B5EF4-FFF2-40B4-BE49-F238E27FC236}">
                <a16:creationId xmlns:a16="http://schemas.microsoft.com/office/drawing/2014/main" id="{E3D8DBCF-B541-F7F9-2FA3-4152BF7A3909}"/>
              </a:ext>
            </a:extLst>
          </p:cNvPr>
          <p:cNvGrpSpPr/>
          <p:nvPr/>
        </p:nvGrpSpPr>
        <p:grpSpPr>
          <a:xfrm>
            <a:off x="1315408" y="8959723"/>
            <a:ext cx="6589728" cy="3877984"/>
            <a:chOff x="5106381" y="3897243"/>
            <a:chExt cx="6589728" cy="3877984"/>
          </a:xfrm>
        </p:grpSpPr>
        <p:sp>
          <p:nvSpPr>
            <p:cNvPr id="57" name="TextBox 56">
              <a:extLst>
                <a:ext uri="{FF2B5EF4-FFF2-40B4-BE49-F238E27FC236}">
                  <a16:creationId xmlns:a16="http://schemas.microsoft.com/office/drawing/2014/main" id="{33746541-D76D-F9C9-8872-3624257F4007}"/>
                </a:ext>
              </a:extLst>
            </p:cNvPr>
            <p:cNvSpPr txBox="1"/>
            <p:nvPr/>
          </p:nvSpPr>
          <p:spPr>
            <a:xfrm>
              <a:off x="5106381" y="5466903"/>
              <a:ext cx="6589728" cy="2308324"/>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3600"/>
                <a:t>ORGANIZATIONAL CAPACITY &amp; COMPREHENSIVE ECOSYSTEM</a:t>
              </a:r>
            </a:p>
          </p:txBody>
        </p:sp>
        <p:sp>
          <p:nvSpPr>
            <p:cNvPr id="58" name="TextBox 57">
              <a:extLst>
                <a:ext uri="{FF2B5EF4-FFF2-40B4-BE49-F238E27FC236}">
                  <a16:creationId xmlns:a16="http://schemas.microsoft.com/office/drawing/2014/main" id="{8347CD17-1BF5-1404-63A2-8F2CABCC943F}"/>
                </a:ext>
              </a:extLst>
            </p:cNvPr>
            <p:cNvSpPr txBox="1"/>
            <p:nvPr/>
          </p:nvSpPr>
          <p:spPr>
            <a:xfrm>
              <a:off x="5114413" y="3897243"/>
              <a:ext cx="2034218" cy="1569660"/>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9600" b="0">
                  <a:latin typeface="VEC Display" pitchFamily="2" charset="77"/>
                  <a:cs typeface="VEC Display" pitchFamily="2" charset="77"/>
                </a:rPr>
                <a:t>03</a:t>
              </a:r>
              <a:endParaRPr lang="en-US" sz="9600" b="0">
                <a:latin typeface="VEC Display" pitchFamily="2" charset="77"/>
                <a:cs typeface="VEC Display" pitchFamily="2" charset="77"/>
              </a:endParaRPr>
            </a:p>
          </p:txBody>
        </p:sp>
        <p:cxnSp>
          <p:nvCxnSpPr>
            <p:cNvPr id="59" name="Straight Connector 58">
              <a:extLst>
                <a:ext uri="{FF2B5EF4-FFF2-40B4-BE49-F238E27FC236}">
                  <a16:creationId xmlns:a16="http://schemas.microsoft.com/office/drawing/2014/main" id="{50A48399-FFF7-9B84-DF8E-CBAC52DC79CD}"/>
                </a:ext>
              </a:extLst>
            </p:cNvPr>
            <p:cNvCxnSpPr>
              <a:cxnSpLocks/>
            </p:cNvCxnSpPr>
            <p:nvPr/>
          </p:nvCxnSpPr>
          <p:spPr>
            <a:xfrm flipH="1">
              <a:off x="5236715" y="5255138"/>
              <a:ext cx="1569318" cy="0"/>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7" name="Group 6">
            <a:extLst>
              <a:ext uri="{FF2B5EF4-FFF2-40B4-BE49-F238E27FC236}">
                <a16:creationId xmlns:a16="http://schemas.microsoft.com/office/drawing/2014/main" id="{71DE4C9D-927C-67D1-EBEC-2B98E9922ECC}"/>
              </a:ext>
            </a:extLst>
          </p:cNvPr>
          <p:cNvGrpSpPr/>
          <p:nvPr/>
        </p:nvGrpSpPr>
        <p:grpSpPr>
          <a:xfrm>
            <a:off x="8005111" y="8432625"/>
            <a:ext cx="7558300" cy="2120253"/>
            <a:chOff x="1247411" y="4751620"/>
            <a:chExt cx="15891311" cy="2120253"/>
          </a:xfrm>
        </p:grpSpPr>
        <p:grpSp>
          <p:nvGrpSpPr>
            <p:cNvPr id="8" name="Group 7">
              <a:extLst>
                <a:ext uri="{FF2B5EF4-FFF2-40B4-BE49-F238E27FC236}">
                  <a16:creationId xmlns:a16="http://schemas.microsoft.com/office/drawing/2014/main" id="{D5401277-761C-E8A2-1CD0-AB8C3BFF7620}"/>
                </a:ext>
              </a:extLst>
            </p:cNvPr>
            <p:cNvGrpSpPr/>
            <p:nvPr/>
          </p:nvGrpSpPr>
          <p:grpSpPr>
            <a:xfrm>
              <a:off x="1653762" y="4751620"/>
              <a:ext cx="15484960" cy="2120253"/>
              <a:chOff x="16666221" y="6599182"/>
              <a:chExt cx="7290943" cy="2120253"/>
            </a:xfrm>
          </p:grpSpPr>
          <p:sp>
            <p:nvSpPr>
              <p:cNvPr id="10" name="TextBox 9">
                <a:extLst>
                  <a:ext uri="{FF2B5EF4-FFF2-40B4-BE49-F238E27FC236}">
                    <a16:creationId xmlns:a16="http://schemas.microsoft.com/office/drawing/2014/main" id="{6CE7AFE7-A9CB-8DD6-42D0-4BCA748409B0}"/>
                  </a:ext>
                </a:extLst>
              </p:cNvPr>
              <p:cNvSpPr txBox="1"/>
              <p:nvPr/>
            </p:nvSpPr>
            <p:spPr>
              <a:xfrm>
                <a:off x="16666221" y="6599182"/>
                <a:ext cx="6560642" cy="584775"/>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3200"/>
                  <a:t>COMPREHENSIVE ECOSYSTEM</a:t>
                </a:r>
              </a:p>
            </p:txBody>
          </p:sp>
          <p:sp>
            <p:nvSpPr>
              <p:cNvPr id="11" name="TextBox 10">
                <a:extLst>
                  <a:ext uri="{FF2B5EF4-FFF2-40B4-BE49-F238E27FC236}">
                    <a16:creationId xmlns:a16="http://schemas.microsoft.com/office/drawing/2014/main" id="{99E5318F-A3E0-0B7B-13F8-90EFFFAA9237}"/>
                  </a:ext>
                </a:extLst>
              </p:cNvPr>
              <p:cNvSpPr txBox="1"/>
              <p:nvPr/>
            </p:nvSpPr>
            <p:spPr>
              <a:xfrm>
                <a:off x="16666221" y="7334440"/>
                <a:ext cx="7290943" cy="1384995"/>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pPr algn="l"/>
                <a:r>
                  <a:rPr lang="en-US" sz="2800"/>
                  <a:t>Backed by </a:t>
                </a:r>
                <a:r>
                  <a:rPr lang="en-US" sz="2800" err="1"/>
                  <a:t>Vingroup’s</a:t>
                </a:r>
                <a:r>
                  <a:rPr lang="en-US" sz="2800"/>
                  <a:t> ecosystem, opening multi-industry collaboration opportunities for businesses.</a:t>
                </a:r>
                <a:endParaRPr lang="en-GB" sz="2800"/>
              </a:p>
            </p:txBody>
          </p:sp>
        </p:grpSp>
        <p:cxnSp>
          <p:nvCxnSpPr>
            <p:cNvPr id="9" name="Straight Connector 8">
              <a:extLst>
                <a:ext uri="{FF2B5EF4-FFF2-40B4-BE49-F238E27FC236}">
                  <a16:creationId xmlns:a16="http://schemas.microsoft.com/office/drawing/2014/main" id="{2773468A-4591-1210-909E-3E6A454EDA03}"/>
                </a:ext>
              </a:extLst>
            </p:cNvPr>
            <p:cNvCxnSpPr>
              <a:cxnSpLocks/>
            </p:cNvCxnSpPr>
            <p:nvPr/>
          </p:nvCxnSpPr>
          <p:spPr>
            <a:xfrm>
              <a:off x="1247411" y="4885071"/>
              <a:ext cx="0" cy="1963307"/>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grpSp>
        <p:nvGrpSpPr>
          <p:cNvPr id="12" name="Group 11">
            <a:extLst>
              <a:ext uri="{FF2B5EF4-FFF2-40B4-BE49-F238E27FC236}">
                <a16:creationId xmlns:a16="http://schemas.microsoft.com/office/drawing/2014/main" id="{C6CB3FF7-4751-5864-0930-518AC59F21A3}"/>
              </a:ext>
            </a:extLst>
          </p:cNvPr>
          <p:cNvGrpSpPr/>
          <p:nvPr/>
        </p:nvGrpSpPr>
        <p:grpSpPr>
          <a:xfrm>
            <a:off x="8005111" y="11394969"/>
            <a:ext cx="7474602" cy="2603235"/>
            <a:chOff x="1234979" y="4751620"/>
            <a:chExt cx="16502830" cy="2603235"/>
          </a:xfrm>
        </p:grpSpPr>
        <p:grpSp>
          <p:nvGrpSpPr>
            <p:cNvPr id="13" name="Group 12">
              <a:extLst>
                <a:ext uri="{FF2B5EF4-FFF2-40B4-BE49-F238E27FC236}">
                  <a16:creationId xmlns:a16="http://schemas.microsoft.com/office/drawing/2014/main" id="{6EF25758-D0CA-AB65-20EC-40A21B1C2499}"/>
                </a:ext>
              </a:extLst>
            </p:cNvPr>
            <p:cNvGrpSpPr/>
            <p:nvPr/>
          </p:nvGrpSpPr>
          <p:grpSpPr>
            <a:xfrm>
              <a:off x="1653761" y="4751620"/>
              <a:ext cx="16084048" cy="2211435"/>
              <a:chOff x="16666221" y="6599182"/>
              <a:chExt cx="7573018" cy="2211435"/>
            </a:xfrm>
          </p:grpSpPr>
          <p:sp>
            <p:nvSpPr>
              <p:cNvPr id="15" name="TextBox 14">
                <a:extLst>
                  <a:ext uri="{FF2B5EF4-FFF2-40B4-BE49-F238E27FC236}">
                    <a16:creationId xmlns:a16="http://schemas.microsoft.com/office/drawing/2014/main" id="{897A2F4E-6C47-93C7-6265-0D94F1C4609E}"/>
                  </a:ext>
                </a:extLst>
              </p:cNvPr>
              <p:cNvSpPr txBox="1"/>
              <p:nvPr/>
            </p:nvSpPr>
            <p:spPr>
              <a:xfrm>
                <a:off x="16666221" y="6599182"/>
                <a:ext cx="7573018" cy="1077218"/>
              </a:xfrm>
              <a:prstGeom prst="rect">
                <a:avLst/>
              </a:prstGeom>
              <a:noFill/>
            </p:spPr>
            <p:txBody>
              <a:bodyPr wrap="square">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GB" sz="3200"/>
                  <a:t>PROFESSIONAL ORGANIZATIONAL CAPACITY </a:t>
                </a:r>
                <a:endParaRPr lang="en-US" sz="3200"/>
              </a:p>
            </p:txBody>
          </p:sp>
          <p:sp>
            <p:nvSpPr>
              <p:cNvPr id="16" name="TextBox 15">
                <a:extLst>
                  <a:ext uri="{FF2B5EF4-FFF2-40B4-BE49-F238E27FC236}">
                    <a16:creationId xmlns:a16="http://schemas.microsoft.com/office/drawing/2014/main" id="{35CC8B6B-88E6-922B-8F60-137D8314CC75}"/>
                  </a:ext>
                </a:extLst>
              </p:cNvPr>
              <p:cNvSpPr txBox="1"/>
              <p:nvPr/>
            </p:nvSpPr>
            <p:spPr>
              <a:xfrm>
                <a:off x="16666221" y="7856510"/>
                <a:ext cx="7573017" cy="954107"/>
              </a:xfrm>
              <a:prstGeom prst="rect">
                <a:avLst/>
              </a:prstGeom>
              <a:noFill/>
            </p:spPr>
            <p:txBody>
              <a:bodyPr wrap="square">
                <a:spAutoFit/>
              </a:bodyPr>
              <a:lstStyle>
                <a:defPPr>
                  <a:defRPr lang="en-US"/>
                </a:defPPr>
                <a:lvl1pPr algn="just">
                  <a:defRPr sz="3600">
                    <a:latin typeface="VEC Text" pitchFamily="2" charset="77"/>
                    <a:cs typeface="VEC Text" pitchFamily="2" charset="77"/>
                  </a:defRPr>
                </a:lvl1pPr>
              </a:lstStyle>
              <a:p>
                <a:pPr algn="l"/>
                <a:r>
                  <a:rPr lang="en-US" sz="2800"/>
                  <a:t>Proven through extensive experience in successfully operating numerous large-scale events.</a:t>
                </a:r>
                <a:endParaRPr lang="en-GB" sz="2800"/>
              </a:p>
            </p:txBody>
          </p:sp>
        </p:grpSp>
        <p:cxnSp>
          <p:nvCxnSpPr>
            <p:cNvPr id="14" name="Straight Connector 13">
              <a:extLst>
                <a:ext uri="{FF2B5EF4-FFF2-40B4-BE49-F238E27FC236}">
                  <a16:creationId xmlns:a16="http://schemas.microsoft.com/office/drawing/2014/main" id="{45ACC38F-225B-834F-4381-3F48E3AC7082}"/>
                </a:ext>
              </a:extLst>
            </p:cNvPr>
            <p:cNvCxnSpPr>
              <a:cxnSpLocks/>
            </p:cNvCxnSpPr>
            <p:nvPr/>
          </p:nvCxnSpPr>
          <p:spPr>
            <a:xfrm>
              <a:off x="1234979" y="4790478"/>
              <a:ext cx="0" cy="2564377"/>
            </a:xfrm>
            <a:prstGeom prst="line">
              <a:avLst/>
            </a:prstGeom>
            <a:ln w="38100">
              <a:solidFill>
                <a:srgbClr val="F7B91C"/>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4283763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4F4F1"/>
        </a:solidFill>
        <a:effectLst/>
      </p:bgPr>
    </p:bg>
    <p:spTree>
      <p:nvGrpSpPr>
        <p:cNvPr id="1" name="">
          <a:extLst>
            <a:ext uri="{FF2B5EF4-FFF2-40B4-BE49-F238E27FC236}">
              <a16:creationId xmlns:a16="http://schemas.microsoft.com/office/drawing/2014/main" id="{00F5FB30-0B0A-1C6A-C16A-51683C26E0E6}"/>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31D9FDA2-3558-0A0C-237C-4DA1BA647006}"/>
              </a:ext>
            </a:extLst>
          </p:cNvPr>
          <p:cNvGraphicFramePr>
            <a:graphicFrameLocks noGrp="1"/>
          </p:cNvGraphicFramePr>
          <p:nvPr/>
        </p:nvGraphicFramePr>
        <p:xfrm>
          <a:off x="6310134" y="7649081"/>
          <a:ext cx="18366047" cy="1470573"/>
        </p:xfrm>
        <a:graphic>
          <a:graphicData uri="http://schemas.openxmlformats.org/drawingml/2006/table">
            <a:tbl>
              <a:tblPr bandRow="1">
                <a:tableStyleId>{5C22544A-7EE6-4342-B048-85BDC9FD1C3A}</a:tableStyleId>
              </a:tblPr>
              <a:tblGrid>
                <a:gridCol w="18366047">
                  <a:extLst>
                    <a:ext uri="{9D8B030D-6E8A-4147-A177-3AD203B41FA5}">
                      <a16:colId xmlns:a16="http://schemas.microsoft.com/office/drawing/2014/main" val="301773575"/>
                    </a:ext>
                  </a:extLst>
                </a:gridCol>
              </a:tblGrid>
              <a:tr h="1470573">
                <a:tc>
                  <a:txBody>
                    <a:bodyPr/>
                    <a:lstStyle/>
                    <a:p>
                      <a:pPr lvl="0" algn="ctr">
                        <a:buNone/>
                      </a:pPr>
                      <a:r>
                        <a:rPr lang="vi-VN" sz="8100" b="0" i="0" u="none" strike="noStrike" baseline="0" noProof="0">
                          <a:solidFill>
                            <a:srgbClr val="000000"/>
                          </a:solidFill>
                          <a:effectLst/>
                          <a:latin typeface="Arial"/>
                        </a:rPr>
                        <a:t>Cảm ơn</a:t>
                      </a:r>
                    </a:p>
                  </a:txBody>
                  <a:tcPr marL="232196" marR="232196" marT="116098" marB="116098" anchor="ctr">
                    <a:lnL>
                      <a:noFill/>
                    </a:lnL>
                    <a:lnR>
                      <a:noFill/>
                    </a:lnR>
                    <a:lnT>
                      <a:noFill/>
                    </a:lnT>
                    <a:lnB>
                      <a:noFill/>
                    </a:lnB>
                    <a:noFill/>
                  </a:tcPr>
                </a:tc>
                <a:extLst>
                  <a:ext uri="{0D108BD9-81ED-4DB2-BD59-A6C34878D82A}">
                    <a16:rowId xmlns:a16="http://schemas.microsoft.com/office/drawing/2014/main" val="3276683257"/>
                  </a:ext>
                </a:extLst>
              </a:tr>
            </a:tbl>
          </a:graphicData>
        </a:graphic>
      </p:graphicFrame>
      <p:pic>
        <p:nvPicPr>
          <p:cNvPr id="3" name="Picture 2">
            <a:extLst>
              <a:ext uri="{FF2B5EF4-FFF2-40B4-BE49-F238E27FC236}">
                <a16:creationId xmlns:a16="http://schemas.microsoft.com/office/drawing/2014/main" id="{CC73B393-C5B6-23C3-CDF4-B0B7C9A379A1}"/>
              </a:ext>
            </a:extLst>
          </p:cNvPr>
          <p:cNvPicPr>
            <a:picLocks noChangeAspect="1"/>
          </p:cNvPicPr>
          <p:nvPr/>
        </p:nvPicPr>
        <p:blipFill rotWithShape="1">
          <a:blip r:embed="rId2">
            <a:extLst>
              <a:ext uri="{28A0092B-C50C-407E-A947-70E740481C1C}">
                <a14:useLocalDpi xmlns:a14="http://schemas.microsoft.com/office/drawing/2010/main" val="0"/>
              </a:ext>
            </a:extLst>
          </a:blip>
          <a:srcRect l="1032" t="25186" r="4968" b="4126"/>
          <a:stretch/>
        </p:blipFill>
        <p:spPr>
          <a:xfrm>
            <a:off x="-1" y="4777517"/>
            <a:ext cx="23514420" cy="12310056"/>
          </a:xfrm>
          <a:prstGeom prst="rect">
            <a:avLst/>
          </a:prstGeom>
        </p:spPr>
      </p:pic>
      <p:sp>
        <p:nvSpPr>
          <p:cNvPr id="4" name="Rectangle 3">
            <a:extLst>
              <a:ext uri="{FF2B5EF4-FFF2-40B4-BE49-F238E27FC236}">
                <a16:creationId xmlns:a16="http://schemas.microsoft.com/office/drawing/2014/main" id="{4C8F48DB-4993-E328-C519-C99CDDDE0544}"/>
              </a:ext>
            </a:extLst>
          </p:cNvPr>
          <p:cNvSpPr/>
          <p:nvPr/>
        </p:nvSpPr>
        <p:spPr>
          <a:xfrm>
            <a:off x="13378896" y="3941782"/>
            <a:ext cx="7187008" cy="2837947"/>
          </a:xfrm>
          <a:prstGeom prst="rect">
            <a:avLst/>
          </a:prstGeom>
          <a:solidFill>
            <a:srgbClr val="F4F4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nvGrpSpPr>
          <p:cNvPr id="2" name="Group 1">
            <a:extLst>
              <a:ext uri="{FF2B5EF4-FFF2-40B4-BE49-F238E27FC236}">
                <a16:creationId xmlns:a16="http://schemas.microsoft.com/office/drawing/2014/main" id="{9EC344B9-8F06-552E-426E-1F9F99464FE4}"/>
              </a:ext>
            </a:extLst>
          </p:cNvPr>
          <p:cNvGrpSpPr/>
          <p:nvPr/>
        </p:nvGrpSpPr>
        <p:grpSpPr>
          <a:xfrm>
            <a:off x="-1" y="17332394"/>
            <a:ext cx="30959425" cy="668269"/>
            <a:chOff x="0" y="0"/>
            <a:chExt cx="11226800" cy="344805"/>
          </a:xfrm>
        </p:grpSpPr>
        <p:sp>
          <p:nvSpPr>
            <p:cNvPr id="6" name="Rectangle 5">
              <a:extLst>
                <a:ext uri="{FF2B5EF4-FFF2-40B4-BE49-F238E27FC236}">
                  <a16:creationId xmlns:a16="http://schemas.microsoft.com/office/drawing/2014/main" id="{0ACEFE9E-8C17-B93F-2ABD-9648B2B55140}"/>
                </a:ext>
              </a:extLst>
            </p:cNvPr>
            <p:cNvSpPr/>
            <p:nvPr/>
          </p:nvSpPr>
          <p:spPr>
            <a:xfrm>
              <a:off x="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7" name="Rectangle 6">
              <a:extLst>
                <a:ext uri="{FF2B5EF4-FFF2-40B4-BE49-F238E27FC236}">
                  <a16:creationId xmlns:a16="http://schemas.microsoft.com/office/drawing/2014/main" id="{6A29BC60-F25B-399A-0838-474998F5689E}"/>
                </a:ext>
              </a:extLst>
            </p:cNvPr>
            <p:cNvSpPr/>
            <p:nvPr/>
          </p:nvSpPr>
          <p:spPr>
            <a:xfrm>
              <a:off x="2726267"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8" name="Rectangle 7">
              <a:extLst>
                <a:ext uri="{FF2B5EF4-FFF2-40B4-BE49-F238E27FC236}">
                  <a16:creationId xmlns:a16="http://schemas.microsoft.com/office/drawing/2014/main" id="{8D814B8E-35DA-7142-D514-CC960842F482}"/>
                </a:ext>
              </a:extLst>
            </p:cNvPr>
            <p:cNvSpPr/>
            <p:nvPr/>
          </p:nvSpPr>
          <p:spPr>
            <a:xfrm>
              <a:off x="5452534"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sp>
          <p:nvSpPr>
            <p:cNvPr id="9" name="Rectangle 8">
              <a:extLst>
                <a:ext uri="{FF2B5EF4-FFF2-40B4-BE49-F238E27FC236}">
                  <a16:creationId xmlns:a16="http://schemas.microsoft.com/office/drawing/2014/main" id="{2A36A317-2448-E615-C47A-136784882E81}"/>
                </a:ext>
              </a:extLst>
            </p:cNvPr>
            <p:cNvSpPr/>
            <p:nvPr/>
          </p:nvSpPr>
          <p:spPr>
            <a:xfrm>
              <a:off x="8178800" y="0"/>
              <a:ext cx="3048000" cy="344805"/>
            </a:xfrm>
            <a:prstGeom prst="rect">
              <a:avLst/>
            </a:prstGeom>
            <a:gradFill flip="none" rotWithShape="1">
              <a:gsLst>
                <a:gs pos="14000">
                  <a:srgbClr val="D6C2A5"/>
                </a:gs>
                <a:gs pos="100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747"/>
            </a:p>
          </p:txBody>
        </p:sp>
      </p:grpSp>
      <p:pic>
        <p:nvPicPr>
          <p:cNvPr id="10" name="Picture 9">
            <a:extLst>
              <a:ext uri="{FF2B5EF4-FFF2-40B4-BE49-F238E27FC236}">
                <a16:creationId xmlns:a16="http://schemas.microsoft.com/office/drawing/2014/main" id="{3F3BB553-0935-4FB3-5979-AE3A051067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2292" y="1283698"/>
            <a:ext cx="2998290" cy="2825548"/>
          </a:xfrm>
          <a:prstGeom prst="rect">
            <a:avLst/>
          </a:prstGeom>
        </p:spPr>
      </p:pic>
      <p:sp>
        <p:nvSpPr>
          <p:cNvPr id="11" name="TextBox 10">
            <a:extLst>
              <a:ext uri="{FF2B5EF4-FFF2-40B4-BE49-F238E27FC236}">
                <a16:creationId xmlns:a16="http://schemas.microsoft.com/office/drawing/2014/main" id="{1565C210-1945-5A74-82AC-6A3E7D8FF04F}"/>
              </a:ext>
            </a:extLst>
          </p:cNvPr>
          <p:cNvSpPr txBox="1"/>
          <p:nvPr/>
        </p:nvSpPr>
        <p:spPr>
          <a:xfrm>
            <a:off x="18858734" y="1378290"/>
            <a:ext cx="10726013" cy="2669962"/>
          </a:xfrm>
          <a:prstGeom prst="rect">
            <a:avLst/>
          </a:prstGeom>
          <a:noFill/>
        </p:spPr>
        <p:txBody>
          <a:bodyPr wrap="none" lIns="91440" tIns="45720" rIns="91440" bIns="45720" rtlCol="0" anchor="t">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en-US" sz="16750">
                <a:latin typeface="VEC Display Bold"/>
                <a:cs typeface="VEC Display Bold"/>
              </a:rPr>
              <a:t>VIET NAM</a:t>
            </a:r>
            <a:endParaRPr lang="en-US" sz="16750"/>
          </a:p>
        </p:txBody>
      </p:sp>
      <p:sp>
        <p:nvSpPr>
          <p:cNvPr id="12" name="TextBox 11">
            <a:extLst>
              <a:ext uri="{FF2B5EF4-FFF2-40B4-BE49-F238E27FC236}">
                <a16:creationId xmlns:a16="http://schemas.microsoft.com/office/drawing/2014/main" id="{895DC5B2-1615-AF42-2347-34086B684564}"/>
              </a:ext>
            </a:extLst>
          </p:cNvPr>
          <p:cNvSpPr txBox="1"/>
          <p:nvPr/>
        </p:nvSpPr>
        <p:spPr>
          <a:xfrm>
            <a:off x="13821754" y="3963145"/>
            <a:ext cx="15562274" cy="869469"/>
          </a:xfrm>
          <a:prstGeom prst="rect">
            <a:avLst/>
          </a:prstGeom>
          <a:noFill/>
        </p:spPr>
        <p:txBody>
          <a:bodyPr wrap="none" lIns="91440" tIns="45720" rIns="91440" bIns="45720" rtlCol="0" anchor="t">
            <a:spAutoFit/>
          </a:bodyPr>
          <a:lstStyle>
            <a:defPPr>
              <a:defRPr lang="en-US"/>
            </a:defPPr>
            <a:lvl1pPr>
              <a:defRPr sz="6600" b="1">
                <a:gradFill>
                  <a:gsLst>
                    <a:gs pos="14000">
                      <a:srgbClr val="BC802A"/>
                    </a:gs>
                    <a:gs pos="100000">
                      <a:srgbClr val="F7B91C"/>
                    </a:gs>
                  </a:gsLst>
                  <a:lin ang="10800000" scaled="1"/>
                </a:gradFill>
                <a:latin typeface="VEC Display Bold" pitchFamily="2" charset="77"/>
                <a:cs typeface="VEC Display Bold" pitchFamily="2" charset="77"/>
              </a:defRPr>
            </a:lvl1pPr>
          </a:lstStyle>
          <a:p>
            <a:r>
              <a:rPr lang="vi-VN" sz="5050" b="0">
                <a:latin typeface="VEC Display Bold"/>
                <a:cs typeface="VEC Display Bold"/>
              </a:rPr>
              <a:t>A </a:t>
            </a:r>
            <a:r>
              <a:rPr lang="vi-VN" sz="5050" b="0" err="1">
                <a:latin typeface="VEC Display Bold"/>
                <a:cs typeface="VEC Display Bold"/>
              </a:rPr>
              <a:t>new</a:t>
            </a:r>
            <a:r>
              <a:rPr lang="vi-VN" sz="5050" b="0">
                <a:latin typeface="VEC Display Bold"/>
                <a:cs typeface="VEC Display Bold"/>
              </a:rPr>
              <a:t> </a:t>
            </a:r>
            <a:r>
              <a:rPr lang="vi-VN" sz="5050" b="0" err="1">
                <a:latin typeface="VEC Display Bold"/>
                <a:cs typeface="VEC Display Bold"/>
              </a:rPr>
              <a:t>gateway</a:t>
            </a:r>
            <a:r>
              <a:rPr lang="vi-VN" sz="5050" b="0">
                <a:latin typeface="VEC Display Bold"/>
                <a:cs typeface="VEC Display Bold"/>
              </a:rPr>
              <a:t> to the </a:t>
            </a:r>
            <a:r>
              <a:rPr lang="vi-VN" sz="5050" b="0" err="1">
                <a:latin typeface="VEC Display Bold"/>
                <a:cs typeface="VEC Display Bold"/>
              </a:rPr>
              <a:t>future</a:t>
            </a:r>
            <a:r>
              <a:rPr lang="vi-VN" sz="5050" b="0">
                <a:latin typeface="VEC Display Bold"/>
                <a:cs typeface="VEC Display Bold"/>
              </a:rPr>
              <a:t> </a:t>
            </a:r>
            <a:r>
              <a:rPr lang="vi-VN" sz="5050" b="0" err="1">
                <a:latin typeface="VEC Display Bold"/>
                <a:cs typeface="VEC Display Bold"/>
              </a:rPr>
              <a:t>of</a:t>
            </a:r>
            <a:r>
              <a:rPr lang="vi-VN" sz="5050" b="0">
                <a:latin typeface="VEC Display Bold"/>
                <a:cs typeface="VEC Display Bold"/>
              </a:rPr>
              <a:t> </a:t>
            </a:r>
            <a:r>
              <a:rPr lang="vi-VN" sz="5050" b="0" err="1">
                <a:latin typeface="VEC Display Bold"/>
                <a:cs typeface="VEC Display Bold"/>
              </a:rPr>
              <a:t>exhibitions</a:t>
            </a:r>
            <a:r>
              <a:rPr lang="vi-VN" sz="5050" b="0">
                <a:latin typeface="VEC Display Bold"/>
                <a:cs typeface="VEC Display Bold"/>
              </a:rPr>
              <a:t> in </a:t>
            </a:r>
            <a:r>
              <a:rPr lang="vi-VN" sz="5050" b="0" err="1">
                <a:latin typeface="VEC Display Bold"/>
                <a:cs typeface="VEC Display Bold"/>
              </a:rPr>
              <a:t>Asia</a:t>
            </a:r>
            <a:endParaRPr lang="en-US" err="1"/>
          </a:p>
        </p:txBody>
      </p:sp>
      <p:pic>
        <p:nvPicPr>
          <p:cNvPr id="13" name="Picture 12">
            <a:extLst>
              <a:ext uri="{FF2B5EF4-FFF2-40B4-BE49-F238E27FC236}">
                <a16:creationId xmlns:a16="http://schemas.microsoft.com/office/drawing/2014/main" id="{BBAFA6C1-4960-F349-3A2C-C4B98727B995}"/>
              </a:ext>
            </a:extLst>
          </p:cNvPr>
          <p:cNvPicPr>
            <a:picLocks noChangeAspect="1"/>
          </p:cNvPicPr>
          <p:nvPr/>
        </p:nvPicPr>
        <p:blipFill>
          <a:blip r:embed="rId4"/>
          <a:stretch>
            <a:fillRect/>
          </a:stretch>
        </p:blipFill>
        <p:spPr>
          <a:xfrm>
            <a:off x="27302274" y="13695571"/>
            <a:ext cx="3678915" cy="3636823"/>
          </a:xfrm>
          <a:prstGeom prst="rect">
            <a:avLst/>
          </a:prstGeom>
        </p:spPr>
      </p:pic>
      <p:sp>
        <p:nvSpPr>
          <p:cNvPr id="15" name="TextBox 14">
            <a:extLst>
              <a:ext uri="{FF2B5EF4-FFF2-40B4-BE49-F238E27FC236}">
                <a16:creationId xmlns:a16="http://schemas.microsoft.com/office/drawing/2014/main" id="{39C34889-13A6-D3F5-763B-1C611464B9BC}"/>
              </a:ext>
            </a:extLst>
          </p:cNvPr>
          <p:cNvSpPr txBox="1"/>
          <p:nvPr/>
        </p:nvSpPr>
        <p:spPr>
          <a:xfrm>
            <a:off x="16968753" y="11946257"/>
            <a:ext cx="13181222" cy="1200329"/>
          </a:xfrm>
          <a:prstGeom prst="rect">
            <a:avLst/>
          </a:prstGeom>
          <a:noFill/>
        </p:spPr>
        <p:txBody>
          <a:bodyPr wrap="square" lIns="91440" tIns="45720" rIns="91440" bIns="45720" rtlCol="0" anchor="t">
            <a:spAutoFit/>
          </a:bodyPr>
          <a:lstStyle/>
          <a:p>
            <a:pPr algn="ctr"/>
            <a:r>
              <a:rPr lang="en-US" sz="7200">
                <a:latin typeface="VEC Display"/>
                <a:cs typeface="VEC Display"/>
              </a:rPr>
              <a:t>THANK YOU</a:t>
            </a:r>
            <a:endParaRPr lang="en-US" sz="7200">
              <a:latin typeface="VEC Display" pitchFamily="2" charset="77"/>
              <a:cs typeface="VEC Display" pitchFamily="2" charset="77"/>
            </a:endParaRPr>
          </a:p>
        </p:txBody>
      </p:sp>
    </p:spTree>
    <p:extLst>
      <p:ext uri="{BB962C8B-B14F-4D97-AF65-F5344CB8AC3E}">
        <p14:creationId xmlns:p14="http://schemas.microsoft.com/office/powerpoint/2010/main" val="1642384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VEC">
      <a:dk1>
        <a:srgbClr val="000000"/>
      </a:dk1>
      <a:lt1>
        <a:srgbClr val="FFFFFF"/>
      </a:lt1>
      <a:dk2>
        <a:srgbClr val="E3012B"/>
      </a:dk2>
      <a:lt2>
        <a:srgbClr val="B9965A"/>
      </a:lt2>
      <a:accent1>
        <a:srgbClr val="FFA200"/>
      </a:accent1>
      <a:accent2>
        <a:srgbClr val="FE6912"/>
      </a:accent2>
      <a:accent3>
        <a:srgbClr val="78BD1E"/>
      </a:accent3>
      <a:accent4>
        <a:srgbClr val="0071CD"/>
      </a:accent4>
      <a:accent5>
        <a:srgbClr val="F04D97"/>
      </a:accent5>
      <a:accent6>
        <a:srgbClr val="EBE71A"/>
      </a:accent6>
      <a:hlink>
        <a:srgbClr val="002F87"/>
      </a:hlink>
      <a:folHlink>
        <a:srgbClr val="B9965A"/>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6a27a99-59da-4206-82b5-95ef48954b7d">
      <Terms xmlns="http://schemas.microsoft.com/office/infopath/2007/PartnerControls"/>
    </lcf76f155ced4ddcb4097134ff3c332f>
    <TaxCatchAll xmlns="40c0896e-94ef-4ceb-ad46-12a293ee2b4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4F609EE8D93AC45970C8B741A72F589" ma:contentTypeVersion="13" ma:contentTypeDescription="Create a new document." ma:contentTypeScope="" ma:versionID="c22fe0dd0ba4174955f0ce91c27dd2d3">
  <xsd:schema xmlns:xsd="http://www.w3.org/2001/XMLSchema" xmlns:xs="http://www.w3.org/2001/XMLSchema" xmlns:p="http://schemas.microsoft.com/office/2006/metadata/properties" xmlns:ns2="46a27a99-59da-4206-82b5-95ef48954b7d" xmlns:ns3="40c0896e-94ef-4ceb-ad46-12a293ee2b48" targetNamespace="http://schemas.microsoft.com/office/2006/metadata/properties" ma:root="true" ma:fieldsID="a2bf95c40a6ae627d45d99850eb275ee" ns2:_="" ns3:_="">
    <xsd:import namespace="46a27a99-59da-4206-82b5-95ef48954b7d"/>
    <xsd:import namespace="40c0896e-94ef-4ceb-ad46-12a293ee2b4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BillingMetadata"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a27a99-59da-4206-82b5-95ef48954b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39c6995-f766-4945-9983-687bd46322c5"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BillingMetadata" ma:index="18" nillable="true" ma:displayName="MediaServiceBillingMetadata" ma:hidden="true" ma:internalName="MediaServiceBillingMetadata" ma:readOnly="true">
      <xsd:simpleType>
        <xsd:restriction base="dms:Note"/>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c0896e-94ef-4ceb-ad46-12a293ee2b4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2f177c2-4ed9-4b9b-9527-48a307377ec3}" ma:internalName="TaxCatchAll" ma:showField="CatchAllData" ma:web="40c0896e-94ef-4ceb-ad46-12a293ee2b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363448-4F51-424D-BCAC-A25C47C947C0}">
  <ds:schemaRefs>
    <ds:schemaRef ds:uri="http://purl.org/dc/dcmitype/"/>
    <ds:schemaRef ds:uri="40c0896e-94ef-4ceb-ad46-12a293ee2b48"/>
    <ds:schemaRef ds:uri="http://purl.org/dc/elements/1.1/"/>
    <ds:schemaRef ds:uri="http://www.w3.org/XML/1998/namespace"/>
    <ds:schemaRef ds:uri="http://purl.org/dc/terms/"/>
    <ds:schemaRef ds:uri="http://schemas.microsoft.com/office/2006/documentManagement/types"/>
    <ds:schemaRef ds:uri="46a27a99-59da-4206-82b5-95ef48954b7d"/>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A1CFB198-6014-46FA-AD25-179B61F4292E}">
  <ds:schemaRefs>
    <ds:schemaRef ds:uri="40c0896e-94ef-4ceb-ad46-12a293ee2b48"/>
    <ds:schemaRef ds:uri="46a27a99-59da-4206-82b5-95ef48954b7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EC68A12-7324-4472-84D6-DC9EECB2F065}">
  <ds:schemaRefs>
    <ds:schemaRef ds:uri="http://schemas.microsoft.com/sharepoint/v3/contenttype/forms"/>
  </ds:schemaRefs>
</ds:datastoreItem>
</file>

<file path=docMetadata/LabelInfo.xml><?xml version="1.0" encoding="utf-8"?>
<clbl:labelList xmlns:clbl="http://schemas.microsoft.com/office/2020/mipLabelMetadata">
  <clbl:label id="{ed6a2939-d153-4f92-94f8-3d790d96c9f8}" enabled="0" method="" siteId="{ed6a2939-d153-4f92-94f8-3d790d96c9f8}" removed="1"/>
</clbl:labelList>
</file>

<file path=docProps/app.xml><?xml version="1.0" encoding="utf-8"?>
<Properties xmlns="http://schemas.openxmlformats.org/officeDocument/2006/extended-properties" xmlns:vt="http://schemas.openxmlformats.org/officeDocument/2006/docPropsVTypes">
  <Template>office theme</Template>
  <TotalTime>47</TotalTime>
  <Words>2382</Words>
  <Application>Microsoft Office PowerPoint</Application>
  <PresentationFormat>Custom</PresentationFormat>
  <Paragraphs>302</Paragraphs>
  <Slides>27</Slides>
  <Notes>23</Notes>
  <HiddenSlides>2</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27</vt:i4>
      </vt:variant>
    </vt:vector>
  </HeadingPairs>
  <TitlesOfParts>
    <vt:vector size="38" baseType="lpstr">
      <vt:lpstr>VEC Text Bold</vt:lpstr>
      <vt:lpstr>Aptos Display</vt:lpstr>
      <vt:lpstr>Calibri</vt:lpstr>
      <vt:lpstr>Arial</vt:lpstr>
      <vt:lpstr>Aptos</vt:lpstr>
      <vt:lpstr>VEC Text</vt:lpstr>
      <vt:lpstr>VEC Text Medium</vt:lpstr>
      <vt:lpstr>Arial,Sans-Serif</vt:lpstr>
      <vt:lpstr>VEC Display</vt:lpstr>
      <vt:lpstr>VEC Display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Nguyễn Ngọc Anh (VH-CTCPTTHCTLVN-MB)</dc:creator>
  <cp:lastModifiedBy>Admin10</cp:lastModifiedBy>
  <cp:revision>24</cp:revision>
  <dcterms:created xsi:type="dcterms:W3CDTF">2025-08-26T11:15:05Z</dcterms:created>
  <dcterms:modified xsi:type="dcterms:W3CDTF">2025-12-24T06:36:51Z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0x01010014F609EE8D93AC45970C8B741A72F589</vt:lpwstr>
  </property>
  <property fmtid="{D5CDD505-2E9C-101B-9397-08002B2CF9AE}" pid="3" name="MediaServiceImageTags">
    <vt:lpwstr/>
  </property>
</Properties>
</file>