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3" r:id="rId4"/>
    <p:sldId id="261" r:id="rId5"/>
    <p:sldId id="260" r:id="rId6"/>
    <p:sldId id="259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50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296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903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48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2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768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858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181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077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25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73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A8AB8-87AF-4FCC-B7C2-AE50095D8270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76A0D-BFAC-4E9E-969E-9BFCF2B4D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0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001" r="4999" b="27778"/>
          <a:stretch/>
        </p:blipFill>
        <p:spPr>
          <a:xfrm>
            <a:off x="951995" y="365125"/>
            <a:ext cx="9404463" cy="56769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99339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t="32222" r="18890" b="6666"/>
          <a:stretch/>
        </p:blipFill>
        <p:spPr>
          <a:xfrm>
            <a:off x="748531" y="182245"/>
            <a:ext cx="8465137" cy="64665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6068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53"/>
          <p:cNvSpPr txBox="1"/>
          <p:nvPr/>
        </p:nvSpPr>
        <p:spPr>
          <a:xfrm>
            <a:off x="1381883" y="143704"/>
            <a:ext cx="772425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 sz="2000" b="1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defRPr>
            </a:lvl1pPr>
          </a:lstStyle>
          <a:p>
            <a:r>
              <a:rPr lang="en-US" dirty="0"/>
              <a:t>PRODUCTS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06134" y="169902"/>
            <a:ext cx="1790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THACO TACC</a:t>
            </a:r>
            <a:endParaRPr lang="en-US" sz="2000" b="1" dirty="0">
              <a:ln w="0">
                <a:noFill/>
              </a:ln>
              <a:solidFill>
                <a:schemeClr val="bg1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25" name="object 19"/>
          <p:cNvSpPr/>
          <p:nvPr/>
        </p:nvSpPr>
        <p:spPr>
          <a:xfrm>
            <a:off x="-8305800" y="635026"/>
            <a:ext cx="3108960" cy="2194560"/>
          </a:xfrm>
          <a:custGeom>
            <a:avLst/>
            <a:gdLst/>
            <a:ahLst/>
            <a:cxnLst/>
            <a:rect l="l" t="t" r="r" b="b"/>
            <a:pathLst>
              <a:path w="3013709" h="1951354">
                <a:moveTo>
                  <a:pt x="2912021" y="1950758"/>
                </a:moveTo>
                <a:lnTo>
                  <a:pt x="101587" y="1950758"/>
                </a:lnTo>
                <a:lnTo>
                  <a:pt x="62043" y="1942773"/>
                </a:lnTo>
                <a:lnTo>
                  <a:pt x="29752" y="1920998"/>
                </a:lnTo>
                <a:lnTo>
                  <a:pt x="7982" y="1888703"/>
                </a:lnTo>
                <a:lnTo>
                  <a:pt x="0" y="1849158"/>
                </a:lnTo>
                <a:lnTo>
                  <a:pt x="0" y="101587"/>
                </a:lnTo>
                <a:lnTo>
                  <a:pt x="7982" y="62043"/>
                </a:lnTo>
                <a:lnTo>
                  <a:pt x="29752" y="29752"/>
                </a:lnTo>
                <a:lnTo>
                  <a:pt x="62043" y="7982"/>
                </a:lnTo>
                <a:lnTo>
                  <a:pt x="101587" y="0"/>
                </a:lnTo>
                <a:lnTo>
                  <a:pt x="2912021" y="0"/>
                </a:lnTo>
                <a:lnTo>
                  <a:pt x="2951566" y="7982"/>
                </a:lnTo>
                <a:lnTo>
                  <a:pt x="2983861" y="29752"/>
                </a:lnTo>
                <a:lnTo>
                  <a:pt x="3005636" y="62043"/>
                </a:lnTo>
                <a:lnTo>
                  <a:pt x="3013621" y="101587"/>
                </a:lnTo>
                <a:lnTo>
                  <a:pt x="3013621" y="1849158"/>
                </a:lnTo>
                <a:lnTo>
                  <a:pt x="3005636" y="1888703"/>
                </a:lnTo>
                <a:lnTo>
                  <a:pt x="2983861" y="1920998"/>
                </a:lnTo>
                <a:lnTo>
                  <a:pt x="2951566" y="1942773"/>
                </a:lnTo>
                <a:lnTo>
                  <a:pt x="2912021" y="1950758"/>
                </a:lnTo>
                <a:close/>
              </a:path>
            </a:pathLst>
          </a:custGeom>
          <a:ln w="9524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1"/>
          <p:cNvSpPr txBox="1"/>
          <p:nvPr/>
        </p:nvSpPr>
        <p:spPr>
          <a:xfrm>
            <a:off x="16078200" y="6434017"/>
            <a:ext cx="3120441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Condenser of </a:t>
            </a: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Hyundai ACCENT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249680" y="1399529"/>
            <a:ext cx="3108960" cy="2341545"/>
            <a:chOff x="3860800" y="3706091"/>
            <a:chExt cx="4445000" cy="2194560"/>
          </a:xfrm>
        </p:grpSpPr>
        <p:sp>
          <p:nvSpPr>
            <p:cNvPr id="18" name="Rectangle 1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860800" y="3706091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pipe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Truck Kia 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F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rontier K200/ K250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541520" y="1399527"/>
            <a:ext cx="3108960" cy="2341546"/>
            <a:chOff x="3860800" y="3706090"/>
            <a:chExt cx="4445000" cy="2194561"/>
          </a:xfrm>
        </p:grpSpPr>
        <p:sp>
          <p:nvSpPr>
            <p:cNvPr id="48" name="Rectangle 4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3860800" y="3706090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pipe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Bus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Thaco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Mobihome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(TB120SL)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7833360" y="1399527"/>
            <a:ext cx="3108960" cy="2341546"/>
            <a:chOff x="3860800" y="3559105"/>
            <a:chExt cx="4445000" cy="2341546"/>
          </a:xfrm>
        </p:grpSpPr>
        <p:sp>
          <p:nvSpPr>
            <p:cNvPr id="58" name="Rectangle 5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3860800" y="3559105"/>
              <a:ext cx="4445000" cy="51534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pipe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Truck Fuso Canter 4.99/ 6.5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3126382" y="838200"/>
            <a:ext cx="5789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HOSE </a:t>
            </a:r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&amp;</a:t>
            </a:r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 PIPE</a:t>
            </a:r>
            <a:endParaRPr lang="en-US" sz="2000" b="1" spc="55" dirty="0">
              <a:solidFill>
                <a:srgbClr val="5C6163"/>
              </a:solidFill>
              <a:latin typeface="Cambria" panose="02040503050406030204" pitchFamily="18" charset="0"/>
              <a:cs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3" t="7639" r="9247" b="10061"/>
          <a:stretch/>
        </p:blipFill>
        <p:spPr>
          <a:xfrm>
            <a:off x="4551788" y="1951039"/>
            <a:ext cx="3059502" cy="1757095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537165" y="4135454"/>
            <a:ext cx="3108961" cy="2341546"/>
            <a:chOff x="3860799" y="3706090"/>
            <a:chExt cx="4445001" cy="2194561"/>
          </a:xfrm>
        </p:grpSpPr>
        <p:sp>
          <p:nvSpPr>
            <p:cNvPr id="21" name="Rectangle 20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860799" y="3706090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pipe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Bus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Thaco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Bluesky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(TB120S)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272539" y="4114800"/>
            <a:ext cx="3108961" cy="2362200"/>
            <a:chOff x="3860799" y="3355824"/>
            <a:chExt cx="4445001" cy="2544827"/>
          </a:xfrm>
        </p:grpSpPr>
        <p:sp>
          <p:nvSpPr>
            <p:cNvPr id="24" name="Rectangle 23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860799" y="3355824"/>
              <a:ext cx="4445000" cy="574638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pipe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Bus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Thaco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Garden (TB79S)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33360" y="4135454"/>
            <a:ext cx="3108961" cy="2341546"/>
            <a:chOff x="3860799" y="3706090"/>
            <a:chExt cx="4445001" cy="2194561"/>
          </a:xfrm>
        </p:grpSpPr>
        <p:sp>
          <p:nvSpPr>
            <p:cNvPr id="29" name="Rectangle 28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860799" y="3706090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Hose &amp; pipe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endParaRPr lang="en-US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Bus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Thaco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Meadow (TB85S)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7" t="32711" r="12156" b="15423"/>
          <a:stretch/>
        </p:blipFill>
        <p:spPr>
          <a:xfrm>
            <a:off x="1320436" y="4700264"/>
            <a:ext cx="3013165" cy="17246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5" t="23627" r="20271" b="26557"/>
          <a:stretch/>
        </p:blipFill>
        <p:spPr>
          <a:xfrm>
            <a:off x="4572000" y="4719283"/>
            <a:ext cx="3039290" cy="17147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7" t="30166" r="13271" b="30166"/>
          <a:stretch/>
        </p:blipFill>
        <p:spPr>
          <a:xfrm>
            <a:off x="7877350" y="4686068"/>
            <a:ext cx="3019252" cy="17147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 r="2308"/>
          <a:stretch/>
        </p:blipFill>
        <p:spPr>
          <a:xfrm>
            <a:off x="1272539" y="1954146"/>
            <a:ext cx="2193473" cy="1737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7" t="28503" r="16333" b="14684"/>
          <a:stretch/>
        </p:blipFill>
        <p:spPr>
          <a:xfrm rot="16200000">
            <a:off x="3035741" y="2386209"/>
            <a:ext cx="174512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6859" r="13846" b="20248"/>
          <a:stretch/>
        </p:blipFill>
        <p:spPr>
          <a:xfrm>
            <a:off x="7877350" y="1905000"/>
            <a:ext cx="3019252" cy="178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6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53"/>
          <p:cNvSpPr txBox="1"/>
          <p:nvPr/>
        </p:nvSpPr>
        <p:spPr>
          <a:xfrm>
            <a:off x="1381883" y="143704"/>
            <a:ext cx="772425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 sz="2000" b="1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defRPr>
            </a:lvl1pPr>
          </a:lstStyle>
          <a:p>
            <a:r>
              <a:rPr lang="en-US" dirty="0"/>
              <a:t>PRODUCTS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06134" y="169902"/>
            <a:ext cx="1790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THACO TACC</a:t>
            </a:r>
            <a:endParaRPr lang="en-US" sz="2000" b="1" dirty="0">
              <a:ln w="0">
                <a:noFill/>
              </a:ln>
              <a:solidFill>
                <a:schemeClr val="bg1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25" name="object 19"/>
          <p:cNvSpPr/>
          <p:nvPr/>
        </p:nvSpPr>
        <p:spPr>
          <a:xfrm>
            <a:off x="-8305800" y="635026"/>
            <a:ext cx="3108960" cy="2194560"/>
          </a:xfrm>
          <a:custGeom>
            <a:avLst/>
            <a:gdLst/>
            <a:ahLst/>
            <a:cxnLst/>
            <a:rect l="l" t="t" r="r" b="b"/>
            <a:pathLst>
              <a:path w="3013709" h="1951354">
                <a:moveTo>
                  <a:pt x="2912021" y="1950758"/>
                </a:moveTo>
                <a:lnTo>
                  <a:pt x="101587" y="1950758"/>
                </a:lnTo>
                <a:lnTo>
                  <a:pt x="62043" y="1942773"/>
                </a:lnTo>
                <a:lnTo>
                  <a:pt x="29752" y="1920998"/>
                </a:lnTo>
                <a:lnTo>
                  <a:pt x="7982" y="1888703"/>
                </a:lnTo>
                <a:lnTo>
                  <a:pt x="0" y="1849158"/>
                </a:lnTo>
                <a:lnTo>
                  <a:pt x="0" y="101587"/>
                </a:lnTo>
                <a:lnTo>
                  <a:pt x="7982" y="62043"/>
                </a:lnTo>
                <a:lnTo>
                  <a:pt x="29752" y="29752"/>
                </a:lnTo>
                <a:lnTo>
                  <a:pt x="62043" y="7982"/>
                </a:lnTo>
                <a:lnTo>
                  <a:pt x="101587" y="0"/>
                </a:lnTo>
                <a:lnTo>
                  <a:pt x="2912021" y="0"/>
                </a:lnTo>
                <a:lnTo>
                  <a:pt x="2951566" y="7982"/>
                </a:lnTo>
                <a:lnTo>
                  <a:pt x="2983861" y="29752"/>
                </a:lnTo>
                <a:lnTo>
                  <a:pt x="3005636" y="62043"/>
                </a:lnTo>
                <a:lnTo>
                  <a:pt x="3013621" y="101587"/>
                </a:lnTo>
                <a:lnTo>
                  <a:pt x="3013621" y="1849158"/>
                </a:lnTo>
                <a:lnTo>
                  <a:pt x="3005636" y="1888703"/>
                </a:lnTo>
                <a:lnTo>
                  <a:pt x="2983861" y="1920998"/>
                </a:lnTo>
                <a:lnTo>
                  <a:pt x="2951566" y="1942773"/>
                </a:lnTo>
                <a:lnTo>
                  <a:pt x="2912021" y="1950758"/>
                </a:lnTo>
                <a:close/>
              </a:path>
            </a:pathLst>
          </a:custGeom>
          <a:ln w="9524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1"/>
          <p:cNvSpPr txBox="1"/>
          <p:nvPr/>
        </p:nvSpPr>
        <p:spPr>
          <a:xfrm>
            <a:off x="16078200" y="6434017"/>
            <a:ext cx="3120441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Condenser of </a:t>
            </a: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Hyundai ACCENT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249680" y="1527281"/>
            <a:ext cx="3108960" cy="2194560"/>
            <a:chOff x="3860800" y="3706091"/>
            <a:chExt cx="4445000" cy="2194560"/>
          </a:xfrm>
        </p:grpSpPr>
        <p:sp>
          <p:nvSpPr>
            <p:cNvPr id="18" name="Rectangle 1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Kia Morning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541520" y="1527281"/>
            <a:ext cx="3108960" cy="2194560"/>
            <a:chOff x="3860800" y="3706091"/>
            <a:chExt cx="4445000" cy="2194560"/>
          </a:xfrm>
        </p:grpSpPr>
        <p:sp>
          <p:nvSpPr>
            <p:cNvPr id="48" name="Rectangle 4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Hyundai Grand 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i10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7833360" y="1527281"/>
            <a:ext cx="3108960" cy="2194560"/>
            <a:chOff x="3860800" y="3706091"/>
            <a:chExt cx="4445000" cy="2194560"/>
          </a:xfrm>
        </p:grpSpPr>
        <p:sp>
          <p:nvSpPr>
            <p:cNvPr id="58" name="Rectangle 5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Audi A3 II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249680" y="3940414"/>
            <a:ext cx="3108960" cy="2194560"/>
            <a:chOff x="3860800" y="3706091"/>
            <a:chExt cx="4445000" cy="2194560"/>
          </a:xfrm>
        </p:grpSpPr>
        <p:sp>
          <p:nvSpPr>
            <p:cNvPr id="61" name="Rectangle 60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 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Peugeout 407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541520" y="3940414"/>
            <a:ext cx="3108960" cy="2194560"/>
            <a:chOff x="3860800" y="3706091"/>
            <a:chExt cx="4445000" cy="2194560"/>
          </a:xfrm>
        </p:grpSpPr>
        <p:sp>
          <p:nvSpPr>
            <p:cNvPr id="64" name="Rectangle 63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T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oyota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 </a:t>
              </a:r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Corolla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833360" y="3940414"/>
            <a:ext cx="3108960" cy="2194560"/>
            <a:chOff x="3860800" y="3706091"/>
            <a:chExt cx="4445000" cy="2194560"/>
          </a:xfrm>
        </p:grpSpPr>
        <p:sp>
          <p:nvSpPr>
            <p:cNvPr id="67" name="Rectangle 66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3860800" y="3706091"/>
              <a:ext cx="4445000" cy="42350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vi-VN" sz="1600" dirty="0">
                  <a:solidFill>
                    <a:schemeClr val="bg1"/>
                  </a:solidFill>
                  <a:latin typeface="Cambria" panose="02040503050406030204" pitchFamily="18" charset="0"/>
                  <a:cs typeface="Lato Regular"/>
                </a:rPr>
                <a:t>Condenser of Mercedes Benz</a:t>
              </a:r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2"/>
          <a:srcRect l="2632" t="26001" b="20938"/>
          <a:stretch/>
        </p:blipFill>
        <p:spPr>
          <a:xfrm>
            <a:off x="1418883" y="2089082"/>
            <a:ext cx="2823295" cy="1538541"/>
          </a:xfrm>
          <a:prstGeom prst="rect">
            <a:avLst/>
          </a:prstGeom>
        </p:spPr>
      </p:pic>
      <p:pic>
        <p:nvPicPr>
          <p:cNvPr id="3074" name="Picture 2" descr="Kết quả hình ảnh cho condenser grand i1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" t="16000" r="-926" b="16446"/>
          <a:stretch/>
        </p:blipFill>
        <p:spPr bwMode="auto">
          <a:xfrm>
            <a:off x="4854732" y="2069496"/>
            <a:ext cx="2335427" cy="157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8001" b="17999"/>
          <a:stretch/>
        </p:blipFill>
        <p:spPr>
          <a:xfrm>
            <a:off x="7972139" y="2010276"/>
            <a:ext cx="2632315" cy="16846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14040" b="27450"/>
          <a:stretch/>
        </p:blipFill>
        <p:spPr>
          <a:xfrm>
            <a:off x="1351657" y="4419600"/>
            <a:ext cx="2865120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t="19882" b="18000"/>
          <a:stretch/>
        </p:blipFill>
        <p:spPr>
          <a:xfrm>
            <a:off x="4760083" y="4400262"/>
            <a:ext cx="2671835" cy="16596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6706" t="19882" b="25530"/>
          <a:stretch/>
        </p:blipFill>
        <p:spPr>
          <a:xfrm>
            <a:off x="7972139" y="4419600"/>
            <a:ext cx="2848573" cy="1666756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3202582" y="895290"/>
            <a:ext cx="5789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CONDENSER FOR EXPORT</a:t>
            </a:r>
            <a:endParaRPr lang="en-US" sz="2000" b="1" spc="55" dirty="0">
              <a:solidFill>
                <a:srgbClr val="5C6163"/>
              </a:solidFill>
              <a:latin typeface="Cambria" panose="02040503050406030204" pitchFamily="18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495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53"/>
          <p:cNvSpPr txBox="1"/>
          <p:nvPr/>
        </p:nvSpPr>
        <p:spPr>
          <a:xfrm>
            <a:off x="1381883" y="143704"/>
            <a:ext cx="772425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 sz="2000" b="1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defRPr>
            </a:lvl1pPr>
          </a:lstStyle>
          <a:p>
            <a:r>
              <a:rPr lang="en-US" dirty="0"/>
              <a:t>PRODUCTS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06134" y="169902"/>
            <a:ext cx="1790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THACO TACC</a:t>
            </a:r>
            <a:endParaRPr lang="en-US" sz="2000" b="1" dirty="0">
              <a:ln w="0">
                <a:noFill/>
              </a:ln>
              <a:solidFill>
                <a:schemeClr val="bg1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25" name="object 23"/>
          <p:cNvSpPr/>
          <p:nvPr/>
        </p:nvSpPr>
        <p:spPr>
          <a:xfrm rot="2908866" flipV="1">
            <a:off x="3011483" y="2698950"/>
            <a:ext cx="969132" cy="417057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chemeClr val="bg1">
                <a:lumMod val="85000"/>
              </a:schemeClr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048000" y="762000"/>
            <a:ext cx="6283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THACO BUS </a:t>
            </a:r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AIR CONDITIONER</a:t>
            </a:r>
          </a:p>
        </p:txBody>
      </p:sp>
      <p:sp>
        <p:nvSpPr>
          <p:cNvPr id="30" name="object 15"/>
          <p:cNvSpPr/>
          <p:nvPr/>
        </p:nvSpPr>
        <p:spPr>
          <a:xfrm>
            <a:off x="2786154" y="1276589"/>
            <a:ext cx="2833224" cy="1409604"/>
          </a:xfrm>
          <a:custGeom>
            <a:avLst/>
            <a:gdLst/>
            <a:ahLst/>
            <a:cxnLst/>
            <a:rect l="l" t="t" r="r" b="b"/>
            <a:pathLst>
              <a:path w="3013709" h="1951354">
                <a:moveTo>
                  <a:pt x="2912021" y="1950758"/>
                </a:moveTo>
                <a:lnTo>
                  <a:pt x="101587" y="1950758"/>
                </a:lnTo>
                <a:lnTo>
                  <a:pt x="62043" y="1942773"/>
                </a:lnTo>
                <a:lnTo>
                  <a:pt x="29752" y="1920998"/>
                </a:lnTo>
                <a:lnTo>
                  <a:pt x="7982" y="1888703"/>
                </a:lnTo>
                <a:lnTo>
                  <a:pt x="0" y="1849158"/>
                </a:lnTo>
                <a:lnTo>
                  <a:pt x="0" y="101587"/>
                </a:lnTo>
                <a:lnTo>
                  <a:pt x="7982" y="62043"/>
                </a:lnTo>
                <a:lnTo>
                  <a:pt x="29752" y="29752"/>
                </a:lnTo>
                <a:lnTo>
                  <a:pt x="62043" y="7982"/>
                </a:lnTo>
                <a:lnTo>
                  <a:pt x="101587" y="0"/>
                </a:lnTo>
                <a:lnTo>
                  <a:pt x="2912021" y="0"/>
                </a:lnTo>
                <a:lnTo>
                  <a:pt x="2951566" y="7982"/>
                </a:lnTo>
                <a:lnTo>
                  <a:pt x="2983861" y="29752"/>
                </a:lnTo>
                <a:lnTo>
                  <a:pt x="3005636" y="62043"/>
                </a:lnTo>
                <a:lnTo>
                  <a:pt x="3013621" y="101587"/>
                </a:lnTo>
                <a:lnTo>
                  <a:pt x="3013621" y="1849158"/>
                </a:lnTo>
                <a:lnTo>
                  <a:pt x="3005636" y="1888703"/>
                </a:lnTo>
                <a:lnTo>
                  <a:pt x="2983861" y="1920998"/>
                </a:lnTo>
                <a:lnTo>
                  <a:pt x="2951566" y="1942773"/>
                </a:lnTo>
                <a:lnTo>
                  <a:pt x="2912021" y="1950758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object 20"/>
          <p:cNvSpPr/>
          <p:nvPr/>
        </p:nvSpPr>
        <p:spPr>
          <a:xfrm>
            <a:off x="6743754" y="1318048"/>
            <a:ext cx="2828244" cy="1409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8"/>
          <p:cNvSpPr/>
          <p:nvPr/>
        </p:nvSpPr>
        <p:spPr>
          <a:xfrm>
            <a:off x="7997564" y="3764126"/>
            <a:ext cx="2873280" cy="1447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object 19"/>
          <p:cNvSpPr/>
          <p:nvPr/>
        </p:nvSpPr>
        <p:spPr>
          <a:xfrm>
            <a:off x="1380221" y="3802410"/>
            <a:ext cx="2833224" cy="1409604"/>
          </a:xfrm>
          <a:custGeom>
            <a:avLst/>
            <a:gdLst/>
            <a:ahLst/>
            <a:cxnLst/>
            <a:rect l="l" t="t" r="r" b="b"/>
            <a:pathLst>
              <a:path w="3013709" h="1951354">
                <a:moveTo>
                  <a:pt x="2912021" y="1950758"/>
                </a:moveTo>
                <a:lnTo>
                  <a:pt x="101587" y="1950758"/>
                </a:lnTo>
                <a:lnTo>
                  <a:pt x="62043" y="1942773"/>
                </a:lnTo>
                <a:lnTo>
                  <a:pt x="29752" y="1920998"/>
                </a:lnTo>
                <a:lnTo>
                  <a:pt x="7982" y="1888703"/>
                </a:lnTo>
                <a:lnTo>
                  <a:pt x="0" y="1849158"/>
                </a:lnTo>
                <a:lnTo>
                  <a:pt x="0" y="101587"/>
                </a:lnTo>
                <a:lnTo>
                  <a:pt x="7982" y="62043"/>
                </a:lnTo>
                <a:lnTo>
                  <a:pt x="29752" y="29752"/>
                </a:lnTo>
                <a:lnTo>
                  <a:pt x="62043" y="7982"/>
                </a:lnTo>
                <a:lnTo>
                  <a:pt x="101587" y="0"/>
                </a:lnTo>
                <a:lnTo>
                  <a:pt x="2912021" y="0"/>
                </a:lnTo>
                <a:lnTo>
                  <a:pt x="2951566" y="7982"/>
                </a:lnTo>
                <a:lnTo>
                  <a:pt x="2983861" y="29752"/>
                </a:lnTo>
                <a:lnTo>
                  <a:pt x="3005636" y="62043"/>
                </a:lnTo>
                <a:lnTo>
                  <a:pt x="3013621" y="101587"/>
                </a:lnTo>
                <a:lnTo>
                  <a:pt x="3013621" y="1849158"/>
                </a:lnTo>
                <a:lnTo>
                  <a:pt x="3005636" y="1888703"/>
                </a:lnTo>
                <a:lnTo>
                  <a:pt x="2983861" y="1920998"/>
                </a:lnTo>
                <a:lnTo>
                  <a:pt x="2951566" y="1942773"/>
                </a:lnTo>
                <a:lnTo>
                  <a:pt x="2912021" y="1950758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4"/>
          <a:stretch>
            <a:fillRect/>
          </a:stretch>
        </p:blipFill>
        <p:spPr bwMode="auto">
          <a:xfrm>
            <a:off x="5281028" y="3292202"/>
            <a:ext cx="1651216" cy="1203599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bject 20"/>
          <p:cNvSpPr/>
          <p:nvPr/>
        </p:nvSpPr>
        <p:spPr>
          <a:xfrm>
            <a:off x="4809003" y="4800600"/>
            <a:ext cx="2828244" cy="1409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139" descr="NEW_WIDE_외형2"/>
          <p:cNvPicPr>
            <a:picLocks noChangeAspect="1" noChangeArrowheads="1"/>
          </p:cNvPicPr>
          <p:nvPr/>
        </p:nvPicPr>
        <p:blipFill>
          <a:blip r:embed="rId4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" t="22289" r="7121" b="34735"/>
          <a:stretch>
            <a:fillRect/>
          </a:stretch>
        </p:blipFill>
        <p:spPr bwMode="auto">
          <a:xfrm>
            <a:off x="2875801" y="1460915"/>
            <a:ext cx="2653931" cy="1040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85767" y="1487674"/>
            <a:ext cx="2603113" cy="1065771"/>
          </a:xfrm>
          <a:prstGeom prst="roundRect">
            <a:avLst>
              <a:gd name="adj" fmla="val 8594"/>
            </a:avLst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8" descr="nslim5f"/>
          <p:cNvPicPr>
            <a:picLocks noChangeAspect="1" noChangeArrowheads="1"/>
          </p:cNvPicPr>
          <p:nvPr/>
        </p:nvPicPr>
        <p:blipFill>
          <a:blip r:embed="rId6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0" b="28346"/>
          <a:stretch>
            <a:fillRect/>
          </a:stretch>
        </p:blipFill>
        <p:spPr bwMode="auto">
          <a:xfrm>
            <a:off x="1485964" y="4042671"/>
            <a:ext cx="2621432" cy="988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6" b="19608"/>
          <a:stretch/>
        </p:blipFill>
        <p:spPr>
          <a:xfrm>
            <a:off x="4877826" y="4800600"/>
            <a:ext cx="2676303" cy="14096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015" y="3873642"/>
            <a:ext cx="2065729" cy="1157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3" name="object 31"/>
          <p:cNvSpPr txBox="1"/>
          <p:nvPr/>
        </p:nvSpPr>
        <p:spPr>
          <a:xfrm>
            <a:off x="4658030" y="6389860"/>
            <a:ext cx="3130191" cy="442516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Air </a:t>
            </a:r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Conditioner DI-150</a:t>
            </a:r>
          </a:p>
          <a:p>
            <a:pPr algn="ctr"/>
            <a:r>
              <a:rPr lang="en-US" sz="1400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Capacity: 15.000 Kcal/h </a:t>
            </a:r>
          </a:p>
        </p:txBody>
      </p:sp>
      <p:sp>
        <p:nvSpPr>
          <p:cNvPr id="44" name="object 29"/>
          <p:cNvSpPr txBox="1"/>
          <p:nvPr/>
        </p:nvSpPr>
        <p:spPr>
          <a:xfrm>
            <a:off x="2875800" y="2806669"/>
            <a:ext cx="2653931" cy="442516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/>
            <a:r>
              <a:rPr lang="fr-FR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Air </a:t>
            </a:r>
            <a:r>
              <a:rPr lang="fr-FR" sz="14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Conditioner</a:t>
            </a:r>
            <a:r>
              <a:rPr lang="fr-FR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DWS-300</a:t>
            </a:r>
          </a:p>
          <a:p>
            <a:pPr algn="ctr"/>
            <a:r>
              <a:rPr lang="fr-FR" sz="14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Capacity</a:t>
            </a:r>
            <a:r>
              <a:rPr lang="fr-FR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: 30.000 Kcal/h</a:t>
            </a:r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endParaRPr sz="14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5" name="object 31"/>
          <p:cNvSpPr txBox="1"/>
          <p:nvPr/>
        </p:nvSpPr>
        <p:spPr>
          <a:xfrm>
            <a:off x="6723362" y="2780966"/>
            <a:ext cx="3130191" cy="442516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Air </a:t>
            </a:r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Conditioner DSI-280</a:t>
            </a:r>
          </a:p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Capacity: 28.000 Kcal/h </a:t>
            </a:r>
          </a:p>
        </p:txBody>
      </p:sp>
      <p:sp>
        <p:nvSpPr>
          <p:cNvPr id="46" name="object 31"/>
          <p:cNvSpPr txBox="1"/>
          <p:nvPr/>
        </p:nvSpPr>
        <p:spPr>
          <a:xfrm>
            <a:off x="8014737" y="5494631"/>
            <a:ext cx="3130191" cy="442516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Air </a:t>
            </a:r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Conditioner DS-38</a:t>
            </a:r>
          </a:p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Capacity: 20.000 Kcal/h </a:t>
            </a:r>
          </a:p>
        </p:txBody>
      </p:sp>
      <p:sp>
        <p:nvSpPr>
          <p:cNvPr id="47" name="object 31"/>
          <p:cNvSpPr txBox="1"/>
          <p:nvPr/>
        </p:nvSpPr>
        <p:spPr>
          <a:xfrm>
            <a:off x="1221059" y="5452275"/>
            <a:ext cx="3130191" cy="442516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Air </a:t>
            </a:r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Conditioner DS-58</a:t>
            </a:r>
          </a:p>
          <a:p>
            <a:pPr algn="ctr"/>
            <a:r>
              <a:rPr lang="en-US" sz="14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Capacity: 24.000 Kcal/h </a:t>
            </a:r>
          </a:p>
        </p:txBody>
      </p:sp>
      <p:sp>
        <p:nvSpPr>
          <p:cNvPr id="48" name="object 23"/>
          <p:cNvSpPr/>
          <p:nvPr/>
        </p:nvSpPr>
        <p:spPr>
          <a:xfrm flipV="1">
            <a:off x="5312163" y="2740817"/>
            <a:ext cx="462958" cy="551384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object 23"/>
          <p:cNvSpPr/>
          <p:nvPr/>
        </p:nvSpPr>
        <p:spPr>
          <a:xfrm rot="17324017" flipV="1">
            <a:off x="4435729" y="3553682"/>
            <a:ext cx="608884" cy="920808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object 23"/>
          <p:cNvSpPr/>
          <p:nvPr/>
        </p:nvSpPr>
        <p:spPr>
          <a:xfrm rot="17324017" flipV="1">
            <a:off x="6448205" y="2907407"/>
            <a:ext cx="710810" cy="257325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object 23"/>
          <p:cNvSpPr/>
          <p:nvPr/>
        </p:nvSpPr>
        <p:spPr>
          <a:xfrm rot="17324017" flipV="1">
            <a:off x="7446378" y="3523097"/>
            <a:ext cx="137345" cy="957509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object 23"/>
          <p:cNvSpPr/>
          <p:nvPr/>
        </p:nvSpPr>
        <p:spPr>
          <a:xfrm rot="17324017" flipH="1" flipV="1">
            <a:off x="5875635" y="4137937"/>
            <a:ext cx="462884" cy="141129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object 23"/>
          <p:cNvSpPr/>
          <p:nvPr/>
        </p:nvSpPr>
        <p:spPr>
          <a:xfrm rot="17324017" flipH="1" flipV="1">
            <a:off x="5930112" y="4614709"/>
            <a:ext cx="331774" cy="112516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rgbClr val="D1D3D4"/>
            </a:solidFill>
            <a:prstDash val="dash"/>
          </a:ln>
        </p:spPr>
        <p:txBody>
          <a:bodyPr wrap="square" lIns="0" tIns="0" rIns="0" bIns="0" rtlCol="0"/>
          <a:lstStyle/>
          <a:p>
            <a:endParaRPr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10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53"/>
          <p:cNvSpPr txBox="1"/>
          <p:nvPr/>
        </p:nvSpPr>
        <p:spPr>
          <a:xfrm>
            <a:off x="1381883" y="143704"/>
            <a:ext cx="772425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 sz="2000" b="1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defRPr>
            </a:lvl1pPr>
          </a:lstStyle>
          <a:p>
            <a:r>
              <a:rPr lang="en-US" dirty="0"/>
              <a:t>PRODUCTS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06134" y="169902"/>
            <a:ext cx="1790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THACO TACC</a:t>
            </a:r>
            <a:endParaRPr lang="en-US" sz="2000" b="1" dirty="0">
              <a:ln w="0">
                <a:noFill/>
              </a:ln>
              <a:solidFill>
                <a:schemeClr val="bg1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24" name="object 31"/>
          <p:cNvSpPr txBox="1"/>
          <p:nvPr/>
        </p:nvSpPr>
        <p:spPr>
          <a:xfrm>
            <a:off x="2191386" y="5983003"/>
            <a:ext cx="3039604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KIA New Frontier </a:t>
            </a: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air conditioner </a:t>
            </a:r>
            <a:endParaRPr lang="en-US" sz="1400" b="1" spc="50" dirty="0">
              <a:solidFill>
                <a:srgbClr val="00529C"/>
              </a:solidFill>
              <a:latin typeface="Cambria" panose="02040503050406030204" pitchFamily="18" charset="0"/>
              <a:cs typeface="Calibri"/>
            </a:endParaRPr>
          </a:p>
          <a:p>
            <a:pPr algn="ctr">
              <a:spcBef>
                <a:spcPts val="100"/>
              </a:spcBef>
            </a:pP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(</a:t>
            </a: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K200/ K250)</a:t>
            </a:r>
            <a:endParaRPr sz="1400" b="1" spc="50" dirty="0">
              <a:solidFill>
                <a:srgbClr val="00529C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25" name="object 23"/>
          <p:cNvSpPr/>
          <p:nvPr/>
        </p:nvSpPr>
        <p:spPr>
          <a:xfrm rot="2908866" flipV="1">
            <a:off x="3011483" y="2698950"/>
            <a:ext cx="969132" cy="417057"/>
          </a:xfrm>
          <a:custGeom>
            <a:avLst/>
            <a:gdLst/>
            <a:ahLst/>
            <a:cxnLst/>
            <a:rect l="l" t="t" r="r" b="b"/>
            <a:pathLst>
              <a:path w="451485" h="390525">
                <a:moveTo>
                  <a:pt x="0" y="390347"/>
                </a:moveTo>
                <a:lnTo>
                  <a:pt x="450964" y="0"/>
                </a:lnTo>
              </a:path>
            </a:pathLst>
          </a:custGeom>
          <a:ln w="12700">
            <a:solidFill>
              <a:schemeClr val="bg1">
                <a:lumMod val="85000"/>
              </a:schemeClr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048000" y="762000"/>
            <a:ext cx="6283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TRUCK </a:t>
            </a:r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AIR CONDITIONER</a:t>
            </a: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1295401"/>
            <a:ext cx="3210853" cy="22638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7250" y="1403906"/>
            <a:ext cx="3714951" cy="1872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object 31"/>
          <p:cNvSpPr txBox="1"/>
          <p:nvPr/>
        </p:nvSpPr>
        <p:spPr>
          <a:xfrm>
            <a:off x="6842930" y="5983002"/>
            <a:ext cx="2593404" cy="456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Fuso </a:t>
            </a: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Canter air </a:t>
            </a: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conditioner</a:t>
            </a:r>
          </a:p>
          <a:p>
            <a:pPr algn="ctr">
              <a:spcBef>
                <a:spcPts val="100"/>
              </a:spcBef>
            </a:pPr>
            <a:r>
              <a:rPr lang="en-US" sz="14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(4.99/6.5)</a:t>
            </a:r>
            <a:endParaRPr sz="1400" b="1" spc="50" dirty="0">
              <a:solidFill>
                <a:srgbClr val="00529C"/>
              </a:solidFill>
              <a:latin typeface="Cambria" panose="02040503050406030204" pitchFamily="18" charset="0"/>
              <a:cs typeface="Calibri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807" y="3892018"/>
            <a:ext cx="3522155" cy="1931489"/>
          </a:xfrm>
          <a:prstGeom prst="rect">
            <a:avLst/>
          </a:prstGeom>
        </p:spPr>
      </p:pic>
      <p:graphicFrame>
        <p:nvGraphicFramePr>
          <p:cNvPr id="32" name="Object 31"/>
          <p:cNvGraphicFramePr>
            <a:graphicFrameLocks noChangeAspect="1"/>
          </p:cNvGraphicFramePr>
          <p:nvPr>
            <p:extLst/>
          </p:nvPr>
        </p:nvGraphicFramePr>
        <p:xfrm>
          <a:off x="2191387" y="3741328"/>
          <a:ext cx="2527903" cy="2082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Bitmap Image" r:id="rId6" imgW="7020905" imgH="6125430" progId="Paint.Picture">
                  <p:embed/>
                </p:oleObj>
              </mc:Choice>
              <mc:Fallback>
                <p:oleObj name="Bitmap Image" r:id="rId6" imgW="7020905" imgH="612543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1387" y="3741328"/>
                        <a:ext cx="2527903" cy="20821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290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Box 153"/>
          <p:cNvSpPr txBox="1"/>
          <p:nvPr/>
        </p:nvSpPr>
        <p:spPr>
          <a:xfrm>
            <a:off x="1381883" y="143704"/>
            <a:ext cx="772425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 sz="2000" b="1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defRPr>
            </a:lvl1pPr>
          </a:lstStyle>
          <a:p>
            <a:r>
              <a:rPr lang="en-US" dirty="0"/>
              <a:t>PRODUCTS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06134" y="169902"/>
            <a:ext cx="1790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0">
                  <a:noFill/>
                </a:ln>
                <a:solidFill>
                  <a:schemeClr val="bg1"/>
                </a:solidFill>
                <a:latin typeface="Cambria" pitchFamily="18" charset="0"/>
                <a:cs typeface="Arial" pitchFamily="34" charset="0"/>
              </a:rPr>
              <a:t>THACO TACC</a:t>
            </a:r>
            <a:endParaRPr lang="en-US" sz="2000" b="1" dirty="0">
              <a:ln w="0">
                <a:noFill/>
              </a:ln>
              <a:solidFill>
                <a:schemeClr val="bg1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25" name="object 19"/>
          <p:cNvSpPr/>
          <p:nvPr/>
        </p:nvSpPr>
        <p:spPr>
          <a:xfrm>
            <a:off x="-8305800" y="635026"/>
            <a:ext cx="3108960" cy="2194560"/>
          </a:xfrm>
          <a:custGeom>
            <a:avLst/>
            <a:gdLst/>
            <a:ahLst/>
            <a:cxnLst/>
            <a:rect l="l" t="t" r="r" b="b"/>
            <a:pathLst>
              <a:path w="3013709" h="1951354">
                <a:moveTo>
                  <a:pt x="2912021" y="1950758"/>
                </a:moveTo>
                <a:lnTo>
                  <a:pt x="101587" y="1950758"/>
                </a:lnTo>
                <a:lnTo>
                  <a:pt x="62043" y="1942773"/>
                </a:lnTo>
                <a:lnTo>
                  <a:pt x="29752" y="1920998"/>
                </a:lnTo>
                <a:lnTo>
                  <a:pt x="7982" y="1888703"/>
                </a:lnTo>
                <a:lnTo>
                  <a:pt x="0" y="1849158"/>
                </a:lnTo>
                <a:lnTo>
                  <a:pt x="0" y="101587"/>
                </a:lnTo>
                <a:lnTo>
                  <a:pt x="7982" y="62043"/>
                </a:lnTo>
                <a:lnTo>
                  <a:pt x="29752" y="29752"/>
                </a:lnTo>
                <a:lnTo>
                  <a:pt x="62043" y="7982"/>
                </a:lnTo>
                <a:lnTo>
                  <a:pt x="101587" y="0"/>
                </a:lnTo>
                <a:lnTo>
                  <a:pt x="2912021" y="0"/>
                </a:lnTo>
                <a:lnTo>
                  <a:pt x="2951566" y="7982"/>
                </a:lnTo>
                <a:lnTo>
                  <a:pt x="2983861" y="29752"/>
                </a:lnTo>
                <a:lnTo>
                  <a:pt x="3005636" y="62043"/>
                </a:lnTo>
                <a:lnTo>
                  <a:pt x="3013621" y="101587"/>
                </a:lnTo>
                <a:lnTo>
                  <a:pt x="3013621" y="1849158"/>
                </a:lnTo>
                <a:lnTo>
                  <a:pt x="3005636" y="1888703"/>
                </a:lnTo>
                <a:lnTo>
                  <a:pt x="2983861" y="1920998"/>
                </a:lnTo>
                <a:lnTo>
                  <a:pt x="2951566" y="1942773"/>
                </a:lnTo>
                <a:lnTo>
                  <a:pt x="2912021" y="1950758"/>
                </a:lnTo>
                <a:close/>
              </a:path>
            </a:pathLst>
          </a:custGeom>
          <a:ln w="9524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1"/>
          <p:cNvSpPr txBox="1"/>
          <p:nvPr/>
        </p:nvSpPr>
        <p:spPr>
          <a:xfrm>
            <a:off x="16078200" y="6434017"/>
            <a:ext cx="3120441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Condenser of </a:t>
            </a:r>
            <a:r>
              <a:rPr lang="en-US" sz="1500" b="1" spc="5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Hyundai ACCENT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249680" y="1620856"/>
            <a:ext cx="3108960" cy="2341545"/>
            <a:chOff x="3860800" y="3706091"/>
            <a:chExt cx="4445000" cy="2194560"/>
          </a:xfrm>
        </p:grpSpPr>
        <p:sp>
          <p:nvSpPr>
            <p:cNvPr id="18" name="Rectangle 1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860800" y="3706091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Radiator</a:t>
              </a:r>
            </a:p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Kia K3/ </a:t>
              </a:r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Cerato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541520" y="1620854"/>
            <a:ext cx="3108960" cy="2341546"/>
            <a:chOff x="3860800" y="3706090"/>
            <a:chExt cx="4445000" cy="2194561"/>
          </a:xfrm>
        </p:grpSpPr>
        <p:sp>
          <p:nvSpPr>
            <p:cNvPr id="48" name="Rectangle 4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3860800" y="3706090"/>
              <a:ext cx="4445000" cy="48299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Radiator</a:t>
              </a:r>
            </a:p>
            <a:p>
              <a:pPr algn="ctr"/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Sorento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(Gas)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7833360" y="1620854"/>
            <a:ext cx="3108960" cy="2341546"/>
            <a:chOff x="3860800" y="3559105"/>
            <a:chExt cx="4445000" cy="2341546"/>
          </a:xfrm>
        </p:grpSpPr>
        <p:sp>
          <p:nvSpPr>
            <p:cNvPr id="58" name="Rectangle 57"/>
            <p:cNvSpPr/>
            <p:nvPr/>
          </p:nvSpPr>
          <p:spPr>
            <a:xfrm>
              <a:off x="3860800" y="3706091"/>
              <a:ext cx="4445000" cy="2194560"/>
            </a:xfrm>
            <a:prstGeom prst="rect">
              <a:avLst/>
            </a:prstGeom>
            <a:ln w="31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3860800" y="3559105"/>
              <a:ext cx="4445000" cy="515345"/>
            </a:xfrm>
            <a:prstGeom prst="rect">
              <a:avLst/>
            </a:prstGeom>
            <a:solidFill>
              <a:schemeClr val="tx2"/>
            </a:solidFill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Radiator</a:t>
              </a:r>
            </a:p>
            <a:p>
              <a:pPr algn="ctr"/>
              <a:r>
                <a:rPr lang="en-US" sz="160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Sorento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 </a:t>
              </a:r>
              <a:r>
                <a:rPr lang="en-US" sz="160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Lato Regular"/>
                </a:rPr>
                <a:t>(Diesel)</a:t>
              </a:r>
              <a:endParaRPr lang="vi-VN" sz="1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Lato Regular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3187030" y="947196"/>
            <a:ext cx="5789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80" dirty="0">
                <a:solidFill>
                  <a:srgbClr val="00529C"/>
                </a:solidFill>
                <a:latin typeface="Cambria" panose="02040503050406030204" pitchFamily="18" charset="0"/>
                <a:cs typeface="Calibri"/>
              </a:rPr>
              <a:t>RADIATOR</a:t>
            </a:r>
            <a:endParaRPr lang="en-US" sz="2000" b="1" spc="55" dirty="0">
              <a:solidFill>
                <a:srgbClr val="5C6163"/>
              </a:solidFill>
              <a:latin typeface="Cambria" panose="02040503050406030204" pitchFamily="18" charset="0"/>
              <a:cs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7" t="18587" r="13947" b="20435"/>
          <a:stretch/>
        </p:blipFill>
        <p:spPr>
          <a:xfrm>
            <a:off x="4648690" y="2251051"/>
            <a:ext cx="2895110" cy="16580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7" t="18587" r="13947" b="20435"/>
          <a:stretch/>
        </p:blipFill>
        <p:spPr>
          <a:xfrm>
            <a:off x="7940285" y="2251051"/>
            <a:ext cx="2895110" cy="16580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7" t="11093" r="23895" b="14029"/>
          <a:stretch/>
        </p:blipFill>
        <p:spPr>
          <a:xfrm rot="16200000">
            <a:off x="2022909" y="1523143"/>
            <a:ext cx="1637711" cy="311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0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196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Lato Regular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 Thị Ánh Lài</dc:creator>
  <cp:lastModifiedBy>Cao Thị Ánh Lài</cp:lastModifiedBy>
  <cp:revision>3</cp:revision>
  <dcterms:created xsi:type="dcterms:W3CDTF">2022-12-05T04:09:07Z</dcterms:created>
  <dcterms:modified xsi:type="dcterms:W3CDTF">2022-12-05T05:55:48Z</dcterms:modified>
</cp:coreProperties>
</file>